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085" r:id="rId1"/>
    <p:sldMasterId id="2147484069" r:id="rId2"/>
    <p:sldMasterId id="2147484586" r:id="rId3"/>
  </p:sldMasterIdLst>
  <p:notesMasterIdLst>
    <p:notesMasterId r:id="rId46"/>
  </p:notesMasterIdLst>
  <p:sldIdLst>
    <p:sldId id="257" r:id="rId4"/>
    <p:sldId id="528" r:id="rId5"/>
    <p:sldId id="359" r:id="rId6"/>
    <p:sldId id="353" r:id="rId7"/>
    <p:sldId id="377" r:id="rId8"/>
    <p:sldId id="529" r:id="rId9"/>
    <p:sldId id="307" r:id="rId10"/>
    <p:sldId id="259" r:id="rId11"/>
    <p:sldId id="530" r:id="rId12"/>
    <p:sldId id="315" r:id="rId13"/>
    <p:sldId id="524" r:id="rId14"/>
    <p:sldId id="531" r:id="rId15"/>
    <p:sldId id="456" r:id="rId16"/>
    <p:sldId id="532" r:id="rId17"/>
    <p:sldId id="533" r:id="rId18"/>
    <p:sldId id="534" r:id="rId19"/>
    <p:sldId id="535" r:id="rId20"/>
    <p:sldId id="536" r:id="rId21"/>
    <p:sldId id="537" r:id="rId22"/>
    <p:sldId id="525" r:id="rId23"/>
    <p:sldId id="526" r:id="rId24"/>
    <p:sldId id="461" r:id="rId25"/>
    <p:sldId id="462" r:id="rId26"/>
    <p:sldId id="463" r:id="rId27"/>
    <p:sldId id="464" r:id="rId28"/>
    <p:sldId id="481" r:id="rId29"/>
    <p:sldId id="538" r:id="rId30"/>
    <p:sldId id="523" r:id="rId31"/>
    <p:sldId id="522" r:id="rId32"/>
    <p:sldId id="539" r:id="rId33"/>
    <p:sldId id="540" r:id="rId34"/>
    <p:sldId id="541" r:id="rId35"/>
    <p:sldId id="542" r:id="rId36"/>
    <p:sldId id="543" r:id="rId37"/>
    <p:sldId id="470" r:id="rId38"/>
    <p:sldId id="471" r:id="rId39"/>
    <p:sldId id="472" r:id="rId40"/>
    <p:sldId id="484" r:id="rId41"/>
    <p:sldId id="350" r:id="rId42"/>
    <p:sldId id="372" r:id="rId43"/>
    <p:sldId id="548" r:id="rId44"/>
    <p:sldId id="544"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15" clrIdx="0"/>
  <p:cmAuthor id="1" name="Tara Fortune" initials="" lastIdx="4" clrIdx="1"/>
  <p:cmAuthor id="2" name="TERESA CHAVEZ" initials="" lastIdx="4" clrIdx="2"/>
  <p:cmAuthor id="3" name="corymathieu@gmail.com" initials="c" lastIdx="4" clrIdx="3"/>
  <p:cmAuthor id="4" name="corymathieu@gmail.com" initials="c [2]" lastIdx="1" clrIdx="4"/>
  <p:cmAuthor id="5" name="corymathieu@gmail.com" initials="c [3]" lastIdx="1" clrIdx="5"/>
  <p:cmAuthor id="6" name="corymathieu@gmail.com" initials="c [4]" lastIdx="1" clrIdx="6"/>
  <p:cmAuthor id="7" name="corymathieu@gmail.com" initials="c [5]" lastIdx="1" clrIdx="7"/>
  <p:cmAuthor id="8" name="corymathieu@gmail.com" initials="c [6]" lastIdx="1" clrIdx="8"/>
  <p:cmAuthor id="9" name="corymathieu@gmail.com" initials="c [7]" lastIdx="1" clrIdx="9"/>
  <p:cmAuthor id="10" name="Maureen" initials="M" lastIdx="16" clrIdx="10"/>
  <p:cmAuthor id="11" name="Microsoft Office User" initials="Office" lastIdx="5" clrIdx="11"/>
  <p:cmAuthor id="12" name="Microsoft Office User" initials="Office [2]" lastIdx="1" clrIdx="12"/>
  <p:cmAuthor id="13" name="Microsoft Office User" initials="Office [3]" lastIdx="1" clrIdx="13"/>
  <p:cmAuthor id="14" name="Microsoft Office User" initials="Office [4]" lastIdx="1" clrIdx="14"/>
  <p:cmAuthor id="15" name="Microsoft Office User" initials="Office [5]" lastIdx="1" clrIdx="15"/>
  <p:cmAuthor id="16" name="Microsoft Office User" initials="Office [6]" lastIdx="1" clrIdx="16"/>
  <p:cmAuthor id="17" name="Microsoft Office User" initials="Office [7]" lastIdx="1" clrIdx="17"/>
  <p:cmAuthor id="18" name="Microsoft Office User" initials="Office [8]" lastIdx="1" clrIdx="18"/>
  <p:cmAuthor id="19" name="Microsoft Office User" initials="Office [9]" lastIdx="1" clrIdx="19"/>
  <p:cmAuthor id="20" name="Microsoft Office User" initials="Office [10]" lastIdx="1" clrIdx="20"/>
  <p:cmAuthor id="21" name="Microsoft Office User" initials="Office [11]" lastIdx="1" clrIdx="21"/>
  <p:cmAuthor id="22" name="Microsoft Office User" initials="Office [12]" lastIdx="1" clrIdx="22"/>
  <p:cmAuthor id="23" name="Microsoft Office User" initials="Office [13]" lastIdx="1" clrIdx="2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B1018"/>
    <a:srgbClr val="F3A21F"/>
    <a:srgbClr val="DB59E9"/>
    <a:srgbClr val="FF5050"/>
    <a:srgbClr val="002060"/>
    <a:srgbClr val="199124"/>
    <a:srgbClr val="4B5075"/>
    <a:srgbClr val="83A4E5"/>
    <a:srgbClr val="AA19B9"/>
    <a:srgbClr val="A9C0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1" autoAdjust="0"/>
    <p:restoredTop sz="83129" autoAdjust="0"/>
  </p:normalViewPr>
  <p:slideViewPr>
    <p:cSldViewPr snapToGrid="0" snapToObjects="1">
      <p:cViewPr varScale="1">
        <p:scale>
          <a:sx n="135" d="100"/>
          <a:sy n="135" d="100"/>
        </p:scale>
        <p:origin x="752" y="168"/>
      </p:cViewPr>
      <p:guideLst>
        <p:guide orient="horz" pos="1620"/>
        <p:guide pos="2880"/>
      </p:guideLst>
    </p:cSldViewPr>
  </p:slideViewPr>
  <p:outlineViewPr>
    <p:cViewPr>
      <p:scale>
        <a:sx n="33" d="100"/>
        <a:sy n="33" d="100"/>
      </p:scale>
      <p:origin x="0" y="-5928"/>
    </p:cViewPr>
  </p:outlineViewPr>
  <p:notesTextViewPr>
    <p:cViewPr>
      <p:scale>
        <a:sx n="100" d="100"/>
        <a:sy n="100" d="100"/>
      </p:scale>
      <p:origin x="0" y="0"/>
    </p:cViewPr>
  </p:notesTextViewPr>
  <p:sorterViewPr>
    <p:cViewPr>
      <p:scale>
        <a:sx n="129" d="100"/>
        <a:sy n="129" d="100"/>
      </p:scale>
      <p:origin x="0" y="0"/>
    </p:cViewPr>
  </p:sorterViewPr>
  <p:notesViewPr>
    <p:cSldViewPr snapToGrid="0" snapToObjects="1">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17278908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r>
              <a:rPr lang="en" i="1" dirty="0"/>
              <a:t>Welcome the participants to the session. Introduce yourself and your role at the school/district. </a:t>
            </a:r>
          </a:p>
          <a:p>
            <a:pPr lvl="0">
              <a:spcBef>
                <a:spcPts val="0"/>
              </a:spcBef>
              <a:buNone/>
            </a:pPr>
            <a:r>
              <a:rPr lang="en" i="1" dirty="0"/>
              <a:t>Let</a:t>
            </a:r>
            <a:r>
              <a:rPr lang="en" i="1" baseline="0" dirty="0"/>
              <a:t> them know there</a:t>
            </a:r>
            <a:r>
              <a:rPr lang="en" i="1" dirty="0"/>
              <a:t> is one scheduled break but they </a:t>
            </a:r>
            <a:r>
              <a:rPr lang="en" i="1" baseline="0" dirty="0"/>
              <a:t>are free to take personal breaks as necessary.</a:t>
            </a:r>
          </a:p>
          <a:p>
            <a:pPr lvl="0">
              <a:spcBef>
                <a:spcPts val="0"/>
              </a:spcBef>
              <a:buNone/>
            </a:pPr>
            <a:endParaRPr lang="en" i="1" baseline="0" dirty="0"/>
          </a:p>
          <a:p>
            <a:pPr lvl="0">
              <a:spcBef>
                <a:spcPts val="0"/>
              </a:spcBef>
              <a:buNone/>
            </a:pPr>
            <a:r>
              <a:rPr lang="en-US" i="0" dirty="0"/>
              <a:t>Thank you for coming here tonight.  We hope you enjoy the learning activities we have planned for you.  Please do not hesitate to ask</a:t>
            </a:r>
            <a:r>
              <a:rPr lang="en-US" i="0" baseline="0" dirty="0"/>
              <a:t> </a:t>
            </a:r>
            <a:r>
              <a:rPr lang="en-US" i="0" dirty="0"/>
              <a:t>questions along the way. </a:t>
            </a:r>
            <a:endParaRPr lang="en" i="1" dirty="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b="0" i="1" dirty="0"/>
              <a:t>In the Hmong ppt, we changed this to the 3 Ks, so you’ll have to explain that.  </a:t>
            </a:r>
          </a:p>
          <a:p>
            <a:pPr lvl="0">
              <a:spcBef>
                <a:spcPts val="0"/>
              </a:spcBef>
              <a:buNone/>
            </a:pPr>
            <a:r>
              <a:rPr lang="en-US" i="0" dirty="0"/>
              <a:t>All four of these program types share the same 3 goals.  Think of the ABCs of Dual Language and Immersion.</a:t>
            </a:r>
          </a:p>
          <a:p>
            <a:pPr lvl="0">
              <a:spcBef>
                <a:spcPts val="0"/>
              </a:spcBef>
              <a:buNone/>
            </a:pPr>
            <a:r>
              <a:rPr lang="en-US" i="1" dirty="0"/>
              <a:t>Explain:</a:t>
            </a:r>
          </a:p>
          <a:p>
            <a:pPr lvl="0">
              <a:spcBef>
                <a:spcPts val="0"/>
              </a:spcBef>
              <a:buNone/>
            </a:pPr>
            <a:r>
              <a:rPr lang="en-US" dirty="0"/>
              <a:t>Academic achievement has to do with how well students do in school.</a:t>
            </a:r>
          </a:p>
          <a:p>
            <a:pPr lvl="0">
              <a:spcBef>
                <a:spcPts val="0"/>
              </a:spcBef>
              <a:buNone/>
            </a:pPr>
            <a:r>
              <a:rPr lang="en-US" dirty="0"/>
              <a:t>Bilingualism means speaking two languages to a high degree.  Biliteracy means reading and writing in two languages.</a:t>
            </a:r>
          </a:p>
          <a:p>
            <a:pPr lvl="0">
              <a:spcBef>
                <a:spcPts val="0"/>
              </a:spcBef>
              <a:buNone/>
            </a:pPr>
            <a:r>
              <a:rPr lang="en-US" dirty="0"/>
              <a:t>Cultural competence is about understanding how culture (our own and other cultures) affects the way we think and act.</a:t>
            </a:r>
          </a:p>
          <a:p>
            <a:pPr lvl="0">
              <a:spcBef>
                <a:spcPts val="0"/>
              </a:spcBef>
              <a:buNone/>
            </a:pPr>
            <a:r>
              <a:rPr lang="en-US" dirty="0"/>
              <a:t>Tonight we are going to focus mostly on Academic Achievement</a:t>
            </a:r>
            <a:r>
              <a:rPr lang="en-US" baseline="0" dirty="0"/>
              <a:t>. </a:t>
            </a:r>
            <a:endParaRPr lang="en-US" dirty="0"/>
          </a:p>
        </p:txBody>
      </p:sp>
    </p:spTree>
    <p:extLst>
      <p:ext uri="{BB962C8B-B14F-4D97-AF65-F5344CB8AC3E}">
        <p14:creationId xmlns:p14="http://schemas.microsoft.com/office/powerpoint/2010/main" val="160693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Tree>
    <p:extLst>
      <p:ext uri="{BB962C8B-B14F-4D97-AF65-F5344CB8AC3E}">
        <p14:creationId xmlns:p14="http://schemas.microsoft.com/office/powerpoint/2010/main" val="406487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a:buNone/>
            </a:pPr>
            <a:r>
              <a:rPr lang="en-US" b="0" i="1" baseline="0" dirty="0"/>
              <a:t>Explain that we do not have data for middle-school Hmong programs, but that we would predict similar outcomes.</a:t>
            </a:r>
          </a:p>
        </p:txBody>
      </p:sp>
    </p:spTree>
    <p:extLst>
      <p:ext uri="{BB962C8B-B14F-4D97-AF65-F5344CB8AC3E}">
        <p14:creationId xmlns:p14="http://schemas.microsoft.com/office/powerpoint/2010/main" val="199355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b="1" i="0" baseline="0" dirty="0"/>
          </a:p>
        </p:txBody>
      </p:sp>
    </p:spTree>
    <p:extLst>
      <p:ext uri="{BB962C8B-B14F-4D97-AF65-F5344CB8AC3E}">
        <p14:creationId xmlns:p14="http://schemas.microsoft.com/office/powerpoint/2010/main" val="199355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Calibri" panose="020F0502020204030204" pitchFamily="34" charset="0"/>
                <a:ea typeface="+mn-ea"/>
                <a:cs typeface="+mn-cs"/>
              </a:rPr>
              <a:t>This graph shows how English learners achieve in English reading in a variety of program models. It represents longitudinal research involving over 15,000 students in different programs and languages across several US states (but not including MN). Longitudinal research means that we’re looking at the same students over time. Let’s look at a larger version of the graphic to better interpret it. </a:t>
            </a:r>
            <a:endParaRPr lang="en-US" sz="1100" i="1" baseline="0" dirty="0"/>
          </a:p>
        </p:txBody>
      </p:sp>
    </p:spTree>
    <p:extLst>
      <p:ext uri="{BB962C8B-B14F-4D97-AF65-F5344CB8AC3E}">
        <p14:creationId xmlns:p14="http://schemas.microsoft.com/office/powerpoint/2010/main" val="199355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baseline="0" dirty="0"/>
              <a:t>Note:  You don’t have to go into detail about all of the different kinds of programs on this graph.  Point out the heavy dotted line, which represents average English-language reading achievement levels for native English speakers in English-only programs, and the top 2 lines for ELs (ELs in two-way and developmental bilingual programs. </a:t>
            </a:r>
            <a:r>
              <a:rPr lang="en-US" i="1" dirty="0"/>
              <a:t>One-way Dual language Ed. = Developmental Bilingual on Umbrella slide</a:t>
            </a:r>
            <a:r>
              <a:rPr lang="en-US" sz="1100" i="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baseline="0" dirty="0"/>
              <a:t>For your information only:  NCE = Normal Curve Equivalent – an NCE of 50 = the 50th percentile, which is the average performance of native English-speaking students - that’s depicted by the dotted line.</a:t>
            </a:r>
          </a:p>
        </p:txBody>
      </p:sp>
    </p:spTree>
    <p:extLst>
      <p:ext uri="{BB962C8B-B14F-4D97-AF65-F5344CB8AC3E}">
        <p14:creationId xmlns:p14="http://schemas.microsoft.com/office/powerpoint/2010/main" val="139615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Tree>
    <p:extLst>
      <p:ext uri="{BB962C8B-B14F-4D97-AF65-F5344CB8AC3E}">
        <p14:creationId xmlns:p14="http://schemas.microsoft.com/office/powerpoint/2010/main" val="399402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Calibri" panose="020F0502020204030204" pitchFamily="34" charset="0"/>
                <a:ea typeface="+mn-ea"/>
                <a:cs typeface="+mn-cs"/>
              </a:rPr>
              <a:t>The road to bilingualism is a bumpy one!  Tonight you will learn how to deal with those bumps with your child.  The first two bumps are about Academic Achievement.</a:t>
            </a:r>
          </a:p>
          <a:p>
            <a:pPr>
              <a:buFontTx/>
              <a:buNone/>
            </a:pPr>
            <a:endParaRPr lang="en-US" sz="1100" i="1" kern="1200" dirty="0">
              <a:solidFill>
                <a:schemeClr val="tx1"/>
              </a:solidFill>
              <a:effectLst/>
              <a:latin typeface="Calibri" panose="020F0502020204030204" pitchFamily="34" charset="0"/>
              <a:ea typeface="+mn-ea"/>
              <a:cs typeface="+mn-cs"/>
            </a:endParaRPr>
          </a:p>
          <a:p>
            <a:pPr>
              <a:buFontTx/>
              <a:buNone/>
            </a:pPr>
            <a:r>
              <a:rPr lang="en-US" sz="1100" i="1" kern="1200" dirty="0">
                <a:solidFill>
                  <a:schemeClr val="tx1"/>
                </a:solidFill>
                <a:effectLst/>
                <a:latin typeface="Calibri" panose="020F0502020204030204" pitchFamily="34" charset="0"/>
                <a:ea typeface="+mn-ea"/>
                <a:cs typeface="+mn-cs"/>
              </a:rPr>
              <a:t>Bumps in the Road Activity.  Read/display each “bump”  (slides 18,</a:t>
            </a:r>
            <a:r>
              <a:rPr lang="en-US" sz="1100" i="1" kern="1200" baseline="0" dirty="0">
                <a:solidFill>
                  <a:schemeClr val="tx1"/>
                </a:solidFill>
                <a:effectLst/>
                <a:latin typeface="Calibri" panose="020F0502020204030204" pitchFamily="34" charset="0"/>
                <a:ea typeface="+mn-ea"/>
                <a:cs typeface="+mn-cs"/>
              </a:rPr>
              <a:t> 19). </a:t>
            </a:r>
            <a:r>
              <a:rPr lang="en-US" sz="1100" i="1" kern="1200" dirty="0">
                <a:solidFill>
                  <a:schemeClr val="tx1"/>
                </a:solidFill>
                <a:effectLst/>
                <a:latin typeface="Calibri" panose="020F0502020204030204" pitchFamily="34" charset="0"/>
                <a:ea typeface="+mn-ea"/>
                <a:cs typeface="+mn-cs"/>
              </a:rPr>
              <a:t> Give parents a minute or two to discuss a possible response – how they might</a:t>
            </a:r>
            <a:r>
              <a:rPr lang="en-US" sz="1100" i="1" kern="1200" baseline="0" dirty="0">
                <a:solidFill>
                  <a:schemeClr val="tx1"/>
                </a:solidFill>
                <a:effectLst/>
                <a:latin typeface="Calibri" panose="020F0502020204030204" pitchFamily="34" charset="0"/>
                <a:ea typeface="+mn-ea"/>
                <a:cs typeface="+mn-cs"/>
              </a:rPr>
              <a:t> </a:t>
            </a:r>
            <a:r>
              <a:rPr lang="en-US" sz="1100" i="1" kern="1200" dirty="0">
                <a:solidFill>
                  <a:schemeClr val="tx1"/>
                </a:solidFill>
                <a:effectLst/>
                <a:latin typeface="Calibri" panose="020F0502020204030204" pitchFamily="34" charset="0"/>
                <a:ea typeface="+mn-ea"/>
                <a:cs typeface="+mn-cs"/>
              </a:rPr>
              <a:t>deal with this challenge.</a:t>
            </a:r>
            <a:r>
              <a:rPr lang="en-US" sz="1100" kern="1200" dirty="0">
                <a:solidFill>
                  <a:schemeClr val="tx1"/>
                </a:solidFill>
                <a:effectLst/>
                <a:latin typeface="Calibri" panose="020F0502020204030204" pitchFamily="34" charset="0"/>
                <a:ea typeface="+mn-ea"/>
                <a:cs typeface="+mn-cs"/>
              </a:rPr>
              <a:t>  </a:t>
            </a:r>
            <a:r>
              <a:rPr lang="en-US" sz="1100" i="1" kern="1200" dirty="0">
                <a:solidFill>
                  <a:schemeClr val="tx1"/>
                </a:solidFill>
                <a:effectLst/>
                <a:latin typeface="Calibri" panose="020F0502020204030204" pitchFamily="34" charset="0"/>
                <a:ea typeface="+mn-ea"/>
                <a:cs typeface="+mn-cs"/>
              </a:rPr>
              <a:t>Share a few comments then click on the “bump” slide to show the response we created.  </a:t>
            </a:r>
          </a:p>
          <a:p>
            <a:pPr>
              <a:buFontTx/>
              <a:buNone/>
            </a:pPr>
            <a:endParaRPr lang="en-US" sz="1100" i="1" kern="1200" dirty="0">
              <a:solidFill>
                <a:schemeClr val="tx1"/>
              </a:solidFill>
              <a:effectLst/>
              <a:latin typeface="Calibri" panose="020F0502020204030204" pitchFamily="34" charset="0"/>
              <a:ea typeface="+mn-ea"/>
              <a:cs typeface="+mn-cs"/>
            </a:endParaRPr>
          </a:p>
          <a:p>
            <a:pPr>
              <a:buFontTx/>
              <a:buNone/>
            </a:pPr>
            <a:r>
              <a:rPr lang="en-US" sz="1100" i="1" kern="1200" dirty="0">
                <a:solidFill>
                  <a:schemeClr val="tx1"/>
                </a:solidFill>
                <a:effectLst/>
                <a:latin typeface="Calibri" panose="020F0502020204030204" pitchFamily="34" charset="0"/>
                <a:ea typeface="+mn-ea"/>
                <a:cs typeface="+mn-cs"/>
              </a:rPr>
              <a:t>The answers that we have supplied can be found at the end of the handout.</a:t>
            </a:r>
            <a:endParaRPr lang="en-U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378455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a:buNone/>
            </a:pPr>
            <a:endParaRPr lang="en-US" baseline="0" dirty="0"/>
          </a:p>
        </p:txBody>
      </p:sp>
    </p:spTree>
    <p:extLst>
      <p:ext uri="{BB962C8B-B14F-4D97-AF65-F5344CB8AC3E}">
        <p14:creationId xmlns:p14="http://schemas.microsoft.com/office/powerpoint/2010/main" val="413763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Bullets have been added to the slide.</a:t>
            </a:r>
          </a:p>
          <a:p>
            <a:pPr>
              <a:buNone/>
            </a:pPr>
            <a:endParaRPr lang="en-US" dirty="0"/>
          </a:p>
        </p:txBody>
      </p:sp>
    </p:spTree>
    <p:extLst>
      <p:ext uri="{BB962C8B-B14F-4D97-AF65-F5344CB8AC3E}">
        <p14:creationId xmlns:p14="http://schemas.microsoft.com/office/powerpoint/2010/main" val="36523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Dual Language and Immersion Family Partnership </a:t>
            </a:r>
            <a:r>
              <a:rPr lang="en-US" sz="1100" dirty="0"/>
              <a:t>program is supported by a United States Department of Education grant from the Office of English Language Acquisition.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Facilitators: try to mix up your parents so that they are sitting in mixed language</a:t>
            </a:r>
            <a:r>
              <a:rPr lang="en-US" sz="1100" i="1" baseline="0" dirty="0"/>
              <a:t>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baseline="0" dirty="0"/>
              <a:t>We are going to be giving these sessions bilingually rather than separating you into different language groups. Your children are together for instruction and that integration is key to program success. Keep in mind, however, that although we will be doing these sessions bilingually, your children are taught in one language or the other – the teachers don’t translate or use both languages during their instruction.</a:t>
            </a:r>
            <a:endParaRPr lang="en-US" i="0" dirty="0"/>
          </a:p>
        </p:txBody>
      </p:sp>
    </p:spTree>
    <p:extLst>
      <p:ext uri="{BB962C8B-B14F-4D97-AF65-F5344CB8AC3E}">
        <p14:creationId xmlns:p14="http://schemas.microsoft.com/office/powerpoint/2010/main" val="172202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0" baseline="0" dirty="0"/>
              <a:t>The second goal of DLI is Bilingualism and Biliteracy.   Because there is so much information to share about this goal, we will dedicate the entire next session to it.  Be sure to come back for this important presentation.</a:t>
            </a:r>
          </a:p>
          <a:p>
            <a:pPr lvl="0">
              <a:spcBef>
                <a:spcPts val="0"/>
              </a:spcBef>
              <a:buNone/>
            </a:pPr>
            <a:endParaRPr lang="en-US" dirty="0"/>
          </a:p>
        </p:txBody>
      </p:sp>
    </p:spTree>
    <p:extLst>
      <p:ext uri="{BB962C8B-B14F-4D97-AF65-F5344CB8AC3E}">
        <p14:creationId xmlns:p14="http://schemas.microsoft.com/office/powerpoint/2010/main" val="299315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Tree>
    <p:extLst>
      <p:ext uri="{BB962C8B-B14F-4D97-AF65-F5344CB8AC3E}">
        <p14:creationId xmlns:p14="http://schemas.microsoft.com/office/powerpoint/2010/main" val="2690743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Tree>
    <p:extLst>
      <p:ext uri="{BB962C8B-B14F-4D97-AF65-F5344CB8AC3E}">
        <p14:creationId xmlns:p14="http://schemas.microsoft.com/office/powerpoint/2010/main" val="431997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43199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43199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Tree>
    <p:extLst>
      <p:ext uri="{BB962C8B-B14F-4D97-AF65-F5344CB8AC3E}">
        <p14:creationId xmlns:p14="http://schemas.microsoft.com/office/powerpoint/2010/main" val="431997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0" baseline="0" dirty="0"/>
          </a:p>
        </p:txBody>
      </p:sp>
    </p:spTree>
    <p:extLst>
      <p:ext uri="{BB962C8B-B14F-4D97-AF65-F5344CB8AC3E}">
        <p14:creationId xmlns:p14="http://schemas.microsoft.com/office/powerpoint/2010/main" val="4227249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a:buNone/>
            </a:pPr>
            <a:r>
              <a:rPr lang="en-US" b="1" dirty="0"/>
              <a:t>Bullets added.</a:t>
            </a:r>
          </a:p>
        </p:txBody>
      </p:sp>
    </p:spTree>
    <p:extLst>
      <p:ext uri="{BB962C8B-B14F-4D97-AF65-F5344CB8AC3E}">
        <p14:creationId xmlns:p14="http://schemas.microsoft.com/office/powerpoint/2010/main" val="1747996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r>
              <a:rPr lang="en-US" sz="1100" i="1">
                <a:solidFill>
                  <a:schemeClr val="dk1"/>
                </a:solidFill>
              </a:rPr>
              <a:t>10 minutes</a:t>
            </a:r>
            <a:endParaRPr sz="1100" i="1">
              <a:solidFill>
                <a:schemeClr val="dk1"/>
              </a:solidFill>
            </a:endParaRPr>
          </a:p>
          <a:p>
            <a:pPr marL="0" lvl="0" indent="0" algn="l" rtl="0">
              <a:spcBef>
                <a:spcPts val="0"/>
              </a:spcBef>
              <a:spcAft>
                <a:spcPts val="0"/>
              </a:spcAft>
              <a:buClr>
                <a:schemeClr val="dk1"/>
              </a:buClr>
              <a:buSzPts val="1100"/>
              <a:buFont typeface="Calibri"/>
              <a:buNone/>
            </a:pPr>
            <a:r>
              <a:rPr lang="en-US" i="1">
                <a:solidFill>
                  <a:srgbClr val="199124"/>
                </a:solidFill>
              </a:rPr>
              <a:t>10 Feeb</a:t>
            </a:r>
            <a:endParaRPr i="1">
              <a:solidFill>
                <a:srgbClr val="199124"/>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Distribute</a:t>
            </a:r>
            <a:r>
              <a:rPr lang="en-US" i="1" baseline="0" dirty="0"/>
              <a:t> BINGO cards, one to each table or small group.  Display and read one slide at a time.  Participants find the answer on their bingo card and either mark it with a pencil or, if you want to reuse the sheets, give them bingo markers.  After one table calls BINGO, check their answers.  If time permits, continue playing until another table calls BINGO.  You may not have time to go through all the questions. </a:t>
            </a:r>
            <a:endParaRPr lang="en-US" i="1" dirty="0"/>
          </a:p>
        </p:txBody>
      </p:sp>
    </p:spTree>
    <p:extLst>
      <p:ext uri="{BB962C8B-B14F-4D97-AF65-F5344CB8AC3E}">
        <p14:creationId xmlns:p14="http://schemas.microsoft.com/office/powerpoint/2010/main" val="387002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This grant</a:t>
            </a:r>
            <a:r>
              <a:rPr lang="en-US" sz="1100" baseline="0" dirty="0"/>
              <a:t> </a:t>
            </a:r>
            <a:r>
              <a:rPr lang="en-US" sz="1100" dirty="0"/>
              <a:t>was awarded to the University of Minnesota in partnership with the following districts/programs: Eastern Carver County Schools, Minneapolis Public Schools, Northfield Public Schools, Richfield Public Schools, Risen Christ Catholic School, Roseville Area Schools, and Saint Paul Public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5181600" y="6515100"/>
            <a:ext cx="3962400" cy="342900"/>
          </a:xfrm>
          <a:prstGeom prst="rect">
            <a:avLst/>
          </a:prstGeom>
        </p:spPr>
        <p:txBody>
          <a:bodyPr/>
          <a:lstStyle/>
          <a:p>
            <a:fld id="{95F39486-CD5F-4FE6-AD08-4256B73A52BB}"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1817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lvl="0" rtl="0">
              <a:spcBef>
                <a:spcPts val="0"/>
              </a:spcBef>
              <a:buNone/>
            </a:pPr>
            <a:endParaRPr lang="en" baseline="0" dirty="0"/>
          </a:p>
        </p:txBody>
      </p:sp>
    </p:spTree>
    <p:extLst>
      <p:ext uri="{BB962C8B-B14F-4D97-AF65-F5344CB8AC3E}">
        <p14:creationId xmlns:p14="http://schemas.microsoft.com/office/powerpoint/2010/main" val="1832602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2588" y="687388"/>
            <a:ext cx="6092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1"/>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FontTx/>
              <a:buNone/>
            </a:pPr>
            <a:r>
              <a:rPr lang="en-US" sz="1100" kern="1200" dirty="0">
                <a:solidFill>
                  <a:schemeClr val="tx1"/>
                </a:solidFill>
                <a:effectLst/>
                <a:latin typeface="Calibri" panose="020F0502020204030204" pitchFamily="34" charset="0"/>
                <a:ea typeface="+mn-ea"/>
                <a:cs typeface="+mn-cs"/>
              </a:rPr>
              <a:t>Here you see an example of a kindergarten calendar display in Hmong.  Besides learning math concepts through this daily routine, DLI students learn the foundations of the partner languages: colors, numbers, days of the week, weather expressions and even clothing.</a:t>
            </a:r>
          </a:p>
          <a:p>
            <a:pPr marL="0" lvl="0" indent="0" rtl="0">
              <a:lnSpc>
                <a:spcPct val="115000"/>
              </a:lnSpc>
              <a:spcBef>
                <a:spcPts val="0"/>
              </a:spcBef>
              <a:spcAft>
                <a:spcPts val="1600"/>
              </a:spcAft>
              <a:buFontTx/>
              <a:buNone/>
            </a:pPr>
            <a:endParaRPr lang="en-US" sz="1100" kern="1200" dirty="0">
              <a:solidFill>
                <a:schemeClr val="tx1"/>
              </a:solidFill>
              <a:effectLst/>
              <a:latin typeface="Calibri" panose="020F0502020204030204" pitchFamily="34" charset="0"/>
              <a:ea typeface="+mn-ea"/>
              <a:cs typeface="+mn-cs"/>
            </a:endParaRPr>
          </a:p>
          <a:p>
            <a:pPr marL="0" lvl="0" indent="0" rtl="0">
              <a:lnSpc>
                <a:spcPct val="115000"/>
              </a:lnSpc>
              <a:spcBef>
                <a:spcPts val="0"/>
              </a:spcBef>
              <a:spcAft>
                <a:spcPts val="1600"/>
              </a:spcAft>
              <a:buFontTx/>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lvl="0" rtl="0">
              <a:spcBef>
                <a:spcPts val="0"/>
              </a:spcBef>
              <a:buNone/>
            </a:pPr>
            <a:r>
              <a:rPr lang="en-US" b="1" baseline="0" dirty="0"/>
              <a:t>Two statements changed to three</a:t>
            </a:r>
            <a:r>
              <a:rPr lang="en-US" baseline="0" dirty="0"/>
              <a:t>.</a:t>
            </a:r>
            <a:endParaRPr lang="en" baseline="0" dirty="0"/>
          </a:p>
        </p:txBody>
      </p:sp>
    </p:spTree>
    <p:extLst>
      <p:ext uri="{BB962C8B-B14F-4D97-AF65-F5344CB8AC3E}">
        <p14:creationId xmlns:p14="http://schemas.microsoft.com/office/powerpoint/2010/main" val="4225219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2588" y="687388"/>
            <a:ext cx="6092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1"/>
            <a:ext cx="5486400" cy="4114800"/>
          </a:xfrm>
          <a:prstGeom prst="rect">
            <a:avLst/>
          </a:prstGeom>
        </p:spPr>
        <p:txBody>
          <a:bodyPr wrap="square" lIns="91425" tIns="91425" rIns="91425" bIns="91425" anchor="t" anchorCtr="0">
            <a:noAutofit/>
          </a:bodyPr>
          <a:lstStyle/>
          <a:p>
            <a:pPr lvl="0">
              <a:spcBef>
                <a:spcPts val="0"/>
              </a:spcBef>
              <a:buNone/>
            </a:pPr>
            <a:endParaRPr dirty="0"/>
          </a:p>
          <a:p>
            <a:pPr lvl="0">
              <a:spcBef>
                <a:spcPts val="0"/>
              </a:spcBef>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2588" y="687388"/>
            <a:ext cx="6092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1"/>
            <a:ext cx="5486400" cy="4114800"/>
          </a:xfrm>
          <a:prstGeom prst="rect">
            <a:avLst/>
          </a:prstGeom>
        </p:spPr>
        <p:txBody>
          <a:bodyPr wrap="square" lIns="91425" tIns="91425" rIns="91425" bIns="91425" anchor="t" anchorCtr="0">
            <a:noAutofit/>
          </a:bodyPr>
          <a:lstStyle/>
          <a:p>
            <a:pPr lvl="0">
              <a:spcBef>
                <a:spcPts val="0"/>
              </a:spcBef>
              <a:buNone/>
            </a:pPr>
            <a:r>
              <a:rPr lang="en-US" b="1" dirty="0"/>
              <a:t>Slide text changed.  Note added:</a:t>
            </a:r>
          </a:p>
          <a:p>
            <a:pPr lvl="0">
              <a:spcBef>
                <a:spcPts val="0"/>
              </a:spcBef>
              <a:buNone/>
            </a:pPr>
            <a:endParaRPr lang="en-US" dirty="0"/>
          </a:p>
          <a:p>
            <a:pPr lvl="0">
              <a:spcBef>
                <a:spcPts val="0"/>
              </a:spcBef>
              <a:buNone/>
            </a:pPr>
            <a:r>
              <a:rPr lang="en-US" b="1" dirty="0"/>
              <a:t>Research on how we learn second languages shows that we have to use the language consistently in order to learn it. We have to prioritize, privilege and protect Hmong in these programs. Students WILL learn English – it’s Hmong that is more challenging for us to develop in these programs – even for Hmong home language students.</a:t>
            </a:r>
            <a:endParaRPr b="1"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1" dirty="0"/>
              <a:t>Note:</a:t>
            </a:r>
            <a:r>
              <a:rPr lang="en-US" i="1" baseline="0" dirty="0"/>
              <a:t> Needs to be prepared ahead of time.</a:t>
            </a:r>
          </a:p>
          <a:p>
            <a:pPr>
              <a:buNone/>
            </a:pPr>
            <a:endParaRPr lang="en-US" i="1" baseline="0" dirty="0"/>
          </a:p>
          <a:p>
            <a:pPr>
              <a:buNone/>
            </a:pPr>
            <a:r>
              <a:rPr lang="en-US" i="1" baseline="0" dirty="0"/>
              <a:t>Explain how the game will proceed by reading the instructions on the slide. You may need to model the first one (do an audience check to see if that will be necessary).</a:t>
            </a:r>
          </a:p>
          <a:p>
            <a:pPr>
              <a:buNone/>
            </a:pPr>
            <a:endParaRPr lang="en-US" i="1" baseline="0" dirty="0"/>
          </a:p>
          <a:p>
            <a:pPr>
              <a:buNone/>
            </a:pPr>
            <a:r>
              <a:rPr lang="en-US" i="1" baseline="0" dirty="0"/>
              <a:t>After 10 minutes, check answers (next few slides). </a:t>
            </a:r>
          </a:p>
          <a:p>
            <a:pPr>
              <a:buNone/>
            </a:pPr>
            <a:endParaRPr lang="en-US" i="1" baseline="0" dirty="0"/>
          </a:p>
        </p:txBody>
      </p:sp>
    </p:spTree>
    <p:extLst>
      <p:ext uri="{BB962C8B-B14F-4D97-AF65-F5344CB8AC3E}">
        <p14:creationId xmlns:p14="http://schemas.microsoft.com/office/powerpoint/2010/main" val="73763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1" dirty="0"/>
              <a:t>You must be in presentation mode to see animations.  To correct, click on each sentence to reveal the X or O.</a:t>
            </a:r>
            <a:r>
              <a:rPr lang="en-US" i="1" baseline="0" dirty="0"/>
              <a:t>  Be sure to go in order as the animations are sequenced in order 1-12.  For each false answer, elicit the correct answer.</a:t>
            </a:r>
            <a:endParaRPr lang="en-US" i="1" dirty="0"/>
          </a:p>
        </p:txBody>
      </p:sp>
    </p:spTree>
    <p:extLst>
      <p:ext uri="{BB962C8B-B14F-4D97-AF65-F5344CB8AC3E}">
        <p14:creationId xmlns:p14="http://schemas.microsoft.com/office/powerpoint/2010/main" val="42711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266955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a:solidFill>
                  <a:schemeClr val="tx1"/>
                </a:solidFill>
                <a:effectLst/>
                <a:ea typeface="+mn-ea"/>
                <a:cs typeface="+mn-cs"/>
              </a:rPr>
              <a:t>The grant</a:t>
            </a:r>
            <a:r>
              <a:rPr lang="en-US" sz="1100" kern="1200" baseline="0" dirty="0">
                <a:solidFill>
                  <a:schemeClr val="tx1"/>
                </a:solidFill>
                <a:effectLst/>
                <a:ea typeface="+mn-ea"/>
                <a:cs typeface="+mn-cs"/>
              </a:rPr>
              <a:t> that provides funds to support this project requires that we evaluate the program so that we can make improvements for the coming years – your input is absolutely essential and will be so helpful. This should only take about 15 minutes of your time.</a:t>
            </a:r>
          </a:p>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42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1" dirty="0"/>
              <a:t>Depending on the size of the group, do this as a whole group (fewer than 10) or at tables.</a:t>
            </a:r>
          </a:p>
          <a:p>
            <a:pPr>
              <a:buNone/>
            </a:pPr>
            <a:r>
              <a:rPr lang="en-US" i="1" dirty="0"/>
              <a:t>10 minutes</a:t>
            </a:r>
          </a:p>
        </p:txBody>
      </p:sp>
    </p:spTree>
    <p:extLst>
      <p:ext uri="{BB962C8B-B14F-4D97-AF65-F5344CB8AC3E}">
        <p14:creationId xmlns:p14="http://schemas.microsoft.com/office/powerpoint/2010/main" val="956627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094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i="1" kern="1200" dirty="0">
                <a:solidFill>
                  <a:schemeClr val="tx1"/>
                </a:solidFill>
                <a:effectLst/>
                <a:latin typeface="Calibri" panose="020F0502020204030204" pitchFamily="34" charset="0"/>
                <a:ea typeface="+mn-ea"/>
                <a:cs typeface="+mn-cs"/>
              </a:rPr>
              <a:t>Because many of the parents are L2 learners themselves, it is important to “read the room”:  check frequently for understanding, rephrase as necessary, keep the acronyms to a minimum.  Use your “teacher talk.”  Assure parents that they should not hesitate to ask for clarification.</a:t>
            </a:r>
            <a:endParaRPr lang="en-US" sz="1100" kern="1200" dirty="0">
              <a:solidFill>
                <a:schemeClr val="tx1"/>
              </a:solidFill>
              <a:effectLst/>
              <a:latin typeface="Calibri" panose="020F0502020204030204" pitchFamily="34" charset="0"/>
              <a:ea typeface="+mn-ea"/>
              <a:cs typeface="+mn-cs"/>
            </a:endParaRPr>
          </a:p>
          <a:p>
            <a:pPr marL="228600" lvl="0" indent="0" rtl="0">
              <a:spcBef>
                <a:spcPts val="0"/>
              </a:spcBef>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So what does this mean? First, students, families, teachers and other school professionals work in partnership to ensure that students achieve success while in school and beyond into the future. </a:t>
            </a:r>
            <a:r>
              <a:rPr lang="en-US" i="1" baseline="0" dirty="0"/>
              <a:t>Note: point to the 3 points of the triangle to emphasize this partnership.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It’s important for parents and families to be engaged in their children’s education. To be engaged means giving your full attention to something, to be in it – to give it your all.  The same expectation holds for teachers and students – the idea is for everyone in this partnership to be committed to the child’s education and to give it their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solidFill>
                  <a:srgbClr val="FF0000"/>
                </a:solidFill>
              </a:rPr>
              <a:t>The following text has been shortened and simplified: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It’s also important for parents and families to be educated and informed about the program – to understand what dual language and immersion programs offer children so that you are able to ask questions and offer feedback to teachers and other school professionals.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Finally, it’s critical for families and parents to become empowered. When you’re empowered you feel stronger and more confident, especially when it comes to supporting your child’s education and asserting your child’s educational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When you are engaged and educated, you become more empowered. Those 3 attributes will help lead to your child’s success in school and beyond. You are your child’s strongest advocate and asset! </a:t>
            </a:r>
            <a:endParaRPr lang="en-US" i="0" dirty="0"/>
          </a:p>
          <a:p>
            <a:endParaRPr lang="en-US" dirty="0"/>
          </a:p>
        </p:txBody>
      </p:sp>
    </p:spTree>
    <p:extLst>
      <p:ext uri="{BB962C8B-B14F-4D97-AF65-F5344CB8AC3E}">
        <p14:creationId xmlns:p14="http://schemas.microsoft.com/office/powerpoint/2010/main" val="11366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228600" lvl="0" indent="0" rtl="0">
              <a:spcBef>
                <a:spcPts val="0"/>
              </a:spcBef>
              <a:buNone/>
            </a:pPr>
            <a:r>
              <a:rPr lang="en" i="0" dirty="0"/>
              <a:t>These</a:t>
            </a:r>
            <a:r>
              <a:rPr lang="en" i="0" baseline="0" dirty="0"/>
              <a:t> are the four </a:t>
            </a:r>
            <a:r>
              <a:rPr lang="en-US" i="0" baseline="0" dirty="0"/>
              <a:t>topics to be covered in </a:t>
            </a:r>
            <a:r>
              <a:rPr lang="en" i="0" baseline="0" dirty="0"/>
              <a:t>the Family </a:t>
            </a:r>
            <a:r>
              <a:rPr lang="en-US" i="0" baseline="0" dirty="0"/>
              <a:t>Partnership workshops</a:t>
            </a:r>
            <a:r>
              <a:rPr lang="en" i="0" baseline="0" dirty="0"/>
              <a:t>.  We strongly encourage you to attend all four sessions.  </a:t>
            </a:r>
            <a:r>
              <a:rPr lang="en-US" i="0" baseline="0" dirty="0"/>
              <a:t>You will graduate and receive a certificate after completing all four classes.</a:t>
            </a:r>
            <a:endParaRPr lang="en" i="0" baseline="0" dirty="0"/>
          </a:p>
          <a:p>
            <a:pPr marL="228600" lvl="0" indent="0" rtl="0">
              <a:spcBef>
                <a:spcPts val="0"/>
              </a:spcBef>
              <a:buNone/>
            </a:pPr>
            <a:endParaRPr lang="en" i="1" baseline="0" dirty="0"/>
          </a:p>
          <a:p>
            <a:pPr marL="228600" lvl="0" indent="0" rtl="0">
              <a:spcBef>
                <a:spcPts val="0"/>
              </a:spcBef>
              <a:buNone/>
            </a:pPr>
            <a:r>
              <a:rPr lang="en" i="1" baseline="0" dirty="0"/>
              <a:t>As you read each session title, use these questions to clarify the academic language:</a:t>
            </a:r>
          </a:p>
          <a:p>
            <a:pPr marL="457200" lvl="0" indent="-228600" rtl="0">
              <a:spcBef>
                <a:spcPts val="0"/>
              </a:spcBef>
              <a:buAutoNum type="arabicPeriod"/>
            </a:pPr>
            <a:r>
              <a:rPr lang="en" baseline="0" dirty="0"/>
              <a:t>What do we mean by Dual Language and Immersion?  What are the most important things to know about it?</a:t>
            </a:r>
          </a:p>
          <a:p>
            <a:pPr marL="457200" lvl="0" indent="-228600" rtl="0">
              <a:spcBef>
                <a:spcPts val="0"/>
              </a:spcBef>
              <a:buAutoNum type="arabicPeriod"/>
            </a:pPr>
            <a:r>
              <a:rPr lang="en" baseline="0" dirty="0"/>
              <a:t>What do we mean by “bilingualism” and “biliteracy”?  How can you help your child become bilingual and biliterate?</a:t>
            </a:r>
          </a:p>
          <a:p>
            <a:pPr marL="457200" lvl="0" indent="-228600" rtl="0">
              <a:spcBef>
                <a:spcPts val="0"/>
              </a:spcBef>
              <a:buAutoNum type="arabicPeriod"/>
            </a:pPr>
            <a:r>
              <a:rPr lang="en" baseline="0" dirty="0"/>
              <a:t>What makes Dual Language and Immersion a good choice for students of different backgrounds, different home languages, different cultures?  What can teachers and parents do to help children who struggle in a Dual Language and Immersion program?  </a:t>
            </a:r>
          </a:p>
          <a:p>
            <a:pPr marL="457200" lvl="0" indent="-228600" rtl="0">
              <a:spcBef>
                <a:spcPts val="0"/>
              </a:spcBef>
              <a:buAutoNum type="arabicPeriod"/>
            </a:pPr>
            <a:r>
              <a:rPr lang="en" baseline="0" dirty="0"/>
              <a:t>How can bilingualism and biliteracy open doors for your child in the future?</a:t>
            </a:r>
          </a:p>
          <a:p>
            <a:pPr marL="228600" lvl="0" indent="0" rtl="0">
              <a:spcBef>
                <a:spcPts val="0"/>
              </a:spcBef>
              <a:buNone/>
            </a:pPr>
            <a:endParaRPr lang="en" baseline="0" dirty="0"/>
          </a:p>
          <a:p>
            <a:pPr marL="228600" lvl="0" indent="0" rtl="0">
              <a:spcBef>
                <a:spcPts val="0"/>
              </a:spcBef>
              <a:buNone/>
            </a:pPr>
            <a:r>
              <a:rPr lang="en" baseline="0" dirty="0"/>
              <a:t> </a:t>
            </a:r>
            <a:endParaRPr lang="en" dirty="0"/>
          </a:p>
          <a:p>
            <a:pPr marL="228600" lvl="0" indent="0" rtl="0">
              <a:spcBef>
                <a:spcPts val="0"/>
              </a:spcBef>
              <a:buNone/>
            </a:pP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100"/>
              <a:buFont typeface="Calibri"/>
              <a:buNone/>
            </a:pPr>
            <a:r>
              <a:rPr lang="en-US" b="0" i="0" dirty="0">
                <a:solidFill>
                  <a:srgbClr val="FF0000"/>
                </a:solidFill>
              </a:rPr>
              <a:t>We have one main objective for our session tonight: for you to understand the goals and key features of dual language and immersion education. </a:t>
            </a:r>
            <a:r>
              <a:rPr lang="en-US" b="0" dirty="0"/>
              <a:t>We’ll use the acronym “DLI” to refer to dual language and immersion education.  “DLI language” and “Partner language” refer to Hmong.</a:t>
            </a: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2588" y="687388"/>
            <a:ext cx="6092825" cy="3427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1"/>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t>The other umbrella slides have been removed and this text has been slightly edited.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DLI education </a:t>
            </a:r>
            <a:r>
              <a:rPr lang="en" sz="1400" baseline="0" dirty="0"/>
              <a:t>foster</a:t>
            </a:r>
            <a:r>
              <a:rPr lang="en-US" sz="1400" baseline="0" dirty="0"/>
              <a:t>s</a:t>
            </a:r>
            <a:r>
              <a:rPr lang="en" sz="1400" baseline="0" dirty="0"/>
              <a:t> the idea of </a:t>
            </a:r>
            <a:r>
              <a:rPr lang="en-US" sz="1400" baseline="0" dirty="0"/>
              <a:t>additive </a:t>
            </a:r>
            <a:r>
              <a:rPr lang="en" sz="1400" baseline="0" dirty="0"/>
              <a:t>bilingualism, where students become highly proficient in </a:t>
            </a:r>
            <a:r>
              <a:rPr lang="en-US" sz="1400" baseline="0" dirty="0"/>
              <a:t>both English and the partner language</a:t>
            </a:r>
            <a:r>
              <a:rPr lang="en" sz="1400" baseline="0" dirty="0"/>
              <a:t>. </a:t>
            </a:r>
            <a:br>
              <a:rPr lang="en" sz="1400" baseline="0" dirty="0"/>
            </a:br>
            <a:endParaRPr lang="en-US" sz="1400" b="0" dirty="0"/>
          </a:p>
          <a:p>
            <a:pPr lvl="0" rtl="0">
              <a:spcBef>
                <a:spcPts val="0"/>
              </a:spcBef>
              <a:buNone/>
            </a:pPr>
            <a:r>
              <a:rPr lang="en-US" sz="1400" dirty="0"/>
              <a:t>There are four</a:t>
            </a:r>
            <a:r>
              <a:rPr lang="en-US" sz="1400" baseline="0" dirty="0"/>
              <a:t> main program types that fall under the DLI umbrella.</a:t>
            </a:r>
          </a:p>
          <a:p>
            <a:pPr lvl="0" rtl="0">
              <a:spcBef>
                <a:spcPts val="0"/>
              </a:spcBef>
              <a:buNone/>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effectLst/>
                <a:latin typeface="Calibri" panose="020F0502020204030204" pitchFamily="34" charset="0"/>
                <a:ea typeface="+mn-ea"/>
                <a:cs typeface="+mn-cs"/>
              </a:rPr>
              <a:t>Point to each section of the umbrella as you introduce the four </a:t>
            </a:r>
            <a:r>
              <a:rPr lang="en-US" sz="1400" b="1" i="1" u="sng" kern="1200" dirty="0">
                <a:solidFill>
                  <a:schemeClr val="tx1"/>
                </a:solidFill>
                <a:effectLst/>
                <a:latin typeface="Calibri" panose="020F0502020204030204" pitchFamily="34" charset="0"/>
                <a:ea typeface="+mn-ea"/>
                <a:cs typeface="+mn-cs"/>
              </a:rPr>
              <a:t>prototypical</a:t>
            </a:r>
            <a:r>
              <a:rPr lang="en-US" sz="1400" i="1" kern="1200" dirty="0">
                <a:solidFill>
                  <a:schemeClr val="tx1"/>
                </a:solidFill>
                <a:effectLst/>
                <a:latin typeface="Calibri" panose="020F0502020204030204" pitchFamily="34" charset="0"/>
                <a:ea typeface="+mn-ea"/>
                <a:cs typeface="+mn-cs"/>
              </a:rPr>
              <a:t> program types that exist in the US. Some programs in MN might not correspond exactly to the four described here.</a:t>
            </a:r>
            <a:endParaRPr lang="en" sz="1400" dirty="0"/>
          </a:p>
          <a:p>
            <a:pPr lvl="0" rtl="0">
              <a:spcBef>
                <a:spcPts val="0"/>
              </a:spcBef>
              <a:buNone/>
            </a:pPr>
            <a:endParaRPr sz="1400" dirty="0"/>
          </a:p>
          <a:p>
            <a:pPr marL="457200" lvl="0" indent="0" rtl="0">
              <a:spcBef>
                <a:spcPts val="0"/>
              </a:spcBef>
              <a:buNone/>
            </a:pPr>
            <a:r>
              <a:rPr lang="en" sz="1400" b="1" dirty="0"/>
              <a:t>Indigenous/Heritage language immersion</a:t>
            </a:r>
            <a:r>
              <a:rPr lang="en" sz="1400" dirty="0"/>
              <a:t>: These programs are designed to revitalize endangered </a:t>
            </a:r>
            <a:r>
              <a:rPr lang="en-US" sz="1400" dirty="0" err="1"/>
              <a:t>i</a:t>
            </a:r>
            <a:r>
              <a:rPr lang="en" sz="1400" dirty="0"/>
              <a:t>ndigenous –</a:t>
            </a:r>
            <a:r>
              <a:rPr lang="en" sz="1400" baseline="0" dirty="0"/>
              <a:t> or native - </a:t>
            </a:r>
            <a:r>
              <a:rPr lang="en" sz="1400" dirty="0"/>
              <a:t>cultures and languages. They typically enroll students of </a:t>
            </a:r>
            <a:r>
              <a:rPr lang="en-US" sz="1400" dirty="0" err="1"/>
              <a:t>i</a:t>
            </a:r>
            <a:r>
              <a:rPr lang="en" sz="1400" dirty="0"/>
              <a:t>ndigenous heritage.  In Minnesota we have </a:t>
            </a:r>
            <a:r>
              <a:rPr lang="en" sz="1400" dirty="0" err="1"/>
              <a:t>Ojibw</a:t>
            </a:r>
            <a:r>
              <a:rPr lang="en-US" sz="1400" dirty="0"/>
              <a:t>e</a:t>
            </a:r>
            <a:r>
              <a:rPr lang="en" sz="1400" baseline="0" dirty="0"/>
              <a:t> and Dakota language immersion </a:t>
            </a:r>
            <a:r>
              <a:rPr lang="en" sz="1400" dirty="0"/>
              <a:t>programs.  </a:t>
            </a:r>
            <a:endParaRPr lang="en-US" sz="1400" dirty="0"/>
          </a:p>
          <a:p>
            <a:pPr marL="457200" lvl="0" indent="0" rtl="0">
              <a:spcBef>
                <a:spcPts val="0"/>
              </a:spcBef>
              <a:buNone/>
            </a:pPr>
            <a:endParaRPr sz="1400" dirty="0"/>
          </a:p>
          <a:p>
            <a:pPr marL="457200" lvl="0" indent="0" rtl="0">
              <a:spcBef>
                <a:spcPts val="0"/>
              </a:spcBef>
              <a:buNone/>
            </a:pPr>
            <a:r>
              <a:rPr lang="en" sz="1400" b="1" dirty="0"/>
              <a:t>Developmental Bilingual Programs</a:t>
            </a:r>
            <a:r>
              <a:rPr lang="en" sz="1400" dirty="0"/>
              <a:t>:  These bilingual programs serve language learners with similar language and cultural backgrounds</a:t>
            </a:r>
            <a:r>
              <a:rPr lang="en-US" sz="1400" dirty="0"/>
              <a:t> – for example, a group of</a:t>
            </a:r>
            <a:r>
              <a:rPr lang="en-US" sz="1400" baseline="0" dirty="0"/>
              <a:t> students who speak Spanish at home</a:t>
            </a:r>
            <a:r>
              <a:rPr lang="en" sz="1400" dirty="0"/>
              <a:t>. Learners have the </a:t>
            </a:r>
            <a:r>
              <a:rPr lang="en" sz="1400" baseline="0" dirty="0"/>
              <a:t>opportunity to </a:t>
            </a:r>
            <a:r>
              <a:rPr lang="en" sz="1400" dirty="0"/>
              <a:t>maintain and improve their home language </a:t>
            </a:r>
            <a:r>
              <a:rPr lang="en-US" sz="1400" dirty="0"/>
              <a:t>as</a:t>
            </a:r>
            <a:r>
              <a:rPr lang="en-US" sz="1400" baseline="0" dirty="0"/>
              <a:t> they learn English</a:t>
            </a:r>
            <a:r>
              <a:rPr lang="en" sz="1400" dirty="0"/>
              <a:t>.  In Minnesota </a:t>
            </a:r>
            <a:r>
              <a:rPr lang="en" sz="1400" baseline="0" dirty="0"/>
              <a:t>the developmental programs are all in Spanish. </a:t>
            </a:r>
            <a:endParaRPr lang="en" sz="1400" dirty="0"/>
          </a:p>
          <a:p>
            <a:pPr marL="457200" lvl="0" indent="0" rtl="0">
              <a:spcBef>
                <a:spcPts val="0"/>
              </a:spcBef>
              <a:buNone/>
            </a:pPr>
            <a:endParaRPr sz="1400" dirty="0"/>
          </a:p>
          <a:p>
            <a:pPr marL="457200" lvl="0" indent="0" rtl="0">
              <a:spcBef>
                <a:spcPts val="0"/>
              </a:spcBef>
              <a:buNone/>
            </a:pPr>
            <a:r>
              <a:rPr lang="en" sz="1400" b="1" dirty="0"/>
              <a:t>One-Way </a:t>
            </a:r>
            <a:r>
              <a:rPr lang="en-US" sz="1400" b="1" dirty="0"/>
              <a:t>W</a:t>
            </a:r>
            <a:r>
              <a:rPr lang="en" sz="1400" b="1" dirty="0" err="1"/>
              <a:t>orld</a:t>
            </a:r>
            <a:r>
              <a:rPr lang="en" sz="1400" b="1" dirty="0"/>
              <a:t> </a:t>
            </a:r>
            <a:r>
              <a:rPr lang="en-US" sz="1400" b="1" dirty="0"/>
              <a:t>L</a:t>
            </a:r>
            <a:r>
              <a:rPr lang="en" sz="1400" b="1" dirty="0" err="1"/>
              <a:t>anguage</a:t>
            </a:r>
            <a:r>
              <a:rPr lang="en" sz="1400" b="1" dirty="0"/>
              <a:t> </a:t>
            </a:r>
            <a:r>
              <a:rPr lang="en-US" sz="1400" b="1" dirty="0"/>
              <a:t>I</a:t>
            </a:r>
            <a:r>
              <a:rPr lang="en" sz="1400" b="1" dirty="0" err="1"/>
              <a:t>mmersion</a:t>
            </a:r>
            <a:r>
              <a:rPr lang="en" sz="1400" dirty="0"/>
              <a:t>: This program is designed for learners whose</a:t>
            </a:r>
            <a:r>
              <a:rPr lang="en" sz="1400" baseline="0" dirty="0"/>
              <a:t> home language is </a:t>
            </a:r>
            <a:r>
              <a:rPr lang="en-US" sz="1400" baseline="0" dirty="0"/>
              <a:t>English</a:t>
            </a:r>
            <a:r>
              <a:rPr lang="en" sz="1400" dirty="0"/>
              <a:t>.  In Minnesota there are one-way programs in Spanish, French, German, Mandarin and Korean. </a:t>
            </a:r>
          </a:p>
          <a:p>
            <a:pPr marL="457200" lvl="0" indent="0" rtl="0">
              <a:spcBef>
                <a:spcPts val="0"/>
              </a:spcBef>
              <a:buNone/>
            </a:pPr>
            <a:endParaRPr lang="en" sz="1400" dirty="0"/>
          </a:p>
          <a:p>
            <a:pPr marL="457200" lvl="0" indent="0" rtl="0">
              <a:spcBef>
                <a:spcPts val="0"/>
              </a:spcBef>
              <a:buNone/>
            </a:pPr>
            <a:r>
              <a:rPr lang="en" sz="1400" dirty="0"/>
              <a:t>And finally, the</a:t>
            </a:r>
            <a:r>
              <a:rPr lang="en" sz="1400" baseline="0" dirty="0"/>
              <a:t> </a:t>
            </a:r>
            <a:r>
              <a:rPr lang="en-US" sz="1400" baseline="0" dirty="0"/>
              <a:t>program </a:t>
            </a:r>
            <a:r>
              <a:rPr lang="en" sz="1400" baseline="0" dirty="0"/>
              <a:t>that is represented here tonight is the </a:t>
            </a:r>
            <a:r>
              <a:rPr lang="en" sz="1400" b="1" baseline="0" dirty="0"/>
              <a:t>Two-Way </a:t>
            </a:r>
            <a:r>
              <a:rPr lang="en-US" sz="1400" b="1" baseline="0" dirty="0"/>
              <a:t>Immersion </a:t>
            </a:r>
            <a:r>
              <a:rPr lang="en-US" sz="1400" b="0" baseline="0" dirty="0"/>
              <a:t>program</a:t>
            </a:r>
            <a:r>
              <a:rPr lang="en" sz="1400" baseline="0" dirty="0"/>
              <a:t>.</a:t>
            </a:r>
            <a:r>
              <a:rPr lang="en-US" sz="1400" baseline="0" dirty="0"/>
              <a:t> It intentionally brings together children from two language groups – English home language and those who speak the partner language (Spanish) at home.  In MN we have two-way programs in Spanish and Hmong.</a:t>
            </a:r>
            <a:endParaRPr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21"/>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170795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345977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2383965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5703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265500" y="1107950"/>
            <a:ext cx="4045200" cy="16836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solidFill>
                  <a:schemeClr val="lt1"/>
                </a:solidFill>
              </a:rPr>
              <a:pPr/>
              <a:t>‹#›</a:t>
            </a:fld>
            <a:endParaRPr lang="en" dirty="0">
              <a:solidFill>
                <a:schemeClr val="lt1"/>
              </a:solidFill>
            </a:endParaRPr>
          </a:p>
        </p:txBody>
      </p:sp>
    </p:spTree>
    <p:extLst>
      <p:ext uri="{BB962C8B-B14F-4D97-AF65-F5344CB8AC3E}">
        <p14:creationId xmlns:p14="http://schemas.microsoft.com/office/powerpoint/2010/main" val="154224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extLst>
      <p:ext uri="{BB962C8B-B14F-4D97-AF65-F5344CB8AC3E}">
        <p14:creationId xmlns:p14="http://schemas.microsoft.com/office/powerpoint/2010/main" val="296567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4" name="Footer Placeholder 3"/>
          <p:cNvSpPr>
            <a:spLocks noGrp="1"/>
          </p:cNvSpPr>
          <p:nvPr>
            <p:ph type="ftr" sz="quarter" idx="11"/>
          </p:nvPr>
        </p:nvSpPr>
        <p:spPr>
          <a:xfrm>
            <a:off x="4572000" y="4767271"/>
            <a:ext cx="4338320" cy="274637"/>
          </a:xfrm>
        </p:spPr>
        <p:txBody>
          <a:bodyPr/>
          <a:lstStyle/>
          <a:p>
            <a:endParaRPr lang="en-US"/>
          </a:p>
        </p:txBody>
      </p:sp>
      <p:sp>
        <p:nvSpPr>
          <p:cNvPr id="5" name="Slide Number Placeholder 4"/>
          <p:cNvSpPr>
            <a:spLocks noGrp="1"/>
          </p:cNvSpPr>
          <p:nvPr>
            <p:ph type="sldNum" sz="quarter" idx="12"/>
          </p:nvPr>
        </p:nvSpPr>
        <p:spPr>
          <a:xfrm>
            <a:off x="457200" y="4767271"/>
            <a:ext cx="2133600" cy="274637"/>
          </a:xfrm>
        </p:spPr>
        <p:txBody>
          <a:bodyPr/>
          <a:lstStyle/>
          <a:p>
            <a:pPr algn="l"/>
            <a:fld id="{E59CB7E1-91DC-4272-BB44-E0360AD4D249}" type="slidenum">
              <a:rPr lang="en-US" smtClean="0"/>
              <a:pPr algn="l"/>
              <a:t>‹#›</a:t>
            </a:fld>
            <a:endParaRPr lang="en-US" dirty="0"/>
          </a:p>
        </p:txBody>
      </p:sp>
    </p:spTree>
    <p:extLst>
      <p:ext uri="{BB962C8B-B14F-4D97-AF65-F5344CB8AC3E}">
        <p14:creationId xmlns:p14="http://schemas.microsoft.com/office/powerpoint/2010/main" val="1753142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4" name="Footer Placeholder 3"/>
          <p:cNvSpPr>
            <a:spLocks noGrp="1"/>
          </p:cNvSpPr>
          <p:nvPr>
            <p:ph type="ftr" sz="quarter" idx="11"/>
          </p:nvPr>
        </p:nvSpPr>
        <p:spPr>
          <a:xfrm>
            <a:off x="4572000" y="4767271"/>
            <a:ext cx="4338320" cy="274637"/>
          </a:xfrm>
        </p:spPr>
        <p:txBody>
          <a:bodyPr/>
          <a:lstStyle/>
          <a:p>
            <a:endParaRPr lang="en-US"/>
          </a:p>
        </p:txBody>
      </p:sp>
      <p:sp>
        <p:nvSpPr>
          <p:cNvPr id="5" name="Slide Number Placeholder 4"/>
          <p:cNvSpPr>
            <a:spLocks noGrp="1"/>
          </p:cNvSpPr>
          <p:nvPr>
            <p:ph type="sldNum" sz="quarter" idx="12"/>
          </p:nvPr>
        </p:nvSpPr>
        <p:spPr>
          <a:xfrm>
            <a:off x="457200" y="4767271"/>
            <a:ext cx="2133600" cy="274637"/>
          </a:xfrm>
        </p:spPr>
        <p:txBody>
          <a:bodyPr/>
          <a:lstStyle/>
          <a:p>
            <a:pPr algn="l"/>
            <a:fld id="{E59CB7E1-91DC-4272-BB44-E0360AD4D249}" type="slidenum">
              <a:rPr lang="en-US" smtClean="0"/>
              <a:pPr algn="l"/>
              <a:t>‹#›</a:t>
            </a:fld>
            <a:endParaRPr lang="en-US" dirty="0"/>
          </a:p>
        </p:txBody>
      </p:sp>
    </p:spTree>
    <p:extLst>
      <p:ext uri="{BB962C8B-B14F-4D97-AF65-F5344CB8AC3E}">
        <p14:creationId xmlns:p14="http://schemas.microsoft.com/office/powerpoint/2010/main" val="175314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21"/>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53979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418031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92497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4141610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657109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58220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373019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73672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04796"/>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6"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043230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472190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4249583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818183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4" name="Footer Placeholder 3"/>
          <p:cNvSpPr>
            <a:spLocks noGrp="1"/>
          </p:cNvSpPr>
          <p:nvPr>
            <p:ph type="ftr" sz="quarter" idx="11"/>
          </p:nvPr>
        </p:nvSpPr>
        <p:spPr>
          <a:xfrm>
            <a:off x="4572000" y="4767271"/>
            <a:ext cx="4338320" cy="274637"/>
          </a:xfrm>
        </p:spPr>
        <p:txBody>
          <a:bodyPr/>
          <a:lstStyle/>
          <a:p>
            <a:endParaRPr lang="en-US"/>
          </a:p>
        </p:txBody>
      </p:sp>
      <p:sp>
        <p:nvSpPr>
          <p:cNvPr id="5" name="Slide Number Placeholder 4"/>
          <p:cNvSpPr>
            <a:spLocks noGrp="1"/>
          </p:cNvSpPr>
          <p:nvPr>
            <p:ph type="sldNum" sz="quarter" idx="12"/>
          </p:nvPr>
        </p:nvSpPr>
        <p:spPr>
          <a:xfrm>
            <a:off x="457200" y="4767271"/>
            <a:ext cx="2133600" cy="274637"/>
          </a:xfrm>
        </p:spPr>
        <p:txBody>
          <a:bodyPr/>
          <a:lstStyle/>
          <a:p>
            <a:pPr algn="l"/>
            <a:fld id="{E59CB7E1-91DC-4272-BB44-E0360AD4D249}" type="slidenum">
              <a:rPr lang="en-US" smtClean="0"/>
              <a:pPr algn="l"/>
              <a:t>‹#›</a:t>
            </a:fld>
            <a:endParaRPr lang="en-US" dirty="0"/>
          </a:p>
        </p:txBody>
      </p:sp>
    </p:spTree>
    <p:extLst>
      <p:ext uri="{BB962C8B-B14F-4D97-AF65-F5344CB8AC3E}">
        <p14:creationId xmlns:p14="http://schemas.microsoft.com/office/powerpoint/2010/main" val="1753142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365771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3059866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57036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265500" y="1107950"/>
            <a:ext cx="4045200" cy="16836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solidFill>
                  <a:schemeClr val="lt1"/>
                </a:solidFill>
              </a:rPr>
              <a:pPr/>
              <a:t>‹#›</a:t>
            </a:fld>
            <a:endParaRPr lang="en" dirty="0">
              <a:solidFill>
                <a:schemeClr val="lt1"/>
              </a:solidFill>
            </a:endParaRPr>
          </a:p>
        </p:txBody>
      </p:sp>
    </p:spTree>
    <p:extLst>
      <p:ext uri="{BB962C8B-B14F-4D97-AF65-F5344CB8AC3E}">
        <p14:creationId xmlns:p14="http://schemas.microsoft.com/office/powerpoint/2010/main" val="1542246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extLst>
      <p:ext uri="{BB962C8B-B14F-4D97-AF65-F5344CB8AC3E}">
        <p14:creationId xmlns:p14="http://schemas.microsoft.com/office/powerpoint/2010/main" val="2965673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p>
            <a:endParaRPr lang="en-US"/>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US"/>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fld id="{E59CB7E1-91DC-4272-BB44-E0360AD4D24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E59CB7E1-91DC-4272-BB44-E0360AD4D24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endParaRPr lang="en-US"/>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US"/>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fld id="{E59CB7E1-91DC-4272-BB44-E0360AD4D24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B7E1-91DC-4272-BB44-E0360AD4D249}" type="slidenum">
              <a:rPr lang="en-US" smtClean="0"/>
              <a:t>‹#›</a:t>
            </a:fld>
            <a:endParaRPr lang="en-US"/>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CB7E1-91DC-4272-BB44-E0360AD4D249}" type="slidenum">
              <a:rPr lang="en-US" smtClean="0"/>
              <a:t>‹#›</a:t>
            </a:fld>
            <a:endParaRPr lang="en-US"/>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E59CB7E1-91DC-4272-BB44-E0360AD4D24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CB7E1-91DC-4272-BB44-E0360AD4D2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3810314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E59CB7E1-91DC-4272-BB44-E0360AD4D24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E59CB7E1-91DC-4272-BB44-E0360AD4D24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4" name="Footer Placeholder 3"/>
          <p:cNvSpPr>
            <a:spLocks noGrp="1"/>
          </p:cNvSpPr>
          <p:nvPr>
            <p:ph type="ftr" sz="quarter" idx="11"/>
          </p:nvPr>
        </p:nvSpPr>
        <p:spPr>
          <a:xfrm>
            <a:off x="4572000" y="4767271"/>
            <a:ext cx="4338320" cy="274637"/>
          </a:xfrm>
        </p:spPr>
        <p:txBody>
          <a:bodyPr/>
          <a:lstStyle/>
          <a:p>
            <a:endParaRPr lang="en-US"/>
          </a:p>
        </p:txBody>
      </p:sp>
      <p:sp>
        <p:nvSpPr>
          <p:cNvPr id="5" name="Slide Number Placeholder 4"/>
          <p:cNvSpPr>
            <a:spLocks noGrp="1"/>
          </p:cNvSpPr>
          <p:nvPr>
            <p:ph type="sldNum" sz="quarter" idx="12"/>
          </p:nvPr>
        </p:nvSpPr>
        <p:spPr>
          <a:xfrm>
            <a:off x="457200" y="4767271"/>
            <a:ext cx="2133600" cy="274637"/>
          </a:xfrm>
        </p:spPr>
        <p:txBody>
          <a:bodyPr/>
          <a:lstStyle/>
          <a:p>
            <a:pPr algn="l"/>
            <a:fld id="{E59CB7E1-91DC-4272-BB44-E0360AD4D249}" type="slidenum">
              <a:rPr lang="en-US" smtClean="0"/>
              <a:pPr algn="l"/>
              <a:t>‹#›</a:t>
            </a:fld>
            <a:endParaRPr lang="en-US" dirty="0"/>
          </a:p>
        </p:txBody>
      </p:sp>
    </p:spTree>
    <p:extLst>
      <p:ext uri="{BB962C8B-B14F-4D97-AF65-F5344CB8AC3E}">
        <p14:creationId xmlns:p14="http://schemas.microsoft.com/office/powerpoint/2010/main" val="1753142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441178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50" name="Shape 50"/>
          <p:cNvSpPr txBox="1">
            <a:spLocks noGrp="1"/>
          </p:cNvSpPr>
          <p:nvPr>
            <p:ph type="title"/>
          </p:nvPr>
        </p:nvSpPr>
        <p:spPr>
          <a:xfrm>
            <a:off x="311700" y="1233100"/>
            <a:ext cx="8520600" cy="1610100"/>
          </a:xfrm>
          <a:prstGeom prst="rect">
            <a:avLst/>
          </a:prstGeom>
        </p:spPr>
        <p:txBody>
          <a:bodyPr wrap="square" lIns="91425" tIns="91425" rIns="91425" bIns="91425" anchor="b" anchorCtr="0"/>
          <a:lstStyle>
            <a:lvl1pPr lvl="0" algn="ctr">
              <a:spcBef>
                <a:spcPts val="0"/>
              </a:spcBef>
              <a:buSzPct val="100000"/>
              <a:buFont typeface="Lato"/>
              <a:defRPr sz="10000">
                <a:latin typeface="Calibri" panose="020F0502020204030204" pitchFamily="34" charset="0"/>
                <a:ea typeface="Calibri" panose="020F0502020204030204" pitchFamily="34" charset="0"/>
                <a:cs typeface="Calibri" panose="020F0502020204030204" pitchFamily="34" charset="0"/>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dirty="0"/>
          </a:p>
        </p:txBody>
      </p:sp>
      <p:sp>
        <p:nvSpPr>
          <p:cNvPr id="51" name="Shape 51"/>
          <p:cNvSpPr txBox="1">
            <a:spLocks noGrp="1"/>
          </p:cNvSpPr>
          <p:nvPr>
            <p:ph type="body" idx="1"/>
          </p:nvPr>
        </p:nvSpPr>
        <p:spPr>
          <a:xfrm>
            <a:off x="311700" y="29194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41944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251268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84736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421972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04796"/>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6"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401909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43643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8"/>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71"/>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71"/>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71"/>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E626A00-A2B6-4F33-BA65-34E844A24FBD}" type="slidenum">
              <a:rPr lang="en-US" smtClean="0"/>
              <a:t>‹#›</a:t>
            </a:fld>
            <a:endParaRPr lang="en-US"/>
          </a:p>
        </p:txBody>
      </p:sp>
    </p:spTree>
    <p:extLst>
      <p:ext uri="{BB962C8B-B14F-4D97-AF65-F5344CB8AC3E}">
        <p14:creationId xmlns:p14="http://schemas.microsoft.com/office/powerpoint/2010/main" val="3824270234"/>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195" r:id="rId12"/>
    <p:sldLayoutId id="2147484196" r:id="rId13"/>
    <p:sldLayoutId id="2147484084" r:id="rId14"/>
    <p:sldLayoutId id="2147484482" r:id="rId15"/>
    <p:sldLayoutId id="214748452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8"/>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71"/>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71"/>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71"/>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9CB7E1-91DC-4272-BB44-E0360AD4D249}" type="slidenum">
              <a:rPr lang="en-US" smtClean="0"/>
              <a:t>‹#›</a:t>
            </a:fld>
            <a:endParaRPr lang="en-US"/>
          </a:p>
        </p:txBody>
      </p:sp>
    </p:spTree>
    <p:extLst>
      <p:ext uri="{BB962C8B-B14F-4D97-AF65-F5344CB8AC3E}">
        <p14:creationId xmlns:p14="http://schemas.microsoft.com/office/powerpoint/2010/main" val="4286601957"/>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197" r:id="rId14"/>
    <p:sldLayoutId id="2147484198" r:id="rId15"/>
    <p:sldLayoutId id="2147484409"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2E626A00-A2B6-4F33-BA65-34E844A24F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83" r:id="rId12"/>
    <p:sldLayoutId id="2147484598" r:id="rId13"/>
    <p:sldLayoutId id="2147484599" r:id="rId14"/>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5.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5.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3.gif"/><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hyperlink" Target="https://wehearyou.acecqa.gov.au/2014/07/10/what-does-it-mean-to-be-culturally-competent/" TargetMode="External"/><Relationship Id="rId2" Type="http://schemas.openxmlformats.org/officeDocument/2006/relationships/notesSlide" Target="../notesSlides/notesSlide39.xml"/><Relationship Id="rId1" Type="http://schemas.openxmlformats.org/officeDocument/2006/relationships/slideLayout" Target="../slideLayouts/slideLayout39.xml"/><Relationship Id="rId5" Type="http://schemas.openxmlformats.org/officeDocument/2006/relationships/hyperlink" Target="https://casls.uoregon.edu/wp-content/uploads/pdfs/tenquestions/TBQImmersionStudentProficiencyRevised.pdf" TargetMode="External"/><Relationship Id="rId4" Type="http://schemas.openxmlformats.org/officeDocument/2006/relationships/hyperlink" Target="http://www.cal.org/tw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hyperlink" Target="https://billzart.wordpress.com/2012/03/04/the-importance-of-culture-in-language-learning/" TargetMode="External"/><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 name="TextBox 5"/>
          <p:cNvSpPr txBox="1"/>
          <p:nvPr/>
        </p:nvSpPr>
        <p:spPr>
          <a:xfrm>
            <a:off x="1408197" y="2370788"/>
            <a:ext cx="184731" cy="769441"/>
          </a:xfrm>
          <a:prstGeom prst="rect">
            <a:avLst/>
          </a:prstGeom>
          <a:noFill/>
        </p:spPr>
        <p:txBody>
          <a:bodyPr wrap="none" rtlCol="0">
            <a:spAutoFit/>
          </a:bodyPr>
          <a:lstStyle/>
          <a:p>
            <a:endParaRPr lang="en-US" sz="4400" b="1" dirty="0">
              <a:solidFill>
                <a:srgbClr val="00B0F0"/>
              </a:solidFill>
              <a:latin typeface="Amienne" panose="04000508060000020003" pitchFamily="82" charset="0"/>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1</a:t>
            </a:fld>
            <a:endParaRPr lang="en-US"/>
          </a:p>
        </p:txBody>
      </p:sp>
      <p:pic>
        <p:nvPicPr>
          <p:cNvPr id="7" name="Picture 6" descr="A close up of a logo&#10;&#10;Description generated with high confidence">
            <a:extLst>
              <a:ext uri="{FF2B5EF4-FFF2-40B4-BE49-F238E27FC236}">
                <a16:creationId xmlns:a16="http://schemas.microsoft.com/office/drawing/2014/main" id="{7D89009E-4B4B-4EE6-A91D-49358C4D3CC4}"/>
              </a:ext>
            </a:extLst>
          </p:cNvPr>
          <p:cNvPicPr>
            <a:picLocks noChangeAspect="1"/>
          </p:cNvPicPr>
          <p:nvPr/>
        </p:nvPicPr>
        <p:blipFill>
          <a:blip r:embed="rId3"/>
          <a:stretch>
            <a:fillRect/>
          </a:stretch>
        </p:blipFill>
        <p:spPr>
          <a:xfrm>
            <a:off x="1633537" y="357187"/>
            <a:ext cx="5876925" cy="4429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819149" y="1371549"/>
            <a:ext cx="8175075" cy="2181275"/>
          </a:xfrm>
          <a:prstGeom prst="rect">
            <a:avLst/>
          </a:prstGeom>
        </p:spPr>
        <p:txBody>
          <a:bodyPr wrap="square" lIns="91425" tIns="91425" rIns="91425" bIns="91425" anchor="t" anchorCtr="0">
            <a:noAutofit/>
          </a:bodyPr>
          <a:lstStyle/>
          <a:p>
            <a:pPr lvl="0">
              <a:spcBef>
                <a:spcPts val="0"/>
              </a:spcBef>
              <a:buNone/>
            </a:pPr>
            <a:endParaRPr sz="2800" dirty="0"/>
          </a:p>
          <a:p>
            <a:pPr marL="1371600" lvl="0" indent="0">
              <a:spcBef>
                <a:spcPts val="0"/>
              </a:spcBef>
              <a:buNone/>
            </a:pPr>
            <a:r>
              <a:rPr lang="en" sz="2800" b="1" dirty="0">
                <a:solidFill>
                  <a:srgbClr val="002060"/>
                </a:solidFill>
              </a:rPr>
              <a:t>A</a:t>
            </a:r>
            <a:r>
              <a:rPr lang="en" sz="2800" dirty="0">
                <a:solidFill>
                  <a:srgbClr val="002060"/>
                </a:solidFill>
              </a:rPr>
              <a:t>cademic </a:t>
            </a:r>
            <a:r>
              <a:rPr lang="en-US" sz="2800" b="1" dirty="0">
                <a:solidFill>
                  <a:srgbClr val="002060"/>
                </a:solidFill>
              </a:rPr>
              <a:t>A</a:t>
            </a:r>
            <a:r>
              <a:rPr lang="en" sz="2800" dirty="0">
                <a:solidFill>
                  <a:srgbClr val="002060"/>
                </a:solidFill>
              </a:rPr>
              <a:t>chievement </a:t>
            </a:r>
          </a:p>
          <a:p>
            <a:pPr marL="1371600" lvl="0" indent="0">
              <a:spcBef>
                <a:spcPts val="0"/>
              </a:spcBef>
              <a:buNone/>
            </a:pPr>
            <a:r>
              <a:rPr lang="en" sz="2800" b="1" dirty="0">
                <a:solidFill>
                  <a:srgbClr val="002060"/>
                </a:solidFill>
              </a:rPr>
              <a:t>B</a:t>
            </a:r>
            <a:r>
              <a:rPr lang="en" sz="2800" dirty="0">
                <a:solidFill>
                  <a:srgbClr val="002060"/>
                </a:solidFill>
              </a:rPr>
              <a:t>ilingualism and </a:t>
            </a:r>
            <a:r>
              <a:rPr lang="en-US" sz="2800" b="1" dirty="0">
                <a:solidFill>
                  <a:srgbClr val="002060"/>
                </a:solidFill>
              </a:rPr>
              <a:t>B</a:t>
            </a:r>
            <a:r>
              <a:rPr lang="en" sz="2800" dirty="0">
                <a:solidFill>
                  <a:srgbClr val="002060"/>
                </a:solidFill>
              </a:rPr>
              <a:t>iliteracy</a:t>
            </a:r>
          </a:p>
          <a:p>
            <a:pPr marL="1371600" lvl="0" indent="0">
              <a:spcBef>
                <a:spcPts val="0"/>
              </a:spcBef>
              <a:buNone/>
            </a:pPr>
            <a:r>
              <a:rPr lang="en" sz="2800" b="1" dirty="0">
                <a:solidFill>
                  <a:srgbClr val="002060"/>
                </a:solidFill>
              </a:rPr>
              <a:t>C</a:t>
            </a:r>
            <a:r>
              <a:rPr lang="en" sz="2800" dirty="0">
                <a:solidFill>
                  <a:srgbClr val="002060"/>
                </a:solidFill>
              </a:rPr>
              <a:t>ultural </a:t>
            </a:r>
            <a:r>
              <a:rPr lang="en-US" sz="2800" b="1" dirty="0">
                <a:solidFill>
                  <a:srgbClr val="002060"/>
                </a:solidFill>
              </a:rPr>
              <a:t>C</a:t>
            </a:r>
            <a:r>
              <a:rPr lang="en" sz="2800" dirty="0">
                <a:solidFill>
                  <a:srgbClr val="002060"/>
                </a:solidFill>
              </a:rPr>
              <a:t>ompetence</a:t>
            </a:r>
          </a:p>
          <a:p>
            <a:pPr lvl="0">
              <a:spcBef>
                <a:spcPts val="0"/>
              </a:spcBef>
              <a:buNone/>
            </a:pPr>
            <a:endParaRPr sz="2800" dirty="0"/>
          </a:p>
          <a:p>
            <a:pPr lvl="0">
              <a:spcBef>
                <a:spcPts val="0"/>
              </a:spcBef>
              <a:buNone/>
            </a:pPr>
            <a:endParaRPr sz="2800" dirty="0"/>
          </a:p>
        </p:txBody>
      </p:sp>
      <p:sp>
        <p:nvSpPr>
          <p:cNvPr id="2" name="TextBox 1"/>
          <p:cNvSpPr txBox="1"/>
          <p:nvPr/>
        </p:nvSpPr>
        <p:spPr>
          <a:xfrm>
            <a:off x="236669" y="4701877"/>
            <a:ext cx="1164960"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(Fortune, 2013)</a:t>
            </a:r>
          </a:p>
        </p:txBody>
      </p:sp>
      <p:sp>
        <p:nvSpPr>
          <p:cNvPr id="5" name="Slide Number Placeholder 4"/>
          <p:cNvSpPr>
            <a:spLocks noGrp="1"/>
          </p:cNvSpPr>
          <p:nvPr>
            <p:ph type="sldNum" idx="12"/>
          </p:nvPr>
        </p:nvSpPr>
        <p:spPr>
          <a:xfrm>
            <a:off x="8136619" y="4287409"/>
            <a:ext cx="548700" cy="393600"/>
          </a:xfrm>
        </p:spPr>
        <p:txBody>
          <a:bodyPr/>
          <a:lstStyle/>
          <a:p>
            <a:pPr lvl="0">
              <a:spcBef>
                <a:spcPts val="0"/>
              </a:spcBef>
              <a:buNone/>
            </a:pPr>
            <a:fld id="{00000000-1234-1234-1234-123412341234}" type="slidenum">
              <a:rPr lang="en" smtClean="0"/>
              <a:t>10</a:t>
            </a:fld>
            <a:endParaRPr lang="en" dirty="0"/>
          </a:p>
        </p:txBody>
      </p:sp>
      <p:sp>
        <p:nvSpPr>
          <p:cNvPr id="7" name="TextBox 6"/>
          <p:cNvSpPr txBox="1"/>
          <p:nvPr/>
        </p:nvSpPr>
        <p:spPr>
          <a:xfrm>
            <a:off x="237995" y="252620"/>
            <a:ext cx="4645824" cy="584775"/>
          </a:xfrm>
          <a:prstGeom prst="rect">
            <a:avLst/>
          </a:prstGeom>
          <a:noFill/>
        </p:spPr>
        <p:txBody>
          <a:bodyPr wrap="non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Goals of DLI Education</a:t>
            </a:r>
          </a:p>
        </p:txBody>
      </p:sp>
      <p:grpSp>
        <p:nvGrpSpPr>
          <p:cNvPr id="6" name="Group 5"/>
          <p:cNvGrpSpPr/>
          <p:nvPr/>
        </p:nvGrpSpPr>
        <p:grpSpPr>
          <a:xfrm>
            <a:off x="4984028" y="204065"/>
            <a:ext cx="1228930" cy="1206623"/>
            <a:chOff x="4984028" y="204065"/>
            <a:chExt cx="1228930" cy="120662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98493" y="1226022"/>
              <a:ext cx="580608" cy="184666"/>
            </a:xfrm>
            <a:prstGeom prst="rect">
              <a:avLst/>
            </a:prstGeom>
            <a:noFill/>
          </p:spPr>
          <p:txBody>
            <a:bodyPr wrap="none" rtlCol="0">
              <a:spAutoFit/>
            </a:bodyPr>
            <a:lstStyle/>
            <a:p>
              <a:r>
                <a:rPr lang="en-US" sz="600" dirty="0" err="1"/>
                <a:t>Openclipart</a:t>
              </a:r>
              <a:endParaRPr lang="en-US" sz="600" dirty="0"/>
            </a:p>
          </p:txBody>
        </p:sp>
      </p:grpSp>
    </p:spTree>
    <p:extLst>
      <p:ext uri="{BB962C8B-B14F-4D97-AF65-F5344CB8AC3E}">
        <p14:creationId xmlns:p14="http://schemas.microsoft.com/office/powerpoint/2010/main" val="349959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819150" y="1859352"/>
            <a:ext cx="6426860" cy="2181275"/>
          </a:xfrm>
          <a:prstGeom prst="rect">
            <a:avLst/>
          </a:prstGeom>
        </p:spPr>
        <p:txBody>
          <a:bodyPr wrap="square" lIns="91425" tIns="91425" rIns="91425" bIns="91425" anchor="t" anchorCtr="0">
            <a:noAutofit/>
          </a:bodyPr>
          <a:lstStyle/>
          <a:p>
            <a:pPr lvl="0">
              <a:spcBef>
                <a:spcPts val="0"/>
              </a:spcBef>
              <a:buNone/>
            </a:pPr>
            <a:endParaRPr sz="2800" dirty="0"/>
          </a:p>
          <a:p>
            <a:pPr marL="1371600" lvl="0" indent="0">
              <a:spcBef>
                <a:spcPts val="0"/>
              </a:spcBef>
              <a:buNone/>
            </a:pPr>
            <a:r>
              <a:rPr lang="en" sz="2800" b="1" dirty="0">
                <a:solidFill>
                  <a:srgbClr val="002060"/>
                </a:solidFill>
              </a:rPr>
              <a:t>A</a:t>
            </a:r>
            <a:r>
              <a:rPr lang="en" sz="2800" dirty="0">
                <a:solidFill>
                  <a:srgbClr val="002060"/>
                </a:solidFill>
              </a:rPr>
              <a:t>cademic </a:t>
            </a:r>
            <a:r>
              <a:rPr lang="en-US" sz="2800" b="1" dirty="0">
                <a:solidFill>
                  <a:srgbClr val="002060"/>
                </a:solidFill>
              </a:rPr>
              <a:t>A</a:t>
            </a:r>
            <a:r>
              <a:rPr lang="en" sz="2800" dirty="0">
                <a:solidFill>
                  <a:srgbClr val="002060"/>
                </a:solidFill>
              </a:rPr>
              <a:t>chievement </a:t>
            </a:r>
            <a:endParaRPr sz="2800" dirty="0">
              <a:solidFill>
                <a:srgbClr val="002060"/>
              </a:solidFill>
            </a:endParaRPr>
          </a:p>
        </p:txBody>
      </p:sp>
      <p:sp>
        <p:nvSpPr>
          <p:cNvPr id="5" name="Slide Number Placeholder 4"/>
          <p:cNvSpPr>
            <a:spLocks noGrp="1"/>
          </p:cNvSpPr>
          <p:nvPr>
            <p:ph type="sldNum" idx="12"/>
          </p:nvPr>
        </p:nvSpPr>
        <p:spPr>
          <a:xfrm>
            <a:off x="8136619" y="4287409"/>
            <a:ext cx="548700" cy="393600"/>
          </a:xfrm>
        </p:spPr>
        <p:txBody>
          <a:bodyPr/>
          <a:lstStyle/>
          <a:p>
            <a:pPr lvl="0">
              <a:spcBef>
                <a:spcPts val="0"/>
              </a:spcBef>
              <a:buNone/>
            </a:pPr>
            <a:fld id="{00000000-1234-1234-1234-123412341234}" type="slidenum">
              <a:rPr lang="en" smtClean="0"/>
              <a:t>11</a:t>
            </a:fld>
            <a:endParaRPr lang="en" dirty="0"/>
          </a:p>
        </p:txBody>
      </p:sp>
      <p:sp>
        <p:nvSpPr>
          <p:cNvPr id="7" name="TextBox 6"/>
          <p:cNvSpPr txBox="1"/>
          <p:nvPr/>
        </p:nvSpPr>
        <p:spPr>
          <a:xfrm>
            <a:off x="237995" y="252620"/>
            <a:ext cx="4645824"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Goals of DLI Education</a:t>
            </a:r>
          </a:p>
        </p:txBody>
      </p:sp>
      <p:grpSp>
        <p:nvGrpSpPr>
          <p:cNvPr id="6" name="Group 5"/>
          <p:cNvGrpSpPr/>
          <p:nvPr/>
        </p:nvGrpSpPr>
        <p:grpSpPr>
          <a:xfrm>
            <a:off x="4984028" y="204065"/>
            <a:ext cx="1228930" cy="1206623"/>
            <a:chOff x="4984028" y="204065"/>
            <a:chExt cx="1228930" cy="120662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98493" y="1226022"/>
              <a:ext cx="580608" cy="184666"/>
            </a:xfrm>
            <a:prstGeom prst="rect">
              <a:avLst/>
            </a:prstGeom>
            <a:noFill/>
          </p:spPr>
          <p:txBody>
            <a:bodyPr wrap="none" rtlCol="0">
              <a:spAutoFit/>
            </a:bodyPr>
            <a:lstStyle/>
            <a:p>
              <a:r>
                <a:rPr lang="en-US" sz="600" dirty="0" err="1"/>
                <a:t>Openclipart</a:t>
              </a:r>
              <a:endParaRPr lang="en-US" sz="600" dirty="0"/>
            </a:p>
          </p:txBody>
        </p:sp>
      </p:grpSp>
    </p:spTree>
    <p:extLst>
      <p:ext uri="{BB962C8B-B14F-4D97-AF65-F5344CB8AC3E}">
        <p14:creationId xmlns:p14="http://schemas.microsoft.com/office/powerpoint/2010/main" val="339978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30213" y="1160940"/>
            <a:ext cx="5075201" cy="2389187"/>
          </a:xfrm>
        </p:spPr>
        <p:txBody>
          <a:bodyPr>
            <a:noAutofit/>
          </a:bodyPr>
          <a:lstStyle/>
          <a:p>
            <a:pPr marL="166687" indent="0">
              <a:spcBef>
                <a:spcPts val="600"/>
              </a:spcBef>
              <a:buNone/>
            </a:pPr>
            <a:r>
              <a:rPr lang="en-US" dirty="0">
                <a:solidFill>
                  <a:srgbClr val="002060"/>
                </a:solidFill>
                <a:cs typeface="Calibri" panose="020F0502020204030204" pitchFamily="34" charset="0"/>
              </a:rPr>
              <a:t>In general, by middle school, </a:t>
            </a:r>
            <a:r>
              <a:rPr lang="en-US" b="1" dirty="0">
                <a:solidFill>
                  <a:srgbClr val="002060"/>
                </a:solidFill>
                <a:cs typeface="Calibri" panose="020F0502020204030204" pitchFamily="34" charset="0"/>
              </a:rPr>
              <a:t>both  English home language and partner home language/bilingual students</a:t>
            </a:r>
            <a:r>
              <a:rPr lang="en-US" dirty="0">
                <a:solidFill>
                  <a:srgbClr val="002060"/>
                </a:solidFill>
                <a:cs typeface="Calibri" panose="020F0502020204030204" pitchFamily="34" charset="0"/>
              </a:rPr>
              <a:t> do as well as or better on standardized tests given in English (Math, Reading, Language Arts) than</a:t>
            </a:r>
            <a:r>
              <a:rPr lang="en" dirty="0">
                <a:solidFill>
                  <a:srgbClr val="002060"/>
                </a:solidFill>
                <a:cs typeface="Calibri" panose="020F0502020204030204" pitchFamily="34" charset="0"/>
              </a:rPr>
              <a:t> their peers in English-only classrooms.</a:t>
            </a:r>
          </a:p>
          <a:p>
            <a:pPr marL="0" indent="0">
              <a:lnSpc>
                <a:spcPct val="120000"/>
              </a:lnSpc>
              <a:spcBef>
                <a:spcPts val="600"/>
              </a:spcBef>
              <a:buNone/>
            </a:pPr>
            <a:endParaRPr lang="en-US" dirty="0">
              <a:solidFill>
                <a:srgbClr val="002060"/>
              </a:solidFill>
              <a:latin typeface="Calibri" panose="020F0502020204030204" pitchFamily="34" charset="0"/>
              <a:cs typeface="Calibri" panose="020F0502020204030204" pitchFamily="34" charset="0"/>
            </a:endParaRPr>
          </a:p>
        </p:txBody>
      </p:sp>
      <p:sp>
        <p:nvSpPr>
          <p:cNvPr id="6" name="Rectangle 5"/>
          <p:cNvSpPr/>
          <p:nvPr/>
        </p:nvSpPr>
        <p:spPr>
          <a:xfrm>
            <a:off x="299496" y="4866501"/>
            <a:ext cx="2629215"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
        <p:nvSpPr>
          <p:cNvPr id="9" name="TextBox 8"/>
          <p:cNvSpPr txBox="1"/>
          <p:nvPr/>
        </p:nvSpPr>
        <p:spPr>
          <a:xfrm>
            <a:off x="187891" y="354397"/>
            <a:ext cx="8848175"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Academic Achievement</a:t>
            </a:r>
          </a:p>
        </p:txBody>
      </p:sp>
      <p:sp>
        <p:nvSpPr>
          <p:cNvPr id="2" name="Slide Number Placeholder 1"/>
          <p:cNvSpPr>
            <a:spLocks noGrp="1"/>
          </p:cNvSpPr>
          <p:nvPr>
            <p:ph type="sldNum" sz="quarter" idx="12"/>
          </p:nvPr>
        </p:nvSpPr>
        <p:spPr/>
        <p:txBody>
          <a:bodyPr/>
          <a:lstStyle/>
          <a:p>
            <a:fld id="{E59CB7E1-91DC-4272-BB44-E0360AD4D249}" type="slidenum">
              <a:rPr lang="en-US" smtClean="0"/>
              <a:t>12</a:t>
            </a:fld>
            <a:endParaRPr lang="en-US"/>
          </a:p>
        </p:txBody>
      </p:sp>
      <p:grpSp>
        <p:nvGrpSpPr>
          <p:cNvPr id="11" name="Group 10">
            <a:extLst>
              <a:ext uri="{FF2B5EF4-FFF2-40B4-BE49-F238E27FC236}">
                <a16:creationId xmlns:a16="http://schemas.microsoft.com/office/drawing/2014/main" id="{C3D88058-6476-4B9B-B607-6FA6FDF992E2}"/>
              </a:ext>
            </a:extLst>
          </p:cNvPr>
          <p:cNvGrpSpPr/>
          <p:nvPr/>
        </p:nvGrpSpPr>
        <p:grpSpPr>
          <a:xfrm>
            <a:off x="5636021" y="1286189"/>
            <a:ext cx="2707879" cy="2009461"/>
            <a:chOff x="5902721" y="1084036"/>
            <a:chExt cx="2226295" cy="1616647"/>
          </a:xfrm>
        </p:grpSpPr>
        <p:pic>
          <p:nvPicPr>
            <p:cNvPr id="12" name="Picture 11" descr="A group of people sitting at a table&#10;&#10;Description automatically generated">
              <a:extLst>
                <a:ext uri="{FF2B5EF4-FFF2-40B4-BE49-F238E27FC236}">
                  <a16:creationId xmlns:a16="http://schemas.microsoft.com/office/drawing/2014/main" id="{E9CDBAEA-670A-4DE3-B745-5350FE99894E}"/>
                </a:ext>
              </a:extLst>
            </p:cNvPr>
            <p:cNvPicPr>
              <a:picLocks noChangeAspect="1"/>
            </p:cNvPicPr>
            <p:nvPr/>
          </p:nvPicPr>
          <p:blipFill>
            <a:blip r:embed="rId3"/>
            <a:stretch>
              <a:fillRect/>
            </a:stretch>
          </p:blipFill>
          <p:spPr>
            <a:xfrm>
              <a:off x="5902721" y="1084036"/>
              <a:ext cx="2226295" cy="1487714"/>
            </a:xfrm>
            <a:prstGeom prst="rect">
              <a:avLst/>
            </a:prstGeom>
          </p:spPr>
        </p:pic>
        <p:sp>
          <p:nvSpPr>
            <p:cNvPr id="13" name="TextBox 12">
              <a:extLst>
                <a:ext uri="{FF2B5EF4-FFF2-40B4-BE49-F238E27FC236}">
                  <a16:creationId xmlns:a16="http://schemas.microsoft.com/office/drawing/2014/main" id="{F6B6A90C-1ECC-49EA-9E15-E05681DC836C}"/>
                </a:ext>
              </a:extLst>
            </p:cNvPr>
            <p:cNvSpPr txBox="1"/>
            <p:nvPr/>
          </p:nvSpPr>
          <p:spPr>
            <a:xfrm>
              <a:off x="7638176" y="2516017"/>
              <a:ext cx="490840" cy="184666"/>
            </a:xfrm>
            <a:prstGeom prst="rect">
              <a:avLst/>
            </a:prstGeom>
            <a:noFill/>
          </p:spPr>
          <p:txBody>
            <a:bodyPr wrap="none" rtlCol="0">
              <a:spAutoFit/>
            </a:bodyPr>
            <a:lstStyle/>
            <a:p>
              <a:r>
                <a:rPr lang="en-US" sz="600" dirty="0" err="1"/>
                <a:t>Maxpixel</a:t>
              </a:r>
              <a:endParaRPr lang="en-US" sz="600" dirty="0"/>
            </a:p>
          </p:txBody>
        </p:sp>
      </p:grpSp>
    </p:spTree>
    <p:extLst>
      <p:ext uri="{BB962C8B-B14F-4D97-AF65-F5344CB8AC3E}">
        <p14:creationId xmlns:p14="http://schemas.microsoft.com/office/powerpoint/2010/main" val="300021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6482" y="4864577"/>
            <a:ext cx="1229194"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(Genesee, 1987)</a:t>
            </a:r>
          </a:p>
        </p:txBody>
      </p:sp>
      <p:sp>
        <p:nvSpPr>
          <p:cNvPr id="5" name="TextBox 4"/>
          <p:cNvSpPr txBox="1"/>
          <p:nvPr/>
        </p:nvSpPr>
        <p:spPr>
          <a:xfrm>
            <a:off x="2684979" y="905792"/>
            <a:ext cx="5698753" cy="3785652"/>
          </a:xfrm>
          <a:prstGeom prst="rect">
            <a:avLst/>
          </a:prstGeom>
          <a:noFill/>
        </p:spPr>
        <p:txBody>
          <a:bodyPr wrap="square" rtlCol="0">
            <a:spAutoFit/>
          </a:bodyPr>
          <a:lstStyle/>
          <a:p>
            <a:pPr marL="342900" indent="-342900">
              <a:buFont typeface="Courier New" panose="02070309020205020404" pitchFamily="49" charset="0"/>
              <a:buChar char="o"/>
            </a:pPr>
            <a:r>
              <a:rPr lang="en-US" sz="2400" b="1" dirty="0">
                <a:solidFill>
                  <a:srgbClr val="002060"/>
                </a:solidFill>
                <a:latin typeface="Calibri" panose="020F0502020204030204" pitchFamily="34" charset="0"/>
                <a:cs typeface="Calibri" panose="020F0502020204030204" pitchFamily="34" charset="0"/>
              </a:rPr>
              <a:t>English home language students </a:t>
            </a:r>
            <a:r>
              <a:rPr lang="en-US" sz="2400" u="sng" dirty="0">
                <a:solidFill>
                  <a:srgbClr val="002060"/>
                </a:solidFill>
                <a:latin typeface="Calibri" panose="020F0502020204030204" pitchFamily="34" charset="0"/>
                <a:cs typeface="Calibri" panose="020F0502020204030204" pitchFamily="34" charset="0"/>
              </a:rPr>
              <a:t>may</a:t>
            </a:r>
            <a:r>
              <a:rPr lang="en-US" sz="2400" dirty="0">
                <a:solidFill>
                  <a:srgbClr val="002060"/>
                </a:solidFill>
                <a:latin typeface="Calibri" panose="020F0502020204030204" pitchFamily="34" charset="0"/>
                <a:cs typeface="Calibri" panose="020F0502020204030204" pitchFamily="34" charset="0"/>
              </a:rPr>
              <a:t> experience a temporary lag in English reading and writing skills, but within a year or two after instruction in English language arts begins, the lag disappears.</a:t>
            </a:r>
            <a:br>
              <a:rPr lang="en-US" sz="2400" dirty="0">
                <a:solidFill>
                  <a:srgbClr val="002060"/>
                </a:solidFill>
                <a:latin typeface="Calibri" panose="020F0502020204030204" pitchFamily="34" charset="0"/>
                <a:cs typeface="Calibri" panose="020F0502020204030204" pitchFamily="34" charset="0"/>
              </a:rPr>
            </a:br>
            <a:endParaRPr lang="en-US" sz="2400" dirty="0">
              <a:solidFill>
                <a:srgbClr val="002060"/>
              </a:solidFill>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For Hmong heritage learners who speak English at home but whose parents are English language learners themselves, this lag may take longer to disappear.</a:t>
            </a:r>
            <a:endParaRPr lang="en-US" sz="2400" dirty="0">
              <a:solidFill>
                <a:srgbClr val="002060"/>
              </a:solidFill>
            </a:endParaRPr>
          </a:p>
        </p:txBody>
      </p:sp>
      <p:sp>
        <p:nvSpPr>
          <p:cNvPr id="8" name="Rectangle 7"/>
          <p:cNvSpPr/>
          <p:nvPr/>
        </p:nvSpPr>
        <p:spPr>
          <a:xfrm>
            <a:off x="137787" y="370522"/>
            <a:ext cx="8730646" cy="584775"/>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Academic Achievement</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13</a:t>
            </a:fld>
            <a:endParaRPr lang="en-US"/>
          </a:p>
        </p:txBody>
      </p:sp>
      <p:grpSp>
        <p:nvGrpSpPr>
          <p:cNvPr id="7" name="Group 6">
            <a:extLst>
              <a:ext uri="{FF2B5EF4-FFF2-40B4-BE49-F238E27FC236}">
                <a16:creationId xmlns:a16="http://schemas.microsoft.com/office/drawing/2014/main" id="{A3AF5F76-8325-4727-B614-8126B35ADDF5}"/>
              </a:ext>
            </a:extLst>
          </p:cNvPr>
          <p:cNvGrpSpPr/>
          <p:nvPr/>
        </p:nvGrpSpPr>
        <p:grpSpPr>
          <a:xfrm>
            <a:off x="741633" y="2012498"/>
            <a:ext cx="1943346" cy="1374208"/>
            <a:chOff x="878493" y="1829318"/>
            <a:chExt cx="1943346" cy="1374208"/>
          </a:xfrm>
        </p:grpSpPr>
        <p:sp>
          <p:nvSpPr>
            <p:cNvPr id="9" name="TextBox 8">
              <a:extLst>
                <a:ext uri="{FF2B5EF4-FFF2-40B4-BE49-F238E27FC236}">
                  <a16:creationId xmlns:a16="http://schemas.microsoft.com/office/drawing/2014/main" id="{444F4859-5E92-4DBB-BF49-F57D497FDF3B}"/>
                </a:ext>
              </a:extLst>
            </p:cNvPr>
            <p:cNvSpPr txBox="1"/>
            <p:nvPr/>
          </p:nvSpPr>
          <p:spPr>
            <a:xfrm>
              <a:off x="2452827" y="3018860"/>
              <a:ext cx="369012" cy="184666"/>
            </a:xfrm>
            <a:prstGeom prst="rect">
              <a:avLst/>
            </a:prstGeom>
            <a:noFill/>
          </p:spPr>
          <p:txBody>
            <a:bodyPr wrap="none" rtlCol="0">
              <a:spAutoFit/>
            </a:bodyPr>
            <a:lstStyle/>
            <a:p>
              <a:r>
                <a:rPr lang="en-US" sz="600" dirty="0"/>
                <a:t>Pickit</a:t>
              </a:r>
            </a:p>
          </p:txBody>
        </p:sp>
        <p:pic>
          <p:nvPicPr>
            <p:cNvPr id="10" name="Picture 9">
              <a:extLst>
                <a:ext uri="{FF2B5EF4-FFF2-40B4-BE49-F238E27FC236}">
                  <a16:creationId xmlns:a16="http://schemas.microsoft.com/office/drawing/2014/main" id="{3BA20FD6-ACBA-45AC-830A-A720ABCB1D6B}"/>
                </a:ext>
              </a:extLst>
            </p:cNvPr>
            <p:cNvPicPr>
              <a:picLocks noChangeAspect="1"/>
            </p:cNvPicPr>
            <p:nvPr/>
          </p:nvPicPr>
          <p:blipFill>
            <a:blip r:embed="rId3"/>
            <a:stretch>
              <a:fillRect/>
            </a:stretch>
          </p:blipFill>
          <p:spPr>
            <a:xfrm>
              <a:off x="878493" y="1829318"/>
              <a:ext cx="1847603" cy="1231107"/>
            </a:xfrm>
            <a:prstGeom prst="rect">
              <a:avLst/>
            </a:prstGeom>
          </p:spPr>
        </p:pic>
      </p:grpSp>
    </p:spTree>
    <p:extLst>
      <p:ext uri="{BB962C8B-B14F-4D97-AF65-F5344CB8AC3E}">
        <p14:creationId xmlns:p14="http://schemas.microsoft.com/office/powerpoint/2010/main" val="206031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8425" y="4527129"/>
            <a:ext cx="184731" cy="307777"/>
          </a:xfrm>
          <a:prstGeom prst="rect">
            <a:avLst/>
          </a:prstGeom>
        </p:spPr>
        <p:txBody>
          <a:bodyPr wrap="none">
            <a:spAutoFit/>
          </a:bodyPr>
          <a:lstStyle/>
          <a:p>
            <a:endParaRPr lang="en-US" dirty="0"/>
          </a:p>
        </p:txBody>
      </p:sp>
      <p:sp>
        <p:nvSpPr>
          <p:cNvPr id="12" name="TextBox 11"/>
          <p:cNvSpPr txBox="1"/>
          <p:nvPr/>
        </p:nvSpPr>
        <p:spPr>
          <a:xfrm>
            <a:off x="4203123" y="2967097"/>
            <a:ext cx="4644844" cy="400110"/>
          </a:xfrm>
          <a:prstGeom prst="rect">
            <a:avLst/>
          </a:prstGeom>
          <a:noFill/>
        </p:spPr>
        <p:txBody>
          <a:bodyPr wrap="square" rtlCol="0">
            <a:spAutoFit/>
          </a:bodyPr>
          <a:lstStyle/>
          <a:p>
            <a:endParaRPr lang="en-US" sz="2000" dirty="0">
              <a:solidFill>
                <a:srgbClr val="00206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14</a:t>
            </a:fld>
            <a:endParaRPr lang="en-US"/>
          </a:p>
        </p:txBody>
      </p:sp>
      <p:pic>
        <p:nvPicPr>
          <p:cNvPr id="13" name="Picture 12">
            <a:extLst>
              <a:ext uri="{FF2B5EF4-FFF2-40B4-BE49-F238E27FC236}">
                <a16:creationId xmlns:a16="http://schemas.microsoft.com/office/drawing/2014/main" id="{AD5C397E-CD76-4418-A013-1130CBC42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787" y="99453"/>
            <a:ext cx="3897673" cy="5044047"/>
          </a:xfrm>
          <a:prstGeom prst="rect">
            <a:avLst/>
          </a:prstGeom>
        </p:spPr>
      </p:pic>
    </p:spTree>
    <p:extLst>
      <p:ext uri="{BB962C8B-B14F-4D97-AF65-F5344CB8AC3E}">
        <p14:creationId xmlns:p14="http://schemas.microsoft.com/office/powerpoint/2010/main" val="243769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15</a:t>
            </a:fld>
            <a:endParaRPr lang="en-US"/>
          </a:p>
        </p:txBody>
      </p:sp>
      <p:pic>
        <p:nvPicPr>
          <p:cNvPr id="3" name="Picture 2">
            <a:extLst>
              <a:ext uri="{FF2B5EF4-FFF2-40B4-BE49-F238E27FC236}">
                <a16:creationId xmlns:a16="http://schemas.microsoft.com/office/drawing/2014/main" id="{AD5C397E-CD76-4418-A013-1130CBC42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085"/>
          <a:stretch/>
        </p:blipFill>
        <p:spPr>
          <a:xfrm>
            <a:off x="283780" y="288100"/>
            <a:ext cx="5331147" cy="3857638"/>
          </a:xfrm>
          <a:prstGeom prst="rect">
            <a:avLst/>
          </a:prstGeom>
          <a:ln>
            <a:solidFill>
              <a:schemeClr val="accent1"/>
            </a:solidFill>
          </a:ln>
        </p:spPr>
      </p:pic>
      <p:sp>
        <p:nvSpPr>
          <p:cNvPr id="5" name="TextBox 4">
            <a:extLst>
              <a:ext uri="{FF2B5EF4-FFF2-40B4-BE49-F238E27FC236}">
                <a16:creationId xmlns:a16="http://schemas.microsoft.com/office/drawing/2014/main" id="{3DD5BB7B-9FE8-DF40-959B-211A166B63CC}"/>
              </a:ext>
            </a:extLst>
          </p:cNvPr>
          <p:cNvSpPr txBox="1"/>
          <p:nvPr/>
        </p:nvSpPr>
        <p:spPr>
          <a:xfrm>
            <a:off x="5614927" y="95964"/>
            <a:ext cx="2986632" cy="4678204"/>
          </a:xfrm>
          <a:prstGeom prst="rect">
            <a:avLst/>
          </a:prstGeom>
          <a:noFill/>
        </p:spPr>
        <p:txBody>
          <a:bodyPr wrap="square" rtlCol="0">
            <a:spAutoFit/>
          </a:bodyPr>
          <a:lstStyle/>
          <a:p>
            <a:pPr lvl="0">
              <a:spcAft>
                <a:spcPts val="600"/>
              </a:spcAft>
              <a:defRPr/>
            </a:pPr>
            <a:r>
              <a:rPr lang="en-US" sz="2400" b="1" dirty="0">
                <a:solidFill>
                  <a:srgbClr val="002060"/>
                </a:solidFill>
                <a:latin typeface="Calibri" panose="020F0502020204030204" pitchFamily="34" charset="0"/>
                <a:cs typeface="Calibri" panose="020F0502020204030204" pitchFamily="34" charset="0"/>
              </a:rPr>
              <a:t>English learners in DLI programs</a:t>
            </a:r>
          </a:p>
          <a:p>
            <a:pPr marL="233363" lvl="0" indent="-233363">
              <a:spcAft>
                <a:spcPts val="600"/>
              </a:spcAft>
              <a:buFont typeface="Courier New" panose="02070309020205020404" pitchFamily="49" charset="0"/>
              <a:buChar char="o"/>
              <a:defRPr/>
            </a:pPr>
            <a:r>
              <a:rPr lang="en-US" sz="2400" dirty="0">
                <a:solidFill>
                  <a:srgbClr val="002060"/>
                </a:solidFill>
                <a:latin typeface="Calibri" panose="020F0502020204030204" pitchFamily="34" charset="0"/>
                <a:cs typeface="Calibri" panose="020F0502020204030204" pitchFamily="34" charset="0"/>
              </a:rPr>
              <a:t>catch up to their English-speaking peers in reading by Grade 5 or 6.</a:t>
            </a:r>
          </a:p>
          <a:p>
            <a:pPr marL="233363" lvl="0" indent="-233363">
              <a:spcAft>
                <a:spcPts val="600"/>
              </a:spcAft>
              <a:buFont typeface="Courier New" panose="02070309020205020404" pitchFamily="49" charset="0"/>
              <a:buChar char="o"/>
              <a:defRPr/>
            </a:pPr>
            <a:r>
              <a:rPr lang="en-US" sz="2400" dirty="0">
                <a:solidFill>
                  <a:srgbClr val="002060"/>
                </a:solidFill>
                <a:latin typeface="Calibri" panose="020F0502020204030204" pitchFamily="34" charset="0"/>
                <a:cs typeface="Calibri" panose="020F0502020204030204" pitchFamily="34" charset="0"/>
              </a:rPr>
              <a:t>outperform average English-speaking peers if they continue in the program through high school.</a:t>
            </a:r>
          </a:p>
        </p:txBody>
      </p:sp>
    </p:spTree>
    <p:extLst>
      <p:ext uri="{BB962C8B-B14F-4D97-AF65-F5344CB8AC3E}">
        <p14:creationId xmlns:p14="http://schemas.microsoft.com/office/powerpoint/2010/main" val="110487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16</a:t>
            </a:fld>
            <a:endParaRPr lang="en-US"/>
          </a:p>
        </p:txBody>
      </p:sp>
      <p:pic>
        <p:nvPicPr>
          <p:cNvPr id="3" name="Picture 2">
            <a:extLst>
              <a:ext uri="{FF2B5EF4-FFF2-40B4-BE49-F238E27FC236}">
                <a16:creationId xmlns:a16="http://schemas.microsoft.com/office/drawing/2014/main" id="{AD5C397E-CD76-4418-A013-1130CBC42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085"/>
          <a:stretch/>
        </p:blipFill>
        <p:spPr>
          <a:xfrm>
            <a:off x="283780" y="288100"/>
            <a:ext cx="5331147" cy="3857638"/>
          </a:xfrm>
          <a:prstGeom prst="rect">
            <a:avLst/>
          </a:prstGeom>
          <a:ln>
            <a:solidFill>
              <a:schemeClr val="accent1"/>
            </a:solidFill>
          </a:ln>
        </p:spPr>
      </p:pic>
      <p:sp>
        <p:nvSpPr>
          <p:cNvPr id="4" name="TextBox 3">
            <a:extLst>
              <a:ext uri="{FF2B5EF4-FFF2-40B4-BE49-F238E27FC236}">
                <a16:creationId xmlns:a16="http://schemas.microsoft.com/office/drawing/2014/main" id="{EA77E8F3-BFC5-2A47-AA52-2DB62E1D3DD9}"/>
              </a:ext>
            </a:extLst>
          </p:cNvPr>
          <p:cNvSpPr txBox="1"/>
          <p:nvPr/>
        </p:nvSpPr>
        <p:spPr>
          <a:xfrm>
            <a:off x="5703804" y="318289"/>
            <a:ext cx="2906796" cy="3200876"/>
          </a:xfrm>
          <a:prstGeom prst="rect">
            <a:avLst/>
          </a:prstGeom>
          <a:noFill/>
        </p:spPr>
        <p:txBody>
          <a:bodyPr wrap="square" rtlCol="0">
            <a:spAutoFit/>
          </a:bodyPr>
          <a:lstStyle/>
          <a:p>
            <a:pPr>
              <a:spcAft>
                <a:spcPts val="600"/>
              </a:spcAft>
            </a:pPr>
            <a:r>
              <a:rPr lang="en-US" sz="2400" dirty="0">
                <a:solidFill>
                  <a:srgbClr val="002060"/>
                </a:solidFill>
                <a:latin typeface="Calibri" panose="020F0502020204030204" pitchFamily="34" charset="0"/>
                <a:cs typeface="Calibri" panose="020F0502020204030204" pitchFamily="34" charset="0"/>
              </a:rPr>
              <a:t>What makes the difference for Hmong ELs?</a:t>
            </a:r>
          </a:p>
          <a:p>
            <a:pPr marL="342900" indent="-342900">
              <a:spcAft>
                <a:spcPts val="600"/>
              </a:spcAft>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continued learning in Hmong in school</a:t>
            </a:r>
          </a:p>
          <a:p>
            <a:pPr marL="342900" indent="-342900">
              <a:spcAft>
                <a:spcPts val="600"/>
              </a:spcAft>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ongoing use of Hmong in the home</a:t>
            </a:r>
          </a:p>
        </p:txBody>
      </p:sp>
    </p:spTree>
    <p:extLst>
      <p:ext uri="{BB962C8B-B14F-4D97-AF65-F5344CB8AC3E}">
        <p14:creationId xmlns:p14="http://schemas.microsoft.com/office/powerpoint/2010/main" val="242615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17</a:t>
            </a:fld>
            <a:endParaRPr lang="en-US"/>
          </a:p>
        </p:txBody>
      </p:sp>
      <p:sp>
        <p:nvSpPr>
          <p:cNvPr id="3" name="Rectangle 2"/>
          <p:cNvSpPr/>
          <p:nvPr/>
        </p:nvSpPr>
        <p:spPr>
          <a:xfrm>
            <a:off x="235719" y="376120"/>
            <a:ext cx="6208751" cy="584775"/>
          </a:xfrm>
          <a:prstGeom prst="rect">
            <a:avLst/>
          </a:prstGeom>
        </p:spPr>
        <p:txBody>
          <a:bodyPr wrap="none">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Road to Academic Achievement</a:t>
            </a:r>
          </a:p>
        </p:txBody>
      </p:sp>
      <p:sp>
        <p:nvSpPr>
          <p:cNvPr id="4" name="TextBox 3"/>
          <p:cNvSpPr txBox="1"/>
          <p:nvPr/>
        </p:nvSpPr>
        <p:spPr>
          <a:xfrm>
            <a:off x="732208" y="3531252"/>
            <a:ext cx="7494359" cy="1277273"/>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n-US" sz="2400" dirty="0">
                <a:solidFill>
                  <a:schemeClr val="tx2">
                    <a:lumMod val="75000"/>
                  </a:schemeClr>
                </a:solidFill>
                <a:latin typeface="Calibri" panose="020F0502020204030204" pitchFamily="34" charset="0"/>
                <a:cs typeface="Calibri" panose="020F0502020204030204" pitchFamily="34" charset="0"/>
              </a:rPr>
              <a:t>Read each “bump in the road” statement.</a:t>
            </a:r>
          </a:p>
          <a:p>
            <a:pPr marL="342900" indent="-342900">
              <a:spcBef>
                <a:spcPts val="600"/>
              </a:spcBef>
              <a:buFont typeface="Courier New" panose="02070309020205020404" pitchFamily="49" charset="0"/>
              <a:buChar char="o"/>
            </a:pPr>
            <a:r>
              <a:rPr lang="en-US" sz="2400" dirty="0">
                <a:solidFill>
                  <a:schemeClr val="tx2">
                    <a:lumMod val="75000"/>
                  </a:schemeClr>
                </a:solidFill>
                <a:latin typeface="Calibri" panose="020F0502020204030204" pitchFamily="34" charset="0"/>
                <a:cs typeface="Calibri" panose="020F0502020204030204" pitchFamily="34" charset="0"/>
              </a:rPr>
              <a:t>Share ideas you have for responding to these “bumps.”</a:t>
            </a:r>
            <a:r>
              <a:rPr lang="en-US" sz="2400" dirty="0">
                <a:solidFill>
                  <a:srgbClr val="199124"/>
                </a:solidFill>
                <a:latin typeface="Calibri" panose="020F0502020204030204" pitchFamily="34" charset="0"/>
                <a:cs typeface="Calibri" panose="020F0502020204030204" pitchFamily="34" charset="0"/>
              </a:rPr>
              <a:t> </a:t>
            </a:r>
          </a:p>
          <a:p>
            <a:endParaRPr lang="en-US" sz="2400" dirty="0"/>
          </a:p>
        </p:txBody>
      </p:sp>
      <p:grpSp>
        <p:nvGrpSpPr>
          <p:cNvPr id="6" name="Group 5"/>
          <p:cNvGrpSpPr/>
          <p:nvPr/>
        </p:nvGrpSpPr>
        <p:grpSpPr>
          <a:xfrm>
            <a:off x="557212" y="1107836"/>
            <a:ext cx="8029575" cy="2368808"/>
            <a:chOff x="557212" y="1107836"/>
            <a:chExt cx="8029575" cy="2368808"/>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 y="1107836"/>
              <a:ext cx="80295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35416" y="3291978"/>
              <a:ext cx="473206" cy="184666"/>
            </a:xfrm>
            <a:prstGeom prst="rect">
              <a:avLst/>
            </a:prstGeom>
            <a:noFill/>
          </p:spPr>
          <p:txBody>
            <a:bodyPr wrap="none" rtlCol="0">
              <a:spAutoFit/>
            </a:bodyPr>
            <a:lstStyle/>
            <a:p>
              <a:r>
                <a:rPr lang="en-US" sz="600" dirty="0" err="1"/>
                <a:t>pixshark</a:t>
              </a:r>
              <a:endParaRPr lang="en-US" sz="600" dirty="0"/>
            </a:p>
          </p:txBody>
        </p:sp>
      </p:grpSp>
    </p:spTree>
    <p:extLst>
      <p:ext uri="{BB962C8B-B14F-4D97-AF65-F5344CB8AC3E}">
        <p14:creationId xmlns:p14="http://schemas.microsoft.com/office/powerpoint/2010/main" val="406619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6306" y="2027932"/>
            <a:ext cx="7886027" cy="1569660"/>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In 2nd grade, you might begin to worry that your child isn’t yet reading in English.  Plus, your child may see friends reading much harder and more interesting books in English and may want to be part of that reading experience.</a:t>
            </a:r>
          </a:p>
        </p:txBody>
      </p:sp>
      <p:sp>
        <p:nvSpPr>
          <p:cNvPr id="15" name="Rectangle 14"/>
          <p:cNvSpPr/>
          <p:nvPr/>
        </p:nvSpPr>
        <p:spPr>
          <a:xfrm>
            <a:off x="323975" y="1655677"/>
            <a:ext cx="8018358" cy="3046988"/>
          </a:xfrm>
          <a:prstGeom prst="rect">
            <a:avLst/>
          </a:prstGeom>
          <a:solidFill>
            <a:schemeClr val="accent6">
              <a:lumMod val="20000"/>
              <a:lumOff val="80000"/>
            </a:schemeClr>
          </a:solidFill>
        </p:spPr>
        <p:txBody>
          <a:bodyPr wrap="square">
            <a:spAutoFit/>
          </a:bodyPr>
          <a:lstStyle/>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Remind your child just how special it is to be reading in another language. </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If your child is feeling disheartened about not being able to read a certain book in English, read the book aloud together if that is possible or check out the audio book from the library.</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But continue to encourage reading in the partner language and show enthusiasm for the books your child can read.</a:t>
            </a:r>
          </a:p>
        </p:txBody>
      </p:sp>
      <p:sp>
        <p:nvSpPr>
          <p:cNvPr id="2" name="Slide Number Placeholder 1"/>
          <p:cNvSpPr>
            <a:spLocks noGrp="1"/>
          </p:cNvSpPr>
          <p:nvPr>
            <p:ph type="sldNum" idx="12"/>
          </p:nvPr>
        </p:nvSpPr>
        <p:spPr>
          <a:xfrm>
            <a:off x="8165796" y="4287409"/>
            <a:ext cx="548700" cy="393600"/>
          </a:xfrm>
        </p:spPr>
        <p:txBody>
          <a:bodyPr/>
          <a:lstStyle/>
          <a:p>
            <a:pPr lvl="0">
              <a:spcBef>
                <a:spcPts val="0"/>
              </a:spcBef>
              <a:buNone/>
            </a:pPr>
            <a:fld id="{00000000-1234-1234-1234-123412341234}" type="slidenum">
              <a:rPr lang="en" smtClean="0"/>
              <a:t>18</a:t>
            </a:fld>
            <a:endParaRPr lang="en" dirty="0"/>
          </a:p>
        </p:txBody>
      </p:sp>
      <p:grpSp>
        <p:nvGrpSpPr>
          <p:cNvPr id="11" name="Group 10"/>
          <p:cNvGrpSpPr/>
          <p:nvPr/>
        </p:nvGrpSpPr>
        <p:grpSpPr>
          <a:xfrm>
            <a:off x="2162242" y="143753"/>
            <a:ext cx="1721140" cy="1428407"/>
            <a:chOff x="6865845" y="951538"/>
            <a:chExt cx="1721140" cy="1428407"/>
          </a:xfrm>
        </p:grpSpPr>
        <p:pic>
          <p:nvPicPr>
            <p:cNvPr id="3074" name="Picture 2" descr="Kids, Reading, Book, Child, Kids Reading, C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845" y="951538"/>
              <a:ext cx="1721140" cy="12908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959890" y="2195279"/>
              <a:ext cx="627095" cy="184666"/>
            </a:xfrm>
            <a:prstGeom prst="rect">
              <a:avLst/>
            </a:prstGeom>
            <a:noFill/>
          </p:spPr>
          <p:txBody>
            <a:bodyPr wrap="none" rtlCol="0">
              <a:spAutoFit/>
            </a:bodyPr>
            <a:lstStyle/>
            <a:p>
              <a:r>
                <a:rPr lang="en-US" sz="600" dirty="0"/>
                <a:t>Pixabay.com</a:t>
              </a:r>
            </a:p>
          </p:txBody>
        </p:sp>
      </p:grpSp>
      <p:grpSp>
        <p:nvGrpSpPr>
          <p:cNvPr id="13" name="Group 12"/>
          <p:cNvGrpSpPr/>
          <p:nvPr/>
        </p:nvGrpSpPr>
        <p:grpSpPr>
          <a:xfrm>
            <a:off x="496200" y="186790"/>
            <a:ext cx="1396870" cy="1396870"/>
            <a:chOff x="344248" y="150943"/>
            <a:chExt cx="1396870" cy="1396870"/>
          </a:xfrm>
        </p:grpSpPr>
        <p:pic>
          <p:nvPicPr>
            <p:cNvPr id="3076" name="Picture 4" descr="Traffic Sign, 12&quot;H, 12&quot;W, Alumin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48" y="150943"/>
              <a:ext cx="1396870" cy="13968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2343" y="951538"/>
              <a:ext cx="184731" cy="584775"/>
            </a:xfrm>
            <a:prstGeom prst="rect">
              <a:avLst/>
            </a:prstGeom>
            <a:noFill/>
          </p:spPr>
          <p:txBody>
            <a:bodyPr wrap="none" rtlCol="0">
              <a:spAutoFit/>
            </a:bodyPr>
            <a:lstStyle/>
            <a:p>
              <a:endParaRPr lang="en-US" sz="3200" b="1" dirty="0"/>
            </a:p>
          </p:txBody>
        </p:sp>
      </p:grpSp>
    </p:spTree>
    <p:extLst>
      <p:ext uri="{BB962C8B-B14F-4D97-AF65-F5344CB8AC3E}">
        <p14:creationId xmlns:p14="http://schemas.microsoft.com/office/powerpoint/2010/main" val="2263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noFill/>
        </p:spPr>
        <p:txBody>
          <a:bodyPr/>
          <a:lstStyle/>
          <a:p>
            <a:endParaRPr lang="en-US" dirty="0"/>
          </a:p>
          <a:p>
            <a:endParaRPr lang="en-US" dirty="0"/>
          </a:p>
          <a:p>
            <a:endParaRPr lang="en-US" dirty="0"/>
          </a:p>
        </p:txBody>
      </p:sp>
      <p:sp>
        <p:nvSpPr>
          <p:cNvPr id="2" name="Slide Number Placeholder 1"/>
          <p:cNvSpPr>
            <a:spLocks noGrp="1"/>
          </p:cNvSpPr>
          <p:nvPr>
            <p:ph type="sldNum" idx="12"/>
          </p:nvPr>
        </p:nvSpPr>
        <p:spPr>
          <a:xfrm>
            <a:off x="8114470" y="4287409"/>
            <a:ext cx="548700" cy="393600"/>
          </a:xfrm>
        </p:spPr>
        <p:txBody>
          <a:bodyPr/>
          <a:lstStyle/>
          <a:p>
            <a:pPr lvl="0">
              <a:spcBef>
                <a:spcPts val="0"/>
              </a:spcBef>
              <a:buNone/>
            </a:pPr>
            <a:fld id="{00000000-1234-1234-1234-123412341234}" type="slidenum">
              <a:rPr lang="en" smtClean="0"/>
              <a:t>19</a:t>
            </a:fld>
            <a:endParaRPr lang="en" dirty="0"/>
          </a:p>
        </p:txBody>
      </p:sp>
      <p:pic>
        <p:nvPicPr>
          <p:cNvPr id="12" name="Picture 4" descr="Traffic Sign, 12&quot;H, 12&quot;W, Alumi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37" y="313781"/>
            <a:ext cx="1396870" cy="139687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482860" y="363500"/>
            <a:ext cx="1459264" cy="1366788"/>
            <a:chOff x="2252669" y="363500"/>
            <a:chExt cx="1459264" cy="1366788"/>
          </a:xfrm>
        </p:grpSpPr>
        <p:pic>
          <p:nvPicPr>
            <p:cNvPr id="2050" name="Picture 2" descr="Image result for report c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669" y="363500"/>
              <a:ext cx="1459264" cy="12227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82301" y="1545622"/>
              <a:ext cx="460382" cy="184666"/>
            </a:xfrm>
            <a:prstGeom prst="rect">
              <a:avLst/>
            </a:prstGeom>
            <a:noFill/>
          </p:spPr>
          <p:txBody>
            <a:bodyPr wrap="none" rtlCol="0">
              <a:spAutoFit/>
            </a:bodyPr>
            <a:lstStyle/>
            <a:p>
              <a:r>
                <a:rPr lang="en-US" sz="600" dirty="0" err="1"/>
                <a:t>Pixabay</a:t>
              </a:r>
              <a:endParaRPr lang="en-US" sz="600" dirty="0"/>
            </a:p>
          </p:txBody>
        </p:sp>
      </p:grpSp>
      <p:sp>
        <p:nvSpPr>
          <p:cNvPr id="4" name="TextBox 3"/>
          <p:cNvSpPr txBox="1"/>
          <p:nvPr/>
        </p:nvSpPr>
        <p:spPr>
          <a:xfrm>
            <a:off x="836537" y="2342367"/>
            <a:ext cx="7277933" cy="1261884"/>
          </a:xfrm>
          <a:prstGeom prst="rect">
            <a:avLst/>
          </a:prstGeom>
          <a:noFill/>
        </p:spPr>
        <p:txBody>
          <a:bodyPr wrap="square" rtlCol="0">
            <a:spAutoFit/>
          </a:bodyPr>
          <a:lstStyle/>
          <a:p>
            <a:pPr lvl="0"/>
            <a:r>
              <a:rPr lang="en" sz="2400" dirty="0">
                <a:solidFill>
                  <a:srgbClr val="002060"/>
                </a:solidFill>
                <a:latin typeface="Calibri" panose="020F0502020204030204" pitchFamily="34" charset="0"/>
                <a:cs typeface="Calibri" panose="020F0502020204030204" pitchFamily="34" charset="0"/>
              </a:rPr>
              <a:t>In 3rd grade, when standardized testing begins, your child’s test scores may be lower than expected. </a:t>
            </a:r>
          </a:p>
          <a:p>
            <a:endParaRPr lang="en-US" dirty="0">
              <a:solidFill>
                <a:schemeClr val="tx2"/>
              </a:solidFill>
              <a:latin typeface="Calibri" panose="020F0502020204030204" pitchFamily="34" charset="0"/>
              <a:cs typeface="Calibri" panose="020F0502020204030204" pitchFamily="34" charset="0"/>
            </a:endParaRPr>
          </a:p>
          <a:p>
            <a:endParaRPr lang="en-US" dirty="0"/>
          </a:p>
        </p:txBody>
      </p:sp>
      <p:sp>
        <p:nvSpPr>
          <p:cNvPr id="8" name="TextBox 7"/>
          <p:cNvSpPr txBox="1"/>
          <p:nvPr/>
        </p:nvSpPr>
        <p:spPr>
          <a:xfrm>
            <a:off x="680272" y="2103798"/>
            <a:ext cx="7065627" cy="2308324"/>
          </a:xfrm>
          <a:prstGeom prst="rect">
            <a:avLst/>
          </a:prstGeom>
          <a:solidFill>
            <a:schemeClr val="accent6">
              <a:lumMod val="20000"/>
              <a:lumOff val="80000"/>
            </a:schemeClr>
          </a:solidFill>
        </p:spPr>
        <p:txBody>
          <a:bodyPr wrap="square" rtlCol="0">
            <a:spAutoFit/>
          </a:bodyPr>
          <a:lstStyle/>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Remember that it takes time for positive academic outcomes to appear.</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Your child is on the path to speaking, reading and writing in two languages, reaping many benefits along the way that are not measured on a standardized test.  </a:t>
            </a:r>
          </a:p>
        </p:txBody>
      </p:sp>
    </p:spTree>
    <p:extLst>
      <p:ext uri="{BB962C8B-B14F-4D97-AF65-F5344CB8AC3E}">
        <p14:creationId xmlns:p14="http://schemas.microsoft.com/office/powerpoint/2010/main" val="300291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70859" y="1438275"/>
            <a:ext cx="2632240" cy="2750179"/>
            <a:chOff x="4041598" y="3168364"/>
            <a:chExt cx="1060704" cy="1124852"/>
          </a:xfrm>
        </p:grpSpPr>
        <p:sp>
          <p:nvSpPr>
            <p:cNvPr id="7" name="Triangle 6"/>
            <p:cNvSpPr/>
            <p:nvPr/>
          </p:nvSpPr>
          <p:spPr>
            <a:xfrm>
              <a:off x="4041598" y="3168364"/>
              <a:ext cx="1060704" cy="914400"/>
            </a:xfrm>
            <a:prstGeom prst="triangle">
              <a:avLst/>
            </a:prstGeom>
            <a:solidFill>
              <a:srgbClr val="BBC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p:cNvSpPr txBox="1"/>
            <p:nvPr/>
          </p:nvSpPr>
          <p:spPr>
            <a:xfrm rot="18314926">
              <a:off x="3955444" y="3493941"/>
              <a:ext cx="576813" cy="161231"/>
            </a:xfrm>
            <a:prstGeom prst="rect">
              <a:avLst/>
            </a:prstGeom>
            <a:noFill/>
            <a:ln>
              <a:noFill/>
            </a:ln>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8" y="3383708"/>
              <a:ext cx="851514" cy="667184"/>
            </a:xfrm>
            <a:prstGeom prst="rect">
              <a:avLst/>
            </a:prstGeom>
            <a:noFill/>
            <a:ln>
              <a:noFill/>
            </a:ln>
          </p:spPr>
          <p:txBody>
            <a:bodyPr wrap="square" rtlCol="0">
              <a:spAutoFit/>
            </a:bodyPr>
            <a:lstStyle/>
            <a:p>
              <a:pPr algn="ct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DLI</a:t>
              </a:r>
              <a:br>
                <a:rPr lang="en-U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Education</a:t>
              </a:r>
              <a:br>
                <a:rPr lang="en-US" sz="2000" b="1" dirty="0">
                  <a:solidFill>
                    <a:schemeClr val="tx1">
                      <a:lumMod val="75000"/>
                      <a:lumOff val="25000"/>
                    </a:schemeClr>
                  </a:solidFill>
                  <a:latin typeface="Calibri" panose="020F0502020204030204" pitchFamily="34" charset="0"/>
                  <a:cs typeface="Calibri" panose="020F0502020204030204" pitchFamily="34" charset="0"/>
                </a:rPr>
              </a:b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4351315" y="4098631"/>
              <a:ext cx="437442" cy="194585"/>
            </a:xfrm>
            <a:prstGeom prst="rect">
              <a:avLst/>
            </a:prstGeom>
            <a:noFill/>
            <a:ln>
              <a:noFill/>
            </a:ln>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405652">
              <a:off x="4631976" y="3642384"/>
              <a:ext cx="753917" cy="161231"/>
            </a:xfrm>
            <a:prstGeom prst="rect">
              <a:avLst/>
            </a:prstGeom>
            <a:noFill/>
            <a:ln>
              <a:noFill/>
            </a:ln>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2119431" y="4584555"/>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113" y="4498023"/>
            <a:ext cx="514350" cy="361950"/>
          </a:xfrm>
          <a:prstGeom prst="rect">
            <a:avLst/>
          </a:prstGeom>
        </p:spPr>
      </p:pic>
      <p:sp>
        <p:nvSpPr>
          <p:cNvPr id="18" name="Slide Number Placeholder 21"/>
          <p:cNvSpPr txBox="1">
            <a:spLocks/>
          </p:cNvSpPr>
          <p:nvPr/>
        </p:nvSpPr>
        <p:spPr>
          <a:xfrm>
            <a:off x="8560496" y="4861554"/>
            <a:ext cx="3810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00" dirty="0">
              <a:solidFill>
                <a:schemeClr val="tx1"/>
              </a:solidFill>
            </a:endParaRPr>
          </a:p>
        </p:txBody>
      </p:sp>
      <p:sp>
        <p:nvSpPr>
          <p:cNvPr id="2" name="TextBox 1"/>
          <p:cNvSpPr txBox="1"/>
          <p:nvPr/>
        </p:nvSpPr>
        <p:spPr>
          <a:xfrm>
            <a:off x="263056" y="413365"/>
            <a:ext cx="8880953" cy="1077218"/>
          </a:xfrm>
          <a:prstGeom prst="rect">
            <a:avLst/>
          </a:prstGeom>
          <a:noFill/>
        </p:spPr>
        <p:txBody>
          <a:bodyPr wrap="square" rtlCol="0">
            <a:spAutoFit/>
          </a:bodyPr>
          <a:lstStyle/>
          <a:p>
            <a:pPr algn="ctr"/>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Dual Language and Immersion</a:t>
            </a:r>
          </a:p>
          <a:p>
            <a:pPr algn="ctr"/>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Family Education </a:t>
            </a:r>
          </a:p>
        </p:txBody>
      </p:sp>
      <p:sp>
        <p:nvSpPr>
          <p:cNvPr id="4" name="Slide Number Placeholder 3"/>
          <p:cNvSpPr>
            <a:spLocks noGrp="1"/>
          </p:cNvSpPr>
          <p:nvPr>
            <p:ph type="sldNum" sz="quarter" idx="12"/>
          </p:nvPr>
        </p:nvSpPr>
        <p:spPr/>
        <p:txBody>
          <a:bodyPr/>
          <a:lstStyle/>
          <a:p>
            <a:fld id="{E59CB7E1-91DC-4272-BB44-E0360AD4D249}" type="slidenum">
              <a:rPr lang="en-US" smtClean="0"/>
              <a:t>2</a:t>
            </a:fld>
            <a:endParaRPr lang="en-US"/>
          </a:p>
        </p:txBody>
      </p:sp>
    </p:spTree>
    <p:extLst>
      <p:ext uri="{BB962C8B-B14F-4D97-AF65-F5344CB8AC3E}">
        <p14:creationId xmlns:p14="http://schemas.microsoft.com/office/powerpoint/2010/main" val="84711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1384300" y="2294751"/>
            <a:ext cx="6375400" cy="830395"/>
          </a:xfrm>
          <a:prstGeom prst="rect">
            <a:avLst/>
          </a:prstGeom>
        </p:spPr>
        <p:txBody>
          <a:bodyPr wrap="square" lIns="91425" tIns="91425" rIns="91425" bIns="91425" anchor="t" anchorCtr="0">
            <a:noAutofit/>
          </a:bodyPr>
          <a:lstStyle/>
          <a:p>
            <a:pPr marL="457200" lvl="0" indent="0">
              <a:spcBef>
                <a:spcPts val="0"/>
              </a:spcBef>
              <a:buNone/>
            </a:pPr>
            <a:r>
              <a:rPr lang="en-US" sz="3200" b="1" dirty="0">
                <a:solidFill>
                  <a:srgbClr val="002060"/>
                </a:solidFill>
              </a:rPr>
              <a:t>B</a:t>
            </a:r>
            <a:r>
              <a:rPr lang="en-US" sz="3200" dirty="0">
                <a:solidFill>
                  <a:srgbClr val="002060"/>
                </a:solidFill>
              </a:rPr>
              <a:t>ilingualism and </a:t>
            </a:r>
            <a:r>
              <a:rPr lang="en-US" sz="3200" b="1" dirty="0">
                <a:solidFill>
                  <a:srgbClr val="002060"/>
                </a:solidFill>
              </a:rPr>
              <a:t>B</a:t>
            </a:r>
            <a:r>
              <a:rPr lang="en-US" sz="3200" dirty="0">
                <a:solidFill>
                  <a:srgbClr val="002060"/>
                </a:solidFill>
              </a:rPr>
              <a:t>iliteracy</a:t>
            </a:r>
            <a:endParaRPr sz="3200" dirty="0">
              <a:solidFill>
                <a:srgbClr val="002060"/>
              </a:solidFill>
            </a:endParaRPr>
          </a:p>
        </p:txBody>
      </p:sp>
      <p:sp>
        <p:nvSpPr>
          <p:cNvPr id="2" name="TextBox 1"/>
          <p:cNvSpPr txBox="1"/>
          <p:nvPr/>
        </p:nvSpPr>
        <p:spPr>
          <a:xfrm>
            <a:off x="7246009" y="4754019"/>
            <a:ext cx="1164960" cy="276999"/>
          </a:xfrm>
          <a:prstGeom prst="rect">
            <a:avLst/>
          </a:prstGeom>
          <a:noFill/>
        </p:spPr>
        <p:txBody>
          <a:bodyPr wrap="squar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(Fortune, 2013)</a:t>
            </a:r>
          </a:p>
        </p:txBody>
      </p:sp>
      <p:sp>
        <p:nvSpPr>
          <p:cNvPr id="5" name="Slide Number Placeholder 4"/>
          <p:cNvSpPr>
            <a:spLocks noGrp="1"/>
          </p:cNvSpPr>
          <p:nvPr>
            <p:ph type="sldNum" idx="12"/>
          </p:nvPr>
        </p:nvSpPr>
        <p:spPr>
          <a:xfrm>
            <a:off x="8136619" y="4287409"/>
            <a:ext cx="548700" cy="393600"/>
          </a:xfrm>
        </p:spPr>
        <p:txBody>
          <a:bodyPr/>
          <a:lstStyle/>
          <a:p>
            <a:pPr lvl="0">
              <a:spcBef>
                <a:spcPts val="0"/>
              </a:spcBef>
              <a:buNone/>
            </a:pPr>
            <a:fld id="{00000000-1234-1234-1234-123412341234}" type="slidenum">
              <a:rPr lang="en" smtClean="0"/>
              <a:t>20</a:t>
            </a:fld>
            <a:endParaRPr lang="en" dirty="0"/>
          </a:p>
        </p:txBody>
      </p:sp>
      <p:sp>
        <p:nvSpPr>
          <p:cNvPr id="7" name="TextBox 6"/>
          <p:cNvSpPr txBox="1"/>
          <p:nvPr/>
        </p:nvSpPr>
        <p:spPr>
          <a:xfrm>
            <a:off x="237995" y="252620"/>
            <a:ext cx="4645824"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Goals of DLI Education</a:t>
            </a:r>
          </a:p>
        </p:txBody>
      </p:sp>
      <p:grpSp>
        <p:nvGrpSpPr>
          <p:cNvPr id="6" name="Group 5"/>
          <p:cNvGrpSpPr/>
          <p:nvPr/>
        </p:nvGrpSpPr>
        <p:grpSpPr>
          <a:xfrm>
            <a:off x="4984028" y="204065"/>
            <a:ext cx="1228930" cy="1206623"/>
            <a:chOff x="4984028" y="204065"/>
            <a:chExt cx="1228930" cy="120662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98493" y="1226022"/>
              <a:ext cx="580608" cy="184666"/>
            </a:xfrm>
            <a:prstGeom prst="rect">
              <a:avLst/>
            </a:prstGeom>
            <a:noFill/>
          </p:spPr>
          <p:txBody>
            <a:bodyPr wrap="none" rtlCol="0">
              <a:spAutoFit/>
            </a:bodyPr>
            <a:lstStyle/>
            <a:p>
              <a:r>
                <a:rPr lang="en-US" sz="600" dirty="0" err="1"/>
                <a:t>Openclipart</a:t>
              </a:r>
              <a:endParaRPr lang="en-US" sz="600" dirty="0"/>
            </a:p>
          </p:txBody>
        </p:sp>
      </p:grpSp>
    </p:spTree>
    <p:extLst>
      <p:ext uri="{BB962C8B-B14F-4D97-AF65-F5344CB8AC3E}">
        <p14:creationId xmlns:p14="http://schemas.microsoft.com/office/powerpoint/2010/main" val="174156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98854" y="1859352"/>
            <a:ext cx="8680622" cy="2181275"/>
          </a:xfrm>
          <a:prstGeom prst="rect">
            <a:avLst/>
          </a:prstGeom>
        </p:spPr>
        <p:txBody>
          <a:bodyPr wrap="square" lIns="91425" tIns="91425" rIns="91425" bIns="91425" anchor="t" anchorCtr="0">
            <a:noAutofit/>
          </a:bodyPr>
          <a:lstStyle/>
          <a:p>
            <a:pPr lvl="0" algn="ctr">
              <a:spcBef>
                <a:spcPts val="0"/>
              </a:spcBef>
              <a:buNone/>
            </a:pPr>
            <a:endParaRPr sz="2800" dirty="0"/>
          </a:p>
          <a:p>
            <a:pPr marL="2743200" lvl="0" indent="0">
              <a:spcBef>
                <a:spcPts val="0"/>
              </a:spcBef>
              <a:buNone/>
            </a:pPr>
            <a:r>
              <a:rPr lang="en-US" sz="2800" b="1" dirty="0">
                <a:solidFill>
                  <a:srgbClr val="002060"/>
                </a:solidFill>
              </a:rPr>
              <a:t>C</a:t>
            </a:r>
            <a:r>
              <a:rPr lang="en-US" sz="2800" dirty="0">
                <a:solidFill>
                  <a:srgbClr val="002060"/>
                </a:solidFill>
              </a:rPr>
              <a:t>ultural </a:t>
            </a:r>
            <a:r>
              <a:rPr lang="en-US" sz="2800" b="1" dirty="0">
                <a:solidFill>
                  <a:srgbClr val="002060"/>
                </a:solidFill>
              </a:rPr>
              <a:t>C</a:t>
            </a:r>
            <a:r>
              <a:rPr lang="en-US" sz="2800" dirty="0">
                <a:solidFill>
                  <a:srgbClr val="002060"/>
                </a:solidFill>
              </a:rPr>
              <a:t>ompetence</a:t>
            </a:r>
            <a:endParaRPr sz="2800" dirty="0">
              <a:solidFill>
                <a:srgbClr val="002060"/>
              </a:solidFill>
            </a:endParaRPr>
          </a:p>
        </p:txBody>
      </p:sp>
      <p:sp>
        <p:nvSpPr>
          <p:cNvPr id="2" name="TextBox 1"/>
          <p:cNvSpPr txBox="1"/>
          <p:nvPr/>
        </p:nvSpPr>
        <p:spPr>
          <a:xfrm>
            <a:off x="7246009" y="4754019"/>
            <a:ext cx="1164960" cy="276999"/>
          </a:xfrm>
          <a:prstGeom prst="rect">
            <a:avLst/>
          </a:prstGeom>
          <a:noFill/>
        </p:spPr>
        <p:txBody>
          <a:bodyPr wrap="squar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(Fortune, 2013)</a:t>
            </a:r>
          </a:p>
        </p:txBody>
      </p:sp>
      <p:sp>
        <p:nvSpPr>
          <p:cNvPr id="5" name="Slide Number Placeholder 4"/>
          <p:cNvSpPr>
            <a:spLocks noGrp="1"/>
          </p:cNvSpPr>
          <p:nvPr>
            <p:ph type="sldNum" idx="12"/>
          </p:nvPr>
        </p:nvSpPr>
        <p:spPr>
          <a:xfrm>
            <a:off x="8136619" y="4287409"/>
            <a:ext cx="548700" cy="393600"/>
          </a:xfrm>
        </p:spPr>
        <p:txBody>
          <a:bodyPr/>
          <a:lstStyle/>
          <a:p>
            <a:pPr lvl="0">
              <a:spcBef>
                <a:spcPts val="0"/>
              </a:spcBef>
              <a:buNone/>
            </a:pPr>
            <a:fld id="{00000000-1234-1234-1234-123412341234}" type="slidenum">
              <a:rPr lang="en" smtClean="0"/>
              <a:t>21</a:t>
            </a:fld>
            <a:endParaRPr lang="en" dirty="0"/>
          </a:p>
        </p:txBody>
      </p:sp>
      <p:sp>
        <p:nvSpPr>
          <p:cNvPr id="7" name="TextBox 6"/>
          <p:cNvSpPr txBox="1"/>
          <p:nvPr/>
        </p:nvSpPr>
        <p:spPr>
          <a:xfrm>
            <a:off x="237995" y="252620"/>
            <a:ext cx="4645824"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Goals of DLI Education</a:t>
            </a:r>
          </a:p>
        </p:txBody>
      </p:sp>
      <p:grpSp>
        <p:nvGrpSpPr>
          <p:cNvPr id="6" name="Group 5"/>
          <p:cNvGrpSpPr/>
          <p:nvPr/>
        </p:nvGrpSpPr>
        <p:grpSpPr>
          <a:xfrm>
            <a:off x="4984028" y="204065"/>
            <a:ext cx="1228930" cy="1206623"/>
            <a:chOff x="4984028" y="204065"/>
            <a:chExt cx="1228930" cy="120662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98493" y="1226022"/>
              <a:ext cx="580608" cy="184666"/>
            </a:xfrm>
            <a:prstGeom prst="rect">
              <a:avLst/>
            </a:prstGeom>
            <a:noFill/>
          </p:spPr>
          <p:txBody>
            <a:bodyPr wrap="none" rtlCol="0">
              <a:spAutoFit/>
            </a:bodyPr>
            <a:lstStyle/>
            <a:p>
              <a:r>
                <a:rPr lang="en-US" sz="600" dirty="0" err="1"/>
                <a:t>Openclipart</a:t>
              </a:r>
              <a:endParaRPr lang="en-US" sz="600" dirty="0"/>
            </a:p>
          </p:txBody>
        </p:sp>
      </p:grpSp>
    </p:spTree>
    <p:extLst>
      <p:ext uri="{BB962C8B-B14F-4D97-AF65-F5344CB8AC3E}">
        <p14:creationId xmlns:p14="http://schemas.microsoft.com/office/powerpoint/2010/main" val="116317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152525"/>
            <a:ext cx="8521700" cy="3416300"/>
          </a:xfrm>
        </p:spPr>
        <p:txBody>
          <a:bodyPr/>
          <a:lstStyle/>
          <a:p>
            <a:pPr>
              <a:buNone/>
            </a:pPr>
            <a:r>
              <a:rPr lang="en-US" dirty="0"/>
              <a:t>    </a:t>
            </a:r>
          </a:p>
        </p:txBody>
      </p:sp>
      <p:sp>
        <p:nvSpPr>
          <p:cNvPr id="5" name="TextBox 4"/>
          <p:cNvSpPr txBox="1"/>
          <p:nvPr/>
        </p:nvSpPr>
        <p:spPr>
          <a:xfrm>
            <a:off x="183235" y="4874899"/>
            <a:ext cx="4331634" cy="307777"/>
          </a:xfrm>
          <a:prstGeom prst="rect">
            <a:avLst/>
          </a:prstGeom>
          <a:noFill/>
        </p:spPr>
        <p:txBody>
          <a:bodyPr wrap="none" rtlCol="0">
            <a:spAutoFit/>
          </a:bodyPr>
          <a:lstStyle/>
          <a:p>
            <a:pPr algn="r"/>
            <a:r>
              <a:rPr lang="en-US" dirty="0">
                <a:solidFill>
                  <a:schemeClr val="tx1"/>
                </a:solidFill>
                <a:latin typeface="Calibri" panose="020F0502020204030204" pitchFamily="34" charset="0"/>
                <a:cs typeface="Calibri" panose="020F0502020204030204" pitchFamily="34" charset="0"/>
              </a:rPr>
              <a:t>(</a:t>
            </a:r>
            <a:r>
              <a:rPr lang="en-US" sz="1200" dirty="0">
                <a:solidFill>
                  <a:schemeClr val="tx1"/>
                </a:solidFill>
                <a:latin typeface="Calibri" panose="020F0502020204030204" pitchFamily="34" charset="0"/>
                <a:cs typeface="Calibri" panose="020F0502020204030204" pitchFamily="34" charset="0"/>
              </a:rPr>
              <a:t>Australian Children’s Education and Care Quality Authority, 2014</a:t>
            </a:r>
            <a:r>
              <a:rPr lang="en-US" dirty="0">
                <a:solidFill>
                  <a:schemeClr val="tx1"/>
                </a:solidFill>
                <a:latin typeface="Calibri" panose="020F0502020204030204" pitchFamily="34" charset="0"/>
                <a:cs typeface="Calibri" panose="020F0502020204030204" pitchFamily="34" charset="0"/>
              </a:rPr>
              <a:t>)</a:t>
            </a:r>
          </a:p>
        </p:txBody>
      </p:sp>
      <p:sp>
        <p:nvSpPr>
          <p:cNvPr id="4" name="Rectangle 3"/>
          <p:cNvSpPr/>
          <p:nvPr/>
        </p:nvSpPr>
        <p:spPr>
          <a:xfrm>
            <a:off x="3349806" y="1093290"/>
            <a:ext cx="5021536" cy="1200329"/>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In a DLI program, partner language and culture are intertwined and are both highly valued.  </a:t>
            </a:r>
          </a:p>
        </p:txBody>
      </p:sp>
      <p:sp>
        <p:nvSpPr>
          <p:cNvPr id="9" name="TextBox 8"/>
          <p:cNvSpPr txBox="1"/>
          <p:nvPr/>
        </p:nvSpPr>
        <p:spPr>
          <a:xfrm>
            <a:off x="305448" y="331364"/>
            <a:ext cx="8768219"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Cultural Competence</a:t>
            </a:r>
          </a:p>
        </p:txBody>
      </p:sp>
      <p:sp>
        <p:nvSpPr>
          <p:cNvPr id="2" name="Slide Number Placeholder 1"/>
          <p:cNvSpPr>
            <a:spLocks noGrp="1"/>
          </p:cNvSpPr>
          <p:nvPr>
            <p:ph type="sldNum" sz="quarter" idx="12"/>
          </p:nvPr>
        </p:nvSpPr>
        <p:spPr/>
        <p:txBody>
          <a:bodyPr/>
          <a:lstStyle/>
          <a:p>
            <a:fld id="{E59CB7E1-91DC-4272-BB44-E0360AD4D249}" type="slidenum">
              <a:rPr lang="en-US" smtClean="0"/>
              <a:t>22</a:t>
            </a:fld>
            <a:endParaRPr lang="en-US"/>
          </a:p>
        </p:txBody>
      </p:sp>
      <p:sp>
        <p:nvSpPr>
          <p:cNvPr id="7" name="TextBox 6">
            <a:extLst>
              <a:ext uri="{FF2B5EF4-FFF2-40B4-BE49-F238E27FC236}">
                <a16:creationId xmlns:a16="http://schemas.microsoft.com/office/drawing/2014/main" id="{21BA4D62-1079-4668-949F-FC1286021F90}"/>
              </a:ext>
            </a:extLst>
          </p:cNvPr>
          <p:cNvSpPr txBox="1"/>
          <p:nvPr/>
        </p:nvSpPr>
        <p:spPr>
          <a:xfrm>
            <a:off x="707140" y="2873144"/>
            <a:ext cx="5367379" cy="1938992"/>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In a Hmong DLI program, students learn </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to </a:t>
            </a:r>
            <a:r>
              <a:rPr lang="en-US" sz="2400" b="1" dirty="0">
                <a:solidFill>
                  <a:srgbClr val="002060"/>
                </a:solidFill>
                <a:latin typeface="Calibri" panose="020F0502020204030204" pitchFamily="34" charset="0"/>
                <a:cs typeface="Calibri" panose="020F0502020204030204" pitchFamily="34" charset="0"/>
              </a:rPr>
              <a:t>understand, communicate with, </a:t>
            </a:r>
            <a:r>
              <a:rPr lang="en-US" sz="2400" dirty="0">
                <a:solidFill>
                  <a:srgbClr val="002060"/>
                </a:solidFill>
                <a:latin typeface="Calibri" panose="020F0502020204030204" pitchFamily="34" charset="0"/>
                <a:cs typeface="Calibri" panose="020F0502020204030204" pitchFamily="34" charset="0"/>
              </a:rPr>
              <a:t>and </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effectively </a:t>
            </a:r>
            <a:r>
              <a:rPr lang="en-US" sz="2400" b="1" dirty="0">
                <a:solidFill>
                  <a:srgbClr val="002060"/>
                </a:solidFill>
                <a:latin typeface="Calibri" panose="020F0502020204030204" pitchFamily="34" charset="0"/>
                <a:cs typeface="Calibri" panose="020F0502020204030204" pitchFamily="34" charset="0"/>
              </a:rPr>
              <a:t>interact </a:t>
            </a:r>
            <a:r>
              <a:rPr lang="en-US" sz="2400" dirty="0">
                <a:solidFill>
                  <a:srgbClr val="002060"/>
                </a:solidFill>
                <a:latin typeface="Calibri" panose="020F0502020204030204" pitchFamily="34" charset="0"/>
                <a:cs typeface="Calibri" panose="020F0502020204030204" pitchFamily="34" charset="0"/>
              </a:rPr>
              <a:t>with people both in </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English and in Hmong.  </a:t>
            </a:r>
            <a:r>
              <a:rPr lang="en-US" sz="2400" b="1" dirty="0">
                <a:solidFill>
                  <a:srgbClr val="002060"/>
                </a:solidFill>
                <a:latin typeface="Calibri" panose="020F0502020204030204" pitchFamily="34" charset="0"/>
                <a:cs typeface="Calibri" panose="020F0502020204030204" pitchFamily="34" charset="0"/>
              </a:rPr>
              <a:t>                    </a:t>
            </a:r>
          </a:p>
          <a:p>
            <a:endParaRPr lang="en-US" sz="2400" dirty="0"/>
          </a:p>
        </p:txBody>
      </p:sp>
      <p:grpSp>
        <p:nvGrpSpPr>
          <p:cNvPr id="6" name="Group 5">
            <a:extLst>
              <a:ext uri="{FF2B5EF4-FFF2-40B4-BE49-F238E27FC236}">
                <a16:creationId xmlns:a16="http://schemas.microsoft.com/office/drawing/2014/main" id="{6549891B-233E-4135-888C-D088240E4186}"/>
              </a:ext>
            </a:extLst>
          </p:cNvPr>
          <p:cNvGrpSpPr/>
          <p:nvPr/>
        </p:nvGrpSpPr>
        <p:grpSpPr>
          <a:xfrm>
            <a:off x="6170751" y="2953385"/>
            <a:ext cx="1959167" cy="1645972"/>
            <a:chOff x="6170751" y="2953385"/>
            <a:chExt cx="1959167" cy="1645972"/>
          </a:xfrm>
        </p:grpSpPr>
        <p:pic>
          <p:nvPicPr>
            <p:cNvPr id="13" name="Picture 12" descr="A picture containing child, table, indoor, boy&#10;&#10;Description generated with very high confidence">
              <a:extLst>
                <a:ext uri="{FF2B5EF4-FFF2-40B4-BE49-F238E27FC236}">
                  <a16:creationId xmlns:a16="http://schemas.microsoft.com/office/drawing/2014/main" id="{CDBF450D-FC10-4950-8DB4-7AB28F2AFDB2}"/>
                </a:ext>
              </a:extLst>
            </p:cNvPr>
            <p:cNvPicPr>
              <a:picLocks noChangeAspect="1"/>
            </p:cNvPicPr>
            <p:nvPr/>
          </p:nvPicPr>
          <p:blipFill>
            <a:blip r:embed="rId3"/>
            <a:stretch>
              <a:fillRect/>
            </a:stretch>
          </p:blipFill>
          <p:spPr>
            <a:xfrm>
              <a:off x="6170751" y="2953385"/>
              <a:ext cx="1877933" cy="1517592"/>
            </a:xfrm>
            <a:prstGeom prst="rect">
              <a:avLst/>
            </a:prstGeom>
          </p:spPr>
        </p:pic>
        <p:sp>
          <p:nvSpPr>
            <p:cNvPr id="10" name="TextBox 9">
              <a:extLst>
                <a:ext uri="{FF2B5EF4-FFF2-40B4-BE49-F238E27FC236}">
                  <a16:creationId xmlns:a16="http://schemas.microsoft.com/office/drawing/2014/main" id="{AD1D60CB-2BAE-450A-A996-6F84170C3413}"/>
                </a:ext>
              </a:extLst>
            </p:cNvPr>
            <p:cNvSpPr txBox="1"/>
            <p:nvPr/>
          </p:nvSpPr>
          <p:spPr>
            <a:xfrm>
              <a:off x="7533280" y="4414691"/>
              <a:ext cx="596638" cy="184666"/>
            </a:xfrm>
            <a:prstGeom prst="rect">
              <a:avLst/>
            </a:prstGeom>
            <a:noFill/>
          </p:spPr>
          <p:txBody>
            <a:bodyPr wrap="none" rtlCol="0">
              <a:spAutoFit/>
            </a:bodyPr>
            <a:lstStyle/>
            <a:p>
              <a:r>
                <a:rPr lang="en-US" sz="600" dirty="0"/>
                <a:t>R.J. Lozada</a:t>
              </a:r>
            </a:p>
          </p:txBody>
        </p:sp>
      </p:grpSp>
      <p:grpSp>
        <p:nvGrpSpPr>
          <p:cNvPr id="8" name="Group 7">
            <a:extLst>
              <a:ext uri="{FF2B5EF4-FFF2-40B4-BE49-F238E27FC236}">
                <a16:creationId xmlns:a16="http://schemas.microsoft.com/office/drawing/2014/main" id="{7193A326-E0C2-4C39-8085-CD8AF98BDAB8}"/>
              </a:ext>
            </a:extLst>
          </p:cNvPr>
          <p:cNvGrpSpPr/>
          <p:nvPr/>
        </p:nvGrpSpPr>
        <p:grpSpPr>
          <a:xfrm>
            <a:off x="1260380" y="1064144"/>
            <a:ext cx="1984969" cy="1595484"/>
            <a:chOff x="1260380" y="1336674"/>
            <a:chExt cx="1984969" cy="1595484"/>
          </a:xfrm>
        </p:grpSpPr>
        <p:pic>
          <p:nvPicPr>
            <p:cNvPr id="12" name="Picture 11" descr="A circuit board&#10;&#10;Description generated with very high confidence">
              <a:extLst>
                <a:ext uri="{FF2B5EF4-FFF2-40B4-BE49-F238E27FC236}">
                  <a16:creationId xmlns:a16="http://schemas.microsoft.com/office/drawing/2014/main" id="{EE19786C-3DAA-4826-88ED-092297006EDB}"/>
                </a:ext>
              </a:extLst>
            </p:cNvPr>
            <p:cNvPicPr>
              <a:picLocks noChangeAspect="1"/>
            </p:cNvPicPr>
            <p:nvPr/>
          </p:nvPicPr>
          <p:blipFill rotWithShape="1">
            <a:blip r:embed="rId4"/>
            <a:srcRect r="25689"/>
            <a:stretch/>
          </p:blipFill>
          <p:spPr>
            <a:xfrm>
              <a:off x="1260380" y="1336674"/>
              <a:ext cx="1939068" cy="1468171"/>
            </a:xfrm>
            <a:prstGeom prst="rect">
              <a:avLst/>
            </a:prstGeom>
          </p:spPr>
        </p:pic>
        <p:sp>
          <p:nvSpPr>
            <p:cNvPr id="14" name="TextBox 13">
              <a:extLst>
                <a:ext uri="{FF2B5EF4-FFF2-40B4-BE49-F238E27FC236}">
                  <a16:creationId xmlns:a16="http://schemas.microsoft.com/office/drawing/2014/main" id="{912D19A2-6E77-45A3-83AB-D9D02E1B8BC3}"/>
                </a:ext>
              </a:extLst>
            </p:cNvPr>
            <p:cNvSpPr txBox="1"/>
            <p:nvPr/>
          </p:nvSpPr>
          <p:spPr>
            <a:xfrm>
              <a:off x="2648711" y="2747492"/>
              <a:ext cx="596638" cy="184666"/>
            </a:xfrm>
            <a:prstGeom prst="rect">
              <a:avLst/>
            </a:prstGeom>
            <a:noFill/>
          </p:spPr>
          <p:txBody>
            <a:bodyPr wrap="none" rtlCol="0">
              <a:spAutoFit/>
            </a:bodyPr>
            <a:lstStyle/>
            <a:p>
              <a:r>
                <a:rPr lang="en-US" sz="600" dirty="0"/>
                <a:t>R.J. Lozada</a:t>
              </a:r>
            </a:p>
          </p:txBody>
        </p:sp>
      </p:grpSp>
    </p:spTree>
    <p:extLst>
      <p:ext uri="{BB962C8B-B14F-4D97-AF65-F5344CB8AC3E}">
        <p14:creationId xmlns:p14="http://schemas.microsoft.com/office/powerpoint/2010/main" val="37768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23888" y="1152525"/>
            <a:ext cx="8520112" cy="2333625"/>
          </a:xfrm>
        </p:spPr>
        <p:txBody>
          <a:bodyPr/>
          <a:lstStyle/>
          <a:p>
            <a:pPr>
              <a:buNone/>
            </a:pPr>
            <a:r>
              <a:rPr lang="en-US" dirty="0"/>
              <a:t>    </a:t>
            </a:r>
          </a:p>
        </p:txBody>
      </p:sp>
      <p:sp>
        <p:nvSpPr>
          <p:cNvPr id="4" name="Rectangle 3"/>
          <p:cNvSpPr/>
          <p:nvPr/>
        </p:nvSpPr>
        <p:spPr>
          <a:xfrm>
            <a:off x="3500705" y="2127257"/>
            <a:ext cx="4933111" cy="1200329"/>
          </a:xfrm>
          <a:prstGeom prst="rect">
            <a:avLst/>
          </a:prstGeom>
        </p:spPr>
        <p:txBody>
          <a:bodyPr wrap="square">
            <a:spAutoFit/>
          </a:bodyPr>
          <a:lstStyle/>
          <a:p>
            <a:pPr marL="287338" indent="-287338">
              <a:buFont typeface="+mj-lt"/>
              <a:buAutoNum type="arabicPeriod"/>
            </a:pPr>
            <a:r>
              <a:rPr lang="en-US" sz="2400" dirty="0">
                <a:solidFill>
                  <a:srgbClr val="002060"/>
                </a:solidFill>
                <a:latin typeface="Calibri" panose="020F0502020204030204" pitchFamily="34" charset="0"/>
                <a:cs typeface="Calibri" panose="020F0502020204030204" pitchFamily="34" charset="0"/>
              </a:rPr>
              <a:t>Two-way immersion students value having classmates from a variety of linguistic and cultural backgrounds.</a:t>
            </a:r>
          </a:p>
        </p:txBody>
      </p:sp>
      <p:sp>
        <p:nvSpPr>
          <p:cNvPr id="6" name="TextBox 5"/>
          <p:cNvSpPr txBox="1"/>
          <p:nvPr/>
        </p:nvSpPr>
        <p:spPr>
          <a:xfrm>
            <a:off x="3500705" y="1489232"/>
            <a:ext cx="3174267" cy="461665"/>
          </a:xfrm>
          <a:prstGeom prst="rect">
            <a:avLst/>
          </a:prstGeom>
          <a:noFill/>
        </p:spPr>
        <p:txBody>
          <a:bodyPr wrap="none" rtlCol="0">
            <a:spAutoFit/>
          </a:bodyPr>
          <a:lstStyle/>
          <a:p>
            <a:r>
              <a:rPr lang="en-US" sz="2400" dirty="0">
                <a:solidFill>
                  <a:srgbClr val="002060"/>
                </a:solidFill>
                <a:latin typeface="Calibri" panose="020F0502020204030204" pitchFamily="34" charset="0"/>
                <a:cs typeface="Calibri" panose="020F0502020204030204" pitchFamily="34" charset="0"/>
              </a:rPr>
              <a:t>Some research findings:</a:t>
            </a:r>
          </a:p>
        </p:txBody>
      </p:sp>
      <p:sp>
        <p:nvSpPr>
          <p:cNvPr id="9" name="TextBox 8"/>
          <p:cNvSpPr txBox="1"/>
          <p:nvPr/>
        </p:nvSpPr>
        <p:spPr>
          <a:xfrm>
            <a:off x="230292" y="4880748"/>
            <a:ext cx="1882247"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t>
            </a:r>
            <a:r>
              <a:rPr lang="en-US" sz="1200" dirty="0" err="1">
                <a:solidFill>
                  <a:schemeClr val="tx1"/>
                </a:solidFill>
                <a:latin typeface="Calibri" panose="020F0502020204030204" pitchFamily="34" charset="0"/>
                <a:cs typeface="Calibri" panose="020F0502020204030204" pitchFamily="34" charset="0"/>
              </a:rPr>
              <a:t>Feinauer</a:t>
            </a:r>
            <a:r>
              <a:rPr lang="en-US" sz="1200" dirty="0">
                <a:solidFill>
                  <a:schemeClr val="tx1"/>
                </a:solidFill>
                <a:latin typeface="Calibri" panose="020F0502020204030204" pitchFamily="34" charset="0"/>
                <a:cs typeface="Calibri" panose="020F0502020204030204" pitchFamily="34" charset="0"/>
              </a:rPr>
              <a:t> &amp; Howard, 2014)</a:t>
            </a:r>
          </a:p>
        </p:txBody>
      </p:sp>
      <p:sp>
        <p:nvSpPr>
          <p:cNvPr id="12" name="TextBox 11"/>
          <p:cNvSpPr txBox="1"/>
          <p:nvPr/>
        </p:nvSpPr>
        <p:spPr>
          <a:xfrm>
            <a:off x="305448" y="331364"/>
            <a:ext cx="8768219"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Cultural Competence</a:t>
            </a:r>
          </a:p>
        </p:txBody>
      </p:sp>
      <p:sp>
        <p:nvSpPr>
          <p:cNvPr id="2" name="Slide Number Placeholder 1"/>
          <p:cNvSpPr>
            <a:spLocks noGrp="1"/>
          </p:cNvSpPr>
          <p:nvPr>
            <p:ph type="sldNum" sz="quarter" idx="12"/>
          </p:nvPr>
        </p:nvSpPr>
        <p:spPr/>
        <p:txBody>
          <a:bodyPr/>
          <a:lstStyle/>
          <a:p>
            <a:fld id="{E59CB7E1-91DC-4272-BB44-E0360AD4D249}" type="slidenum">
              <a:rPr lang="en-US" smtClean="0"/>
              <a:t>23</a:t>
            </a:fld>
            <a:endParaRPr lang="en-US"/>
          </a:p>
        </p:txBody>
      </p:sp>
      <p:grpSp>
        <p:nvGrpSpPr>
          <p:cNvPr id="14" name="Group 13">
            <a:extLst>
              <a:ext uri="{FF2B5EF4-FFF2-40B4-BE49-F238E27FC236}">
                <a16:creationId xmlns:a16="http://schemas.microsoft.com/office/drawing/2014/main" id="{13496BDE-1EEB-4A52-9B80-AA004CD3CB86}"/>
              </a:ext>
            </a:extLst>
          </p:cNvPr>
          <p:cNvGrpSpPr/>
          <p:nvPr/>
        </p:nvGrpSpPr>
        <p:grpSpPr>
          <a:xfrm>
            <a:off x="623888" y="1585711"/>
            <a:ext cx="2317329" cy="1786378"/>
            <a:chOff x="5629050" y="1148746"/>
            <a:chExt cx="2317329" cy="1786378"/>
          </a:xfrm>
        </p:grpSpPr>
        <p:pic>
          <p:nvPicPr>
            <p:cNvPr id="15" name="Picture 2" descr="https://upload.wikimedia.org/wikipedia/commons/e/ea/KISInternationalSchoolStudents.jpg">
              <a:extLst>
                <a:ext uri="{FF2B5EF4-FFF2-40B4-BE49-F238E27FC236}">
                  <a16:creationId xmlns:a16="http://schemas.microsoft.com/office/drawing/2014/main" id="{E0E8C994-A838-4E64-901C-D02E046B7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50" y="1148746"/>
              <a:ext cx="2317329" cy="17863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8190674-9259-4730-99D5-19495AE2F0C0}"/>
                </a:ext>
              </a:extLst>
            </p:cNvPr>
            <p:cNvPicPr>
              <a:picLocks noChangeAspect="1"/>
            </p:cNvPicPr>
            <p:nvPr/>
          </p:nvPicPr>
          <p:blipFill>
            <a:blip r:embed="rId4"/>
            <a:stretch>
              <a:fillRect/>
            </a:stretch>
          </p:blipFill>
          <p:spPr>
            <a:xfrm>
              <a:off x="7712426" y="2734230"/>
              <a:ext cx="202303" cy="200894"/>
            </a:xfrm>
            <a:prstGeom prst="rect">
              <a:avLst/>
            </a:prstGeom>
          </p:spPr>
        </p:pic>
      </p:grpSp>
    </p:spTree>
    <p:extLst>
      <p:ext uri="{BB962C8B-B14F-4D97-AF65-F5344CB8AC3E}">
        <p14:creationId xmlns:p14="http://schemas.microsoft.com/office/powerpoint/2010/main" val="252322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23888" y="928688"/>
            <a:ext cx="8520112" cy="1497012"/>
          </a:xfrm>
        </p:spPr>
        <p:txBody>
          <a:bodyPr/>
          <a:lstStyle/>
          <a:p>
            <a:pPr>
              <a:buNone/>
            </a:pPr>
            <a:r>
              <a:rPr lang="en-US" dirty="0"/>
              <a:t>    </a:t>
            </a:r>
          </a:p>
        </p:txBody>
      </p:sp>
      <p:sp>
        <p:nvSpPr>
          <p:cNvPr id="9" name="TextBox 8"/>
          <p:cNvSpPr txBox="1"/>
          <p:nvPr/>
        </p:nvSpPr>
        <p:spPr>
          <a:xfrm>
            <a:off x="298726" y="4869656"/>
            <a:ext cx="1882247"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t>
            </a:r>
            <a:r>
              <a:rPr lang="en-US" sz="1200" dirty="0" err="1">
                <a:solidFill>
                  <a:schemeClr val="tx1"/>
                </a:solidFill>
                <a:latin typeface="Calibri" panose="020F0502020204030204" pitchFamily="34" charset="0"/>
                <a:cs typeface="Calibri" panose="020F0502020204030204" pitchFamily="34" charset="0"/>
              </a:rPr>
              <a:t>Feinauer</a:t>
            </a:r>
            <a:r>
              <a:rPr lang="en-US" sz="1200" dirty="0">
                <a:solidFill>
                  <a:schemeClr val="tx1"/>
                </a:solidFill>
                <a:latin typeface="Calibri" panose="020F0502020204030204" pitchFamily="34" charset="0"/>
                <a:cs typeface="Calibri" panose="020F0502020204030204" pitchFamily="34" charset="0"/>
              </a:rPr>
              <a:t> &amp; Howard, 2014)</a:t>
            </a:r>
          </a:p>
        </p:txBody>
      </p:sp>
      <p:sp>
        <p:nvSpPr>
          <p:cNvPr id="5" name="Rectangle 4"/>
          <p:cNvSpPr/>
          <p:nvPr/>
        </p:nvSpPr>
        <p:spPr>
          <a:xfrm>
            <a:off x="482011" y="1190960"/>
            <a:ext cx="8256605" cy="1569660"/>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2.  Positive cross-cultural attitudes are frequently more common</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among DLI students than among students in other types of</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programs.</a:t>
            </a:r>
          </a:p>
          <a:p>
            <a:pPr marL="457200" indent="-457200">
              <a:buFont typeface="+mj-lt"/>
              <a:buAutoNum type="arabicPeriod" startAt="3"/>
            </a:pPr>
            <a:endParaRPr lang="en-US" sz="2400" dirty="0">
              <a:solidFill>
                <a:srgbClr val="002060"/>
              </a:solidFill>
              <a:latin typeface="Calibri" panose="020F0502020204030204" pitchFamily="34" charset="0"/>
              <a:cs typeface="Calibri" panose="020F0502020204030204" pitchFamily="34" charset="0"/>
            </a:endParaRPr>
          </a:p>
        </p:txBody>
      </p:sp>
      <p:sp>
        <p:nvSpPr>
          <p:cNvPr id="4" name="TextBox 3"/>
          <p:cNvSpPr txBox="1"/>
          <p:nvPr/>
        </p:nvSpPr>
        <p:spPr>
          <a:xfrm>
            <a:off x="2566142" y="2375039"/>
            <a:ext cx="6210340" cy="2308324"/>
          </a:xfrm>
          <a:prstGeom prst="rect">
            <a:avLst/>
          </a:prstGeom>
          <a:noFill/>
        </p:spPr>
        <p:txBody>
          <a:bodyPr wrap="square" rtlCol="0">
            <a:spAutoFit/>
          </a:bodyPr>
          <a:lstStyle/>
          <a:p>
            <a:pPr lvl="6"/>
            <a:r>
              <a:rPr lang="en-US" sz="2400" dirty="0">
                <a:solidFill>
                  <a:srgbClr val="002060"/>
                </a:solidFill>
                <a:latin typeface="Calibri" panose="020F0502020204030204" pitchFamily="34" charset="0"/>
                <a:cs typeface="Calibri" panose="020F0502020204030204" pitchFamily="34" charset="0"/>
              </a:rPr>
              <a:t>3.   Partner language students say 2 things are</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central to their identity:</a:t>
            </a:r>
          </a:p>
          <a:p>
            <a:pPr marL="457200" lvl="8">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  attending a two-way immersion program</a:t>
            </a:r>
          </a:p>
          <a:p>
            <a:pPr marL="457200" lvl="8">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  the opportunities two-way immersion </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gives them for extended home language</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and literacy development.</a:t>
            </a:r>
            <a:endParaRPr lang="en-US" sz="2400" dirty="0">
              <a:solidFill>
                <a:srgbClr val="002060"/>
              </a:solidFill>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24</a:t>
            </a:fld>
            <a:endParaRPr lang="en-US" dirty="0"/>
          </a:p>
        </p:txBody>
      </p:sp>
      <p:sp>
        <p:nvSpPr>
          <p:cNvPr id="10" name="TextBox 9"/>
          <p:cNvSpPr txBox="1"/>
          <p:nvPr/>
        </p:nvSpPr>
        <p:spPr>
          <a:xfrm>
            <a:off x="305448" y="331364"/>
            <a:ext cx="8768219"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Cultural Competence</a:t>
            </a:r>
          </a:p>
        </p:txBody>
      </p:sp>
      <p:grpSp>
        <p:nvGrpSpPr>
          <p:cNvPr id="12" name="Group 11">
            <a:extLst>
              <a:ext uri="{FF2B5EF4-FFF2-40B4-BE49-F238E27FC236}">
                <a16:creationId xmlns:a16="http://schemas.microsoft.com/office/drawing/2014/main" id="{64362B8F-AC31-42DD-B100-58B0E890AF39}"/>
              </a:ext>
            </a:extLst>
          </p:cNvPr>
          <p:cNvGrpSpPr/>
          <p:nvPr/>
        </p:nvGrpSpPr>
        <p:grpSpPr>
          <a:xfrm>
            <a:off x="721785" y="2981584"/>
            <a:ext cx="2105422" cy="1480814"/>
            <a:chOff x="771888" y="2064178"/>
            <a:chExt cx="2105422" cy="1480814"/>
          </a:xfrm>
        </p:grpSpPr>
        <p:pic>
          <p:nvPicPr>
            <p:cNvPr id="13" name="Picture 12" descr="A group of people sitting and looking at the camera&#10;&#10;Description generated with very high confidence">
              <a:extLst>
                <a:ext uri="{FF2B5EF4-FFF2-40B4-BE49-F238E27FC236}">
                  <a16:creationId xmlns:a16="http://schemas.microsoft.com/office/drawing/2014/main" id="{13DB558B-13C7-49FD-B930-F6131EED97E2}"/>
                </a:ext>
              </a:extLst>
            </p:cNvPr>
            <p:cNvPicPr>
              <a:picLocks noChangeAspect="1"/>
            </p:cNvPicPr>
            <p:nvPr/>
          </p:nvPicPr>
          <p:blipFill>
            <a:blip r:embed="rId3"/>
            <a:stretch>
              <a:fillRect/>
            </a:stretch>
          </p:blipFill>
          <p:spPr>
            <a:xfrm>
              <a:off x="771888" y="2064178"/>
              <a:ext cx="2008832" cy="1339221"/>
            </a:xfrm>
            <a:prstGeom prst="rect">
              <a:avLst/>
            </a:prstGeom>
          </p:spPr>
        </p:pic>
        <p:sp>
          <p:nvSpPr>
            <p:cNvPr id="14" name="TextBox 13">
              <a:extLst>
                <a:ext uri="{FF2B5EF4-FFF2-40B4-BE49-F238E27FC236}">
                  <a16:creationId xmlns:a16="http://schemas.microsoft.com/office/drawing/2014/main" id="{155D9AF5-1F9A-4788-BAFF-613E41A7E27B}"/>
                </a:ext>
              </a:extLst>
            </p:cNvPr>
            <p:cNvSpPr txBox="1"/>
            <p:nvPr/>
          </p:nvSpPr>
          <p:spPr>
            <a:xfrm>
              <a:off x="2378455" y="3360326"/>
              <a:ext cx="498855" cy="184666"/>
            </a:xfrm>
            <a:prstGeom prst="rect">
              <a:avLst/>
            </a:prstGeom>
            <a:noFill/>
          </p:spPr>
          <p:txBody>
            <a:bodyPr wrap="none" rtlCol="0">
              <a:spAutoFit/>
            </a:bodyPr>
            <a:lstStyle/>
            <a:p>
              <a:r>
                <a:rPr lang="en-US" sz="600" dirty="0" err="1"/>
                <a:t>MaxPixel</a:t>
              </a:r>
              <a:endParaRPr lang="en-US" sz="600" dirty="0"/>
            </a:p>
          </p:txBody>
        </p:sp>
      </p:grpSp>
    </p:spTree>
    <p:extLst>
      <p:ext uri="{BB962C8B-B14F-4D97-AF65-F5344CB8AC3E}">
        <p14:creationId xmlns:p14="http://schemas.microsoft.com/office/powerpoint/2010/main" val="20744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152525"/>
            <a:ext cx="8521700" cy="3416300"/>
          </a:xfrm>
        </p:spPr>
        <p:txBody>
          <a:bodyPr/>
          <a:lstStyle/>
          <a:p>
            <a:pPr>
              <a:buNone/>
            </a:pPr>
            <a:r>
              <a:rPr lang="en-US" dirty="0"/>
              <a:t>    </a:t>
            </a:r>
          </a:p>
        </p:txBody>
      </p:sp>
      <p:sp>
        <p:nvSpPr>
          <p:cNvPr id="4" name="Rectangle 3"/>
          <p:cNvSpPr/>
          <p:nvPr/>
        </p:nvSpPr>
        <p:spPr>
          <a:xfrm>
            <a:off x="928378" y="1400036"/>
            <a:ext cx="8215622" cy="2246769"/>
          </a:xfrm>
          <a:prstGeom prst="rect">
            <a:avLst/>
          </a:prstGeom>
        </p:spPr>
        <p:txBody>
          <a:bodyPr wrap="square">
            <a:spAutoFit/>
          </a:bodyPr>
          <a:lstStyle/>
          <a:p>
            <a:r>
              <a:rPr lang="en-US" sz="2800" dirty="0">
                <a:latin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cs typeface="Calibri" panose="020F0502020204030204" pitchFamily="34" charset="0"/>
              </a:rPr>
              <a:t>Learning a language without the cultural</a:t>
            </a:r>
            <a:br>
              <a:rPr lang="en-US" sz="2800" dirty="0">
                <a:solidFill>
                  <a:srgbClr val="002060"/>
                </a:solidFill>
                <a:latin typeface="Calibri" panose="020F0502020204030204" pitchFamily="34" charset="0"/>
                <a:cs typeface="Calibri" panose="020F0502020204030204" pitchFamily="34" charset="0"/>
              </a:rPr>
            </a:br>
            <a:r>
              <a:rPr lang="en-US" sz="2800" dirty="0">
                <a:solidFill>
                  <a:srgbClr val="002060"/>
                </a:solidFill>
                <a:latin typeface="Calibri" panose="020F0502020204030204" pitchFamily="34" charset="0"/>
                <a:cs typeface="Calibri" panose="020F0502020204030204" pitchFamily="34" charset="0"/>
              </a:rPr>
              <a:t>                framework in which it exists is like</a:t>
            </a:r>
            <a:br>
              <a:rPr lang="en-US" sz="2800" dirty="0">
                <a:solidFill>
                  <a:srgbClr val="002060"/>
                </a:solidFill>
                <a:latin typeface="Calibri" panose="020F0502020204030204" pitchFamily="34" charset="0"/>
                <a:cs typeface="Calibri" panose="020F0502020204030204" pitchFamily="34" charset="0"/>
              </a:rPr>
            </a:br>
            <a:r>
              <a:rPr lang="en-US" sz="2800" dirty="0">
                <a:solidFill>
                  <a:srgbClr val="002060"/>
                </a:solidFill>
                <a:latin typeface="Calibri" panose="020F0502020204030204" pitchFamily="34" charset="0"/>
                <a:cs typeface="Calibri" panose="020F0502020204030204" pitchFamily="34" charset="0"/>
              </a:rPr>
              <a:t>                cooking ethnic food without the spices </a:t>
            </a:r>
            <a:br>
              <a:rPr lang="en-US" sz="2800" dirty="0">
                <a:solidFill>
                  <a:srgbClr val="002060"/>
                </a:solidFill>
                <a:latin typeface="Calibri" panose="020F0502020204030204" pitchFamily="34" charset="0"/>
                <a:cs typeface="Calibri" panose="020F0502020204030204" pitchFamily="34" charset="0"/>
              </a:rPr>
            </a:br>
            <a:r>
              <a:rPr lang="en-US" sz="2800" dirty="0">
                <a:solidFill>
                  <a:srgbClr val="002060"/>
                </a:solidFill>
                <a:latin typeface="Calibri" panose="020F0502020204030204" pitchFamily="34" charset="0"/>
                <a:cs typeface="Calibri" panose="020F0502020204030204" pitchFamily="34" charset="0"/>
              </a:rPr>
              <a:t>                of the region. You simply will remove all </a:t>
            </a:r>
            <a:br>
              <a:rPr lang="en-US" sz="2800" dirty="0">
                <a:solidFill>
                  <a:srgbClr val="002060"/>
                </a:solidFill>
                <a:latin typeface="Calibri" panose="020F0502020204030204" pitchFamily="34" charset="0"/>
                <a:cs typeface="Calibri" panose="020F0502020204030204" pitchFamily="34" charset="0"/>
              </a:rPr>
            </a:br>
            <a:r>
              <a:rPr lang="en-US" sz="2800" dirty="0">
                <a:solidFill>
                  <a:srgbClr val="002060"/>
                </a:solidFill>
                <a:latin typeface="Calibri" panose="020F0502020204030204" pitchFamily="34" charset="0"/>
                <a:cs typeface="Calibri" panose="020F0502020204030204" pitchFamily="34" charset="0"/>
              </a:rPr>
              <a:t>                of the flavor from the language.</a:t>
            </a:r>
          </a:p>
        </p:txBody>
      </p:sp>
      <p:sp>
        <p:nvSpPr>
          <p:cNvPr id="5" name="TextBox 4"/>
          <p:cNvSpPr txBox="1"/>
          <p:nvPr/>
        </p:nvSpPr>
        <p:spPr>
          <a:xfrm>
            <a:off x="261407" y="4761735"/>
            <a:ext cx="915635"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t>
            </a:r>
            <a:r>
              <a:rPr lang="en-US" sz="1200" dirty="0" err="1">
                <a:solidFill>
                  <a:schemeClr val="tx1"/>
                </a:solidFill>
                <a:latin typeface="Calibri" panose="020F0502020204030204" pitchFamily="34" charset="0"/>
                <a:cs typeface="Calibri" panose="020F0502020204030204" pitchFamily="34" charset="0"/>
              </a:rPr>
              <a:t>Zart</a:t>
            </a:r>
            <a:r>
              <a:rPr lang="en-US" sz="1200" dirty="0">
                <a:solidFill>
                  <a:schemeClr val="tx1"/>
                </a:solidFill>
                <a:latin typeface="Calibri" panose="020F0502020204030204" pitchFamily="34" charset="0"/>
                <a:cs typeface="Calibri" panose="020F0502020204030204" pitchFamily="34" charset="0"/>
              </a:rPr>
              <a:t>, 2012)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14" y="1804426"/>
            <a:ext cx="727062" cy="1292556"/>
          </a:xfrm>
          <a:prstGeom prst="rect">
            <a:avLst/>
          </a:prstGeom>
        </p:spPr>
      </p:pic>
      <p:sp>
        <p:nvSpPr>
          <p:cNvPr id="10" name="TextBox 9"/>
          <p:cNvSpPr txBox="1"/>
          <p:nvPr/>
        </p:nvSpPr>
        <p:spPr>
          <a:xfrm>
            <a:off x="305448" y="331364"/>
            <a:ext cx="8768219"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Cultural Competence</a:t>
            </a:r>
          </a:p>
        </p:txBody>
      </p:sp>
      <p:sp>
        <p:nvSpPr>
          <p:cNvPr id="2" name="Slide Number Placeholder 1"/>
          <p:cNvSpPr>
            <a:spLocks noGrp="1"/>
          </p:cNvSpPr>
          <p:nvPr>
            <p:ph type="sldNum" sz="quarter" idx="12"/>
          </p:nvPr>
        </p:nvSpPr>
        <p:spPr/>
        <p:txBody>
          <a:bodyPr/>
          <a:lstStyle/>
          <a:p>
            <a:fld id="{E59CB7E1-91DC-4272-BB44-E0360AD4D249}" type="slidenum">
              <a:rPr lang="en-US" smtClean="0"/>
              <a:t>25</a:t>
            </a:fld>
            <a:endParaRPr lang="en-US"/>
          </a:p>
        </p:txBody>
      </p:sp>
    </p:spTree>
    <p:extLst>
      <p:ext uri="{BB962C8B-B14F-4D97-AF65-F5344CB8AC3E}">
        <p14:creationId xmlns:p14="http://schemas.microsoft.com/office/powerpoint/2010/main" val="275815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126995" y="4287409"/>
            <a:ext cx="548700" cy="393600"/>
          </a:xfrm>
        </p:spPr>
        <p:txBody>
          <a:bodyPr/>
          <a:lstStyle/>
          <a:p>
            <a:pPr lvl="0">
              <a:spcBef>
                <a:spcPts val="0"/>
              </a:spcBef>
              <a:buNone/>
            </a:pPr>
            <a:fld id="{00000000-1234-1234-1234-123412341234}" type="slidenum">
              <a:rPr lang="en" smtClean="0"/>
              <a:t>26</a:t>
            </a:fld>
            <a:endParaRPr lang="en" dirty="0"/>
          </a:p>
        </p:txBody>
      </p:sp>
      <p:sp>
        <p:nvSpPr>
          <p:cNvPr id="10" name="TextBox 9"/>
          <p:cNvSpPr txBox="1"/>
          <p:nvPr/>
        </p:nvSpPr>
        <p:spPr>
          <a:xfrm>
            <a:off x="514639" y="3178707"/>
            <a:ext cx="8114722" cy="1277273"/>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n-US" sz="2400" dirty="0">
                <a:solidFill>
                  <a:schemeClr val="tx2">
                    <a:lumMod val="75000"/>
                  </a:schemeClr>
                </a:solidFill>
              </a:rPr>
              <a:t>Read the “bump in the road” statement.</a:t>
            </a:r>
          </a:p>
          <a:p>
            <a:pPr marL="342900" indent="-342900">
              <a:spcBef>
                <a:spcPts val="600"/>
              </a:spcBef>
              <a:buFont typeface="Courier New" panose="02070309020205020404" pitchFamily="49" charset="0"/>
              <a:buChar char="o"/>
            </a:pPr>
            <a:r>
              <a:rPr lang="en-US" sz="2400" dirty="0">
                <a:solidFill>
                  <a:schemeClr val="tx2">
                    <a:lumMod val="75000"/>
                  </a:schemeClr>
                </a:solidFill>
              </a:rPr>
              <a:t>Share ideas you have for responding to these “bumps.”</a:t>
            </a:r>
            <a:r>
              <a:rPr lang="en-US" sz="2400" dirty="0">
                <a:solidFill>
                  <a:srgbClr val="199124"/>
                </a:solidFill>
                <a:latin typeface="Calibri" panose="020F0502020204030204" pitchFamily="34" charset="0"/>
                <a:cs typeface="Calibri" panose="020F0502020204030204" pitchFamily="34" charset="0"/>
              </a:rPr>
              <a:t> </a:t>
            </a:r>
          </a:p>
          <a:p>
            <a:endParaRPr lang="en-US" sz="2400" dirty="0"/>
          </a:p>
        </p:txBody>
      </p:sp>
      <p:grpSp>
        <p:nvGrpSpPr>
          <p:cNvPr id="4" name="Group 3"/>
          <p:cNvGrpSpPr/>
          <p:nvPr/>
        </p:nvGrpSpPr>
        <p:grpSpPr>
          <a:xfrm>
            <a:off x="495105" y="847822"/>
            <a:ext cx="7953375" cy="2317250"/>
            <a:chOff x="595313" y="1315298"/>
            <a:chExt cx="7953375" cy="231725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315298"/>
              <a:ext cx="79533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77830" y="3447882"/>
              <a:ext cx="519694" cy="184666"/>
            </a:xfrm>
            <a:prstGeom prst="rect">
              <a:avLst/>
            </a:prstGeom>
            <a:noFill/>
          </p:spPr>
          <p:txBody>
            <a:bodyPr wrap="none" rtlCol="0">
              <a:spAutoFit/>
            </a:bodyPr>
            <a:lstStyle/>
            <a:p>
              <a:r>
                <a:rPr lang="en-US" sz="600" dirty="0" err="1"/>
                <a:t>Pixsharkk</a:t>
              </a:r>
              <a:endParaRPr lang="en-US" sz="600" dirty="0"/>
            </a:p>
          </p:txBody>
        </p:sp>
      </p:grpSp>
      <p:sp>
        <p:nvSpPr>
          <p:cNvPr id="5" name="TextBox 4"/>
          <p:cNvSpPr txBox="1"/>
          <p:nvPr/>
        </p:nvSpPr>
        <p:spPr>
          <a:xfrm>
            <a:off x="313151" y="263047"/>
            <a:ext cx="5920210"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Road to Cultural Competence</a:t>
            </a:r>
          </a:p>
        </p:txBody>
      </p:sp>
    </p:spTree>
    <p:extLst>
      <p:ext uri="{BB962C8B-B14F-4D97-AF65-F5344CB8AC3E}">
        <p14:creationId xmlns:p14="http://schemas.microsoft.com/office/powerpoint/2010/main" val="4288594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9927" y="2137824"/>
            <a:ext cx="7256343" cy="1569660"/>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In 4th grade, many children begin to assert their identity and have a strong desire to “fit in” with U.S./English-speaking culture.  They might not want to speak Spanish anymore.  This is true for </a:t>
            </a:r>
            <a:r>
              <a:rPr lang="en-US" sz="2400" i="1" dirty="0">
                <a:solidFill>
                  <a:srgbClr val="002060"/>
                </a:solidFill>
                <a:latin typeface="Calibri" panose="020F0502020204030204" pitchFamily="34" charset="0"/>
                <a:cs typeface="Calibri" panose="020F0502020204030204" pitchFamily="34" charset="0"/>
              </a:rPr>
              <a:t>all</a:t>
            </a:r>
            <a:r>
              <a:rPr lang="en-US" sz="2400" dirty="0">
                <a:solidFill>
                  <a:srgbClr val="002060"/>
                </a:solidFill>
                <a:latin typeface="Calibri" panose="020F0502020204030204" pitchFamily="34" charset="0"/>
                <a:cs typeface="Calibri" panose="020F0502020204030204" pitchFamily="34" charset="0"/>
              </a:rPr>
              <a:t> learners.</a:t>
            </a:r>
          </a:p>
        </p:txBody>
      </p:sp>
      <p:sp>
        <p:nvSpPr>
          <p:cNvPr id="11" name="Rectangle 10"/>
          <p:cNvSpPr/>
          <p:nvPr/>
        </p:nvSpPr>
        <p:spPr>
          <a:xfrm>
            <a:off x="520739" y="2048700"/>
            <a:ext cx="7683334" cy="2616101"/>
          </a:xfrm>
          <a:prstGeom prst="rect">
            <a:avLst/>
          </a:prstGeom>
          <a:solidFill>
            <a:schemeClr val="accent6">
              <a:lumMod val="20000"/>
              <a:lumOff val="80000"/>
            </a:schemeClr>
          </a:solidFill>
        </p:spPr>
        <p:txBody>
          <a:bodyPr wrap="square">
            <a:spAutoFit/>
          </a:bodyPr>
          <a:lstStyle/>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Research shows that all DLI children – regardless of home language – prefer to use English, and that preference increases as they advance in grades </a:t>
            </a:r>
            <a:r>
              <a:rPr lang="en-US" sz="2000" dirty="0">
                <a:solidFill>
                  <a:srgbClr val="002060"/>
                </a:solidFill>
                <a:latin typeface="Calibri" panose="020F0502020204030204" pitchFamily="34" charset="0"/>
                <a:cs typeface="Calibri" panose="020F0502020204030204" pitchFamily="34" charset="0"/>
              </a:rPr>
              <a:t>(e.g., Ballinger &amp; </a:t>
            </a:r>
            <a:r>
              <a:rPr lang="en-US" sz="2000" dirty="0" err="1">
                <a:solidFill>
                  <a:srgbClr val="002060"/>
                </a:solidFill>
                <a:latin typeface="Calibri" panose="020F0502020204030204" pitchFamily="34" charset="0"/>
                <a:cs typeface="Calibri" panose="020F0502020204030204" pitchFamily="34" charset="0"/>
              </a:rPr>
              <a:t>Lyster</a:t>
            </a:r>
            <a:r>
              <a:rPr lang="en-US" sz="2000" dirty="0">
                <a:solidFill>
                  <a:srgbClr val="002060"/>
                </a:solidFill>
                <a:latin typeface="Calibri" panose="020F0502020204030204" pitchFamily="34" charset="0"/>
                <a:cs typeface="Calibri" panose="020F0502020204030204" pitchFamily="34" charset="0"/>
              </a:rPr>
              <a:t>, 2011; Freeman, 1998; Hernández, 2015; </a:t>
            </a:r>
            <a:r>
              <a:rPr lang="en-US" sz="2000" dirty="0" err="1">
                <a:solidFill>
                  <a:srgbClr val="002060"/>
                </a:solidFill>
                <a:latin typeface="Calibri" panose="020F0502020204030204" pitchFamily="34" charset="0"/>
                <a:cs typeface="Calibri" panose="020F0502020204030204" pitchFamily="34" charset="0"/>
              </a:rPr>
              <a:t>Potowski</a:t>
            </a:r>
            <a:r>
              <a:rPr lang="en-US" sz="2000" dirty="0">
                <a:solidFill>
                  <a:srgbClr val="002060"/>
                </a:solidFill>
                <a:latin typeface="Calibri" panose="020F0502020204030204" pitchFamily="34" charset="0"/>
                <a:cs typeface="Calibri" panose="020F0502020204030204" pitchFamily="34" charset="0"/>
              </a:rPr>
              <a:t>, 2004). </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It’s your job to remind your child of the value of bilingualism and to offer encouragement, praise, and support.</a:t>
            </a:r>
          </a:p>
        </p:txBody>
      </p:sp>
      <p:sp>
        <p:nvSpPr>
          <p:cNvPr id="2" name="Slide Number Placeholder 1"/>
          <p:cNvSpPr>
            <a:spLocks noGrp="1"/>
          </p:cNvSpPr>
          <p:nvPr>
            <p:ph type="sldNum" idx="12"/>
          </p:nvPr>
        </p:nvSpPr>
        <p:spPr>
          <a:xfrm>
            <a:off x="8190848" y="4287409"/>
            <a:ext cx="548700" cy="393600"/>
          </a:xfrm>
        </p:spPr>
        <p:txBody>
          <a:bodyPr/>
          <a:lstStyle/>
          <a:p>
            <a:pPr lvl="0">
              <a:spcBef>
                <a:spcPts val="0"/>
              </a:spcBef>
              <a:buNone/>
            </a:pPr>
            <a:fld id="{00000000-1234-1234-1234-123412341234}" type="slidenum">
              <a:rPr lang="en" smtClean="0"/>
              <a:t>27</a:t>
            </a:fld>
            <a:endParaRPr lang="en" dirty="0"/>
          </a:p>
        </p:txBody>
      </p:sp>
      <p:pic>
        <p:nvPicPr>
          <p:cNvPr id="12" name="Picture 4" descr="Traffic Sign, 12&quot;H, 12&quot;W, Alumi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3" y="213653"/>
            <a:ext cx="1396870" cy="139687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A2DBFBD-5C10-494B-9259-711117D9FE58}"/>
              </a:ext>
            </a:extLst>
          </p:cNvPr>
          <p:cNvGrpSpPr/>
          <p:nvPr/>
        </p:nvGrpSpPr>
        <p:grpSpPr>
          <a:xfrm>
            <a:off x="2445283" y="213653"/>
            <a:ext cx="1564296" cy="1551822"/>
            <a:chOff x="2041824" y="148865"/>
            <a:chExt cx="1564296" cy="1551822"/>
          </a:xfrm>
        </p:grpSpPr>
        <p:pic>
          <p:nvPicPr>
            <p:cNvPr id="9" name="Picture 3">
              <a:extLst>
                <a:ext uri="{FF2B5EF4-FFF2-40B4-BE49-F238E27FC236}">
                  <a16:creationId xmlns:a16="http://schemas.microsoft.com/office/drawing/2014/main" id="{76D76FFC-8B84-457E-A218-8B4169B4B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824" y="148865"/>
              <a:ext cx="1564296" cy="155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B00524B4-DF92-4289-9D13-0FE343E2C38C}"/>
                </a:ext>
              </a:extLst>
            </p:cNvPr>
            <p:cNvSpPr txBox="1"/>
            <p:nvPr/>
          </p:nvSpPr>
          <p:spPr>
            <a:xfrm>
              <a:off x="3018972" y="1483661"/>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9672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1" name="Google Shape;761;p8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28</a:t>
            </a:f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274" y="1703540"/>
            <a:ext cx="5513540" cy="132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45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29</a:t>
            </a:fld>
            <a:endParaRPr lang="en-US"/>
          </a:p>
        </p:txBody>
      </p:sp>
      <p:sp>
        <p:nvSpPr>
          <p:cNvPr id="3" name="TextBox 2">
            <a:extLst>
              <a:ext uri="{FF2B5EF4-FFF2-40B4-BE49-F238E27FC236}">
                <a16:creationId xmlns:a16="http://schemas.microsoft.com/office/drawing/2014/main" id="{01347627-29CE-4383-8C71-12F29651FC0D}"/>
              </a:ext>
            </a:extLst>
          </p:cNvPr>
          <p:cNvSpPr txBox="1"/>
          <p:nvPr/>
        </p:nvSpPr>
        <p:spPr>
          <a:xfrm>
            <a:off x="2919934" y="2036270"/>
            <a:ext cx="184731" cy="369332"/>
          </a:xfrm>
          <a:prstGeom prst="rect">
            <a:avLst/>
          </a:prstGeom>
          <a:noFill/>
        </p:spPr>
        <p:txBody>
          <a:bodyPr wrap="none" rtlCol="0">
            <a:spAutoFit/>
          </a:bodyPr>
          <a:lstStyle/>
          <a:p>
            <a:endParaRPr lang="en-US" sz="1800" dirty="0"/>
          </a:p>
        </p:txBody>
      </p:sp>
      <p:pic>
        <p:nvPicPr>
          <p:cNvPr id="6" name="Picture 5">
            <a:extLst>
              <a:ext uri="{FF2B5EF4-FFF2-40B4-BE49-F238E27FC236}">
                <a16:creationId xmlns:a16="http://schemas.microsoft.com/office/drawing/2014/main" id="{C79911C0-5DFE-44D0-83F9-91242C21F715}"/>
              </a:ext>
            </a:extLst>
          </p:cNvPr>
          <p:cNvPicPr>
            <a:picLocks noChangeAspect="1"/>
          </p:cNvPicPr>
          <p:nvPr/>
        </p:nvPicPr>
        <p:blipFill>
          <a:blip r:embed="rId3"/>
          <a:stretch>
            <a:fillRect/>
          </a:stretch>
        </p:blipFill>
        <p:spPr>
          <a:xfrm>
            <a:off x="1437181" y="1751775"/>
            <a:ext cx="6023371" cy="991425"/>
          </a:xfrm>
          <a:prstGeom prst="rect">
            <a:avLst/>
          </a:prstGeom>
        </p:spPr>
      </p:pic>
    </p:spTree>
    <p:extLst>
      <p:ext uri="{BB962C8B-B14F-4D97-AF65-F5344CB8AC3E}">
        <p14:creationId xmlns:p14="http://schemas.microsoft.com/office/powerpoint/2010/main" val="395785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body" idx="4294967295"/>
          </p:nvPr>
        </p:nvSpPr>
        <p:spPr>
          <a:xfrm>
            <a:off x="0" y="1152525"/>
            <a:ext cx="8521700" cy="3416300"/>
          </a:xfrm>
        </p:spPr>
        <p:txBody>
          <a:bodyPr/>
          <a:lstStyle/>
          <a:p>
            <a:pPr marL="342900" indent="-342900">
              <a:lnSpc>
                <a:spcPct val="90000"/>
              </a:lnSpc>
              <a:buNone/>
            </a:pPr>
            <a:r>
              <a:rPr lang="en-GB" dirty="0"/>
              <a:t>   </a:t>
            </a:r>
          </a:p>
        </p:txBody>
      </p:sp>
      <p:pic>
        <p:nvPicPr>
          <p:cNvPr id="4098" name="Picture 2" descr="mage result for minneapolis public sch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588" y="3510372"/>
            <a:ext cx="2660942" cy="9320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ge result for st paul public school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354" y="2768087"/>
            <a:ext cx="1607344"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3530" y="881943"/>
            <a:ext cx="2400300" cy="673475"/>
          </a:xfrm>
          <a:prstGeom prst="rect">
            <a:avLst/>
          </a:prstGeom>
        </p:spPr>
      </p:pic>
      <p:pic>
        <p:nvPicPr>
          <p:cNvPr id="4104" name="Picture 8" descr="mage result for east carver county public schoo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460" y="1036210"/>
            <a:ext cx="1459847" cy="103841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age result for Northfield public schoo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386" y="2677249"/>
            <a:ext cx="2197019" cy="607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911" y="1772749"/>
            <a:ext cx="1808820" cy="666750"/>
          </a:xfrm>
          <a:prstGeom prst="rect">
            <a:avLst/>
          </a:prstGeom>
        </p:spPr>
      </p:pic>
      <p:pic>
        <p:nvPicPr>
          <p:cNvPr id="1026" name="Picture 2" descr="xample of Block 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2401" y="2186993"/>
            <a:ext cx="1132857" cy="7938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47320" y="4644560"/>
            <a:ext cx="5334574"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2970" y="4568825"/>
            <a:ext cx="514350" cy="361950"/>
          </a:xfrm>
          <a:prstGeom prst="rect">
            <a:avLst/>
          </a:prstGeom>
        </p:spPr>
      </p:pic>
      <p:sp>
        <p:nvSpPr>
          <p:cNvPr id="14" name="TextBox 13"/>
          <p:cNvSpPr txBox="1"/>
          <p:nvPr/>
        </p:nvSpPr>
        <p:spPr>
          <a:xfrm>
            <a:off x="313160" y="258296"/>
            <a:ext cx="8880953"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Partners</a:t>
            </a:r>
          </a:p>
        </p:txBody>
      </p:sp>
      <p:sp>
        <p:nvSpPr>
          <p:cNvPr id="5" name="Slide Number Placeholder 4"/>
          <p:cNvSpPr>
            <a:spLocks noGrp="1"/>
          </p:cNvSpPr>
          <p:nvPr>
            <p:ph type="sldNum" sz="quarter" idx="12"/>
          </p:nvPr>
        </p:nvSpPr>
        <p:spPr/>
        <p:txBody>
          <a:bodyPr/>
          <a:lstStyle/>
          <a:p>
            <a:fld id="{E59CB7E1-91DC-4272-BB44-E0360AD4D249}" type="slidenum">
              <a:rPr lang="en-US" smtClean="0"/>
              <a:t>3</a:t>
            </a:fld>
            <a:endParaRPr lang="en-US"/>
          </a:p>
        </p:txBody>
      </p:sp>
    </p:spTree>
    <p:extLst>
      <p:ext uri="{BB962C8B-B14F-4D97-AF65-F5344CB8AC3E}">
        <p14:creationId xmlns:p14="http://schemas.microsoft.com/office/powerpoint/2010/main" val="135590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996" y="4764495"/>
            <a:ext cx="5216094"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7" name="TextBox 6"/>
          <p:cNvSpPr txBox="1"/>
          <p:nvPr/>
        </p:nvSpPr>
        <p:spPr>
          <a:xfrm>
            <a:off x="466013" y="1178899"/>
            <a:ext cx="8247820" cy="2985433"/>
          </a:xfrm>
          <a:prstGeom prst="rect">
            <a:avLst/>
          </a:prstGeom>
          <a:noFill/>
        </p:spPr>
        <p:txBody>
          <a:bodyPr wrap="square" rtlCol="0">
            <a:spAutoFit/>
          </a:bodyPr>
          <a:lstStyle/>
          <a:p>
            <a:pPr marL="342900" indent="-342900">
              <a:spcBef>
                <a:spcPts val="1200"/>
              </a:spcBef>
              <a:buFont typeface="Courier New" panose="02070309020205020404" pitchFamily="49" charset="0"/>
              <a:buChar char="o"/>
            </a:pPr>
            <a:r>
              <a:rPr lang="en-US" sz="2400" b="1" dirty="0">
                <a:solidFill>
                  <a:srgbClr val="002060"/>
                </a:solidFill>
                <a:latin typeface="Calibri" panose="020F0502020204030204" pitchFamily="34" charset="0"/>
                <a:cs typeface="Calibri" panose="020F0502020204030204" pitchFamily="34" charset="0"/>
              </a:rPr>
              <a:t>50% or more </a:t>
            </a:r>
            <a:r>
              <a:rPr lang="en-US" sz="2400" dirty="0">
                <a:solidFill>
                  <a:srgbClr val="002060"/>
                </a:solidFill>
                <a:latin typeface="Calibri" panose="020F0502020204030204" pitchFamily="34" charset="0"/>
                <a:cs typeface="Calibri" panose="020F0502020204030204" pitchFamily="34" charset="0"/>
              </a:rPr>
              <a:t>of partner </a:t>
            </a:r>
            <a:r>
              <a:rPr lang="en" sz="2400" dirty="0">
                <a:solidFill>
                  <a:srgbClr val="002060"/>
                </a:solidFill>
                <a:latin typeface="Calibri" panose="020F0502020204030204" pitchFamily="34" charset="0"/>
                <a:cs typeface="Calibri" panose="020F0502020204030204" pitchFamily="34" charset="0"/>
              </a:rPr>
              <a:t>language</a:t>
            </a:r>
            <a:r>
              <a:rPr lang="en-US" sz="2400" dirty="0">
                <a:solidFill>
                  <a:srgbClr val="002060"/>
                </a:solidFill>
                <a:latin typeface="Calibri" panose="020F0502020204030204" pitchFamily="34" charset="0"/>
                <a:cs typeface="Calibri" panose="020F0502020204030204" pitchFamily="34" charset="0"/>
              </a:rPr>
              <a:t> instruction (Hmong) through the elementary years.</a:t>
            </a:r>
          </a:p>
          <a:p>
            <a:pPr marL="342900" indent="-342900">
              <a:spcBef>
                <a:spcPts val="1200"/>
              </a:spcBef>
              <a:buFont typeface="Courier New" panose="02070309020205020404" pitchFamily="49" charset="0"/>
              <a:buChar char="o"/>
            </a:pPr>
            <a:r>
              <a:rPr lang="en" sz="2400" b="1" dirty="0">
                <a:solidFill>
                  <a:srgbClr val="002060"/>
                </a:solidFill>
                <a:latin typeface="Calibri" panose="020F0502020204030204" pitchFamily="34" charset="0"/>
                <a:cs typeface="Calibri" panose="020F0502020204030204" pitchFamily="34" charset="0"/>
              </a:rPr>
              <a:t>High status of </a:t>
            </a:r>
            <a:r>
              <a:rPr lang="en-US" sz="2400" b="1" dirty="0">
                <a:solidFill>
                  <a:srgbClr val="002060"/>
                </a:solidFill>
                <a:latin typeface="Calibri" panose="020F0502020204030204" pitchFamily="34" charset="0"/>
                <a:cs typeface="Calibri" panose="020F0502020204030204" pitchFamily="34" charset="0"/>
              </a:rPr>
              <a:t>partner </a:t>
            </a:r>
            <a:r>
              <a:rPr lang="en" sz="2400" b="1" dirty="0">
                <a:solidFill>
                  <a:srgbClr val="002060"/>
                </a:solidFill>
                <a:latin typeface="Calibri" panose="020F0502020204030204" pitchFamily="34" charset="0"/>
                <a:cs typeface="Calibri" panose="020F0502020204030204" pitchFamily="34" charset="0"/>
              </a:rPr>
              <a:t>language and culture</a:t>
            </a:r>
            <a:r>
              <a:rPr lang="en" sz="2400" dirty="0">
                <a:solidFill>
                  <a:srgbClr val="002060"/>
                </a:solidFill>
                <a:latin typeface="Calibri" panose="020F0502020204030204" pitchFamily="34" charset="0"/>
                <a:cs typeface="Calibri" panose="020F0502020204030204" pitchFamily="34" charset="0"/>
              </a:rPr>
              <a:t> in the classroom and in the school community.</a:t>
            </a:r>
          </a:p>
          <a:p>
            <a:pPr marL="342900" indent="-342900">
              <a:spcBef>
                <a:spcPts val="1200"/>
              </a:spcBef>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Fairly equal numbers of </a:t>
            </a:r>
            <a:r>
              <a:rPr lang="en-US" sz="2400" b="1" dirty="0">
                <a:solidFill>
                  <a:srgbClr val="002060"/>
                </a:solidFill>
                <a:latin typeface="Calibri" panose="020F0502020204030204" pitchFamily="34" charset="0"/>
                <a:cs typeface="Calibri" panose="020F0502020204030204" pitchFamily="34" charset="0"/>
              </a:rPr>
              <a:t>two groups of students </a:t>
            </a:r>
            <a:r>
              <a:rPr lang="en-US" sz="2400" dirty="0">
                <a:solidFill>
                  <a:srgbClr val="002060"/>
                </a:solidFill>
                <a:latin typeface="Calibri" panose="020F0502020204030204" pitchFamily="34" charset="0"/>
                <a:cs typeface="Calibri" panose="020F0502020204030204" pitchFamily="34" charset="0"/>
              </a:rPr>
              <a:t>are recommended: English-speakers and speakers of a partner language, such as Hmong.</a:t>
            </a:r>
            <a:endParaRPr lang="en-US" sz="2400" dirty="0">
              <a:solidFill>
                <a:srgbClr val="002060"/>
              </a:solidFill>
            </a:endParaRPr>
          </a:p>
        </p:txBody>
      </p:sp>
      <p:sp>
        <p:nvSpPr>
          <p:cNvPr id="4" name="TextBox 3"/>
          <p:cNvSpPr txBox="1"/>
          <p:nvPr/>
        </p:nvSpPr>
        <p:spPr>
          <a:xfrm>
            <a:off x="321624" y="240505"/>
            <a:ext cx="3783408"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Key Features of DLI</a:t>
            </a:r>
          </a:p>
        </p:txBody>
      </p:sp>
      <p:sp>
        <p:nvSpPr>
          <p:cNvPr id="2" name="Slide Number Placeholder 1"/>
          <p:cNvSpPr>
            <a:spLocks noGrp="1"/>
          </p:cNvSpPr>
          <p:nvPr>
            <p:ph type="sldNum" idx="12"/>
          </p:nvPr>
        </p:nvSpPr>
        <p:spPr>
          <a:xfrm>
            <a:off x="8165133" y="4287409"/>
            <a:ext cx="548700" cy="393600"/>
          </a:xfrm>
        </p:spPr>
        <p:txBody>
          <a:bodyPr/>
          <a:lstStyle/>
          <a:p>
            <a:fld id="{00000000-1234-1234-1234-123412341234}" type="slidenum">
              <a:rPr lang="en" smtClean="0"/>
              <a:pPr/>
              <a:t>30</a:t>
            </a:fld>
            <a:endParaRPr lang="en" dirty="0"/>
          </a:p>
        </p:txBody>
      </p:sp>
    </p:spTree>
    <p:extLst>
      <p:ext uri="{BB962C8B-B14F-4D97-AF65-F5344CB8AC3E}">
        <p14:creationId xmlns:p14="http://schemas.microsoft.com/office/powerpoint/2010/main" val="28614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AutoShape 2" descr="https://mail.google.com/mail/u/1/?ui=2&amp;ik=eb78d16312&amp;view=fimg&amp;th=15eff0756cc980b1&amp;attid=0.1&amp;disp=emb&amp;attbid=ANGjdJ-b9OpkxAwDE3y5AdHeyOb01nPFG7PgqqW3fljg4lfFmJwKySoNoioiRf5YIJ7Byp2Uro_hTHO5TTds3c_U1Sqm9OVrpJ1gPQHutJflda7UhtwggTm_q2THss0&amp;sz=s0-l75-ft&amp;ats=1507582096508&amp;rm=15eff0756cc980b1&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1094526" y="2105900"/>
            <a:ext cx="184731" cy="307777"/>
          </a:xfrm>
          <a:prstGeom prst="rect">
            <a:avLst/>
          </a:prstGeom>
          <a:noFill/>
        </p:spPr>
        <p:txBody>
          <a:bodyPr wrap="none" rtlCol="0">
            <a:spAutoFit/>
          </a:bodyPr>
          <a:lstStyle/>
          <a:p>
            <a:endParaRPr lang="en-US" dirty="0"/>
          </a:p>
        </p:txBody>
      </p:sp>
      <p:sp>
        <p:nvSpPr>
          <p:cNvPr id="12" name="TextBox 11"/>
          <p:cNvSpPr txBox="1"/>
          <p:nvPr/>
        </p:nvSpPr>
        <p:spPr>
          <a:xfrm>
            <a:off x="3882858" y="1213348"/>
            <a:ext cx="4594715" cy="2308324"/>
          </a:xfrm>
          <a:prstGeom prst="rect">
            <a:avLst/>
          </a:prstGeom>
          <a:noFill/>
        </p:spPr>
        <p:txBody>
          <a:bodyPr wrap="square" rtlCol="0">
            <a:spAutoFit/>
          </a:bodyPr>
          <a:lstStyle/>
          <a:p>
            <a:pPr marL="342900" lvl="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An integrated </a:t>
            </a:r>
            <a:r>
              <a:rPr lang="en-US" sz="2400" b="1" dirty="0">
                <a:solidFill>
                  <a:srgbClr val="002060"/>
                </a:solidFill>
                <a:latin typeface="Calibri" panose="020F0502020204030204" pitchFamily="34" charset="0"/>
                <a:cs typeface="Calibri" panose="020F0502020204030204" pitchFamily="34" charset="0"/>
              </a:rPr>
              <a:t>language and content </a:t>
            </a:r>
            <a:r>
              <a:rPr lang="en-US" sz="2400" dirty="0">
                <a:solidFill>
                  <a:srgbClr val="002060"/>
                </a:solidFill>
                <a:latin typeface="Calibri" panose="020F0502020204030204" pitchFamily="34" charset="0"/>
                <a:cs typeface="Calibri" panose="020F0502020204030204" pitchFamily="34" charset="0"/>
              </a:rPr>
              <a:t>model, which provides a wide variety of contexts in which to use the target language.</a:t>
            </a:r>
          </a:p>
          <a:p>
            <a:endParaRPr lang="en-US" sz="2400" dirty="0">
              <a:solidFill>
                <a:schemeClr val="accent1">
                  <a:lumMod val="50000"/>
                </a:schemeClr>
              </a:solidFill>
            </a:endParaRPr>
          </a:p>
        </p:txBody>
      </p:sp>
      <p:sp>
        <p:nvSpPr>
          <p:cNvPr id="16" name="TextBox 15">
            <a:extLst>
              <a:ext uri="{FF2B5EF4-FFF2-40B4-BE49-F238E27FC236}">
                <a16:creationId xmlns:a16="http://schemas.microsoft.com/office/drawing/2014/main" id="{924C8DA1-D2E6-7E4E-AAA6-BA52E6D3A688}"/>
              </a:ext>
            </a:extLst>
          </p:cNvPr>
          <p:cNvSpPr txBox="1"/>
          <p:nvPr/>
        </p:nvSpPr>
        <p:spPr>
          <a:xfrm>
            <a:off x="251835" y="4901536"/>
            <a:ext cx="5338185"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4" name="Slide Number Placeholder 3"/>
          <p:cNvSpPr>
            <a:spLocks noGrp="1"/>
          </p:cNvSpPr>
          <p:nvPr>
            <p:ph type="sldNum" sz="quarter" idx="12"/>
          </p:nvPr>
        </p:nvSpPr>
        <p:spPr/>
        <p:txBody>
          <a:bodyPr/>
          <a:lstStyle/>
          <a:p>
            <a:fld id="{E59CB7E1-91DC-4272-BB44-E0360AD4D249}" type="slidenum">
              <a:rPr lang="en-US" smtClean="0"/>
              <a:t>31</a:t>
            </a:fld>
            <a:endParaRPr lang="en-US"/>
          </a:p>
        </p:txBody>
      </p:sp>
      <p:sp>
        <p:nvSpPr>
          <p:cNvPr id="15" name="Title 1"/>
          <p:cNvSpPr txBox="1">
            <a:spLocks/>
          </p:cNvSpPr>
          <p:nvPr/>
        </p:nvSpPr>
        <p:spPr>
          <a:xfrm>
            <a:off x="168400" y="249566"/>
            <a:ext cx="8520112" cy="62547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Calibri" panose="020F0502020204030204" pitchFamily="34" charset="0"/>
                <a:ea typeface="+mj-ea"/>
                <a:cs typeface="+mj-cs"/>
              </a:defRPr>
            </a:lvl1pPr>
          </a:lstStyle>
          <a:p>
            <a:pPr algn="l"/>
            <a:r>
              <a:rPr lang="en-US" sz="3600" dirty="0">
                <a:solidFill>
                  <a:srgbClr val="002060"/>
                </a:solidFill>
                <a:effectLst>
                  <a:outerShdw blurRad="38100" dist="38100" dir="2700000" algn="tl">
                    <a:srgbClr val="000000">
                      <a:alpha val="43137"/>
                    </a:srgbClr>
                  </a:outerShdw>
                </a:effectLst>
              </a:rPr>
              <a:t>Key Features of DLI</a:t>
            </a:r>
          </a:p>
        </p:txBody>
      </p:sp>
      <p:pic>
        <p:nvPicPr>
          <p:cNvPr id="19" name="Google Shape;791;p85"/>
          <p:cNvPicPr preferRelativeResize="0"/>
          <p:nvPr/>
        </p:nvPicPr>
        <p:blipFill rotWithShape="1">
          <a:blip r:embed="rId3">
            <a:alphaModFix/>
          </a:blip>
          <a:srcRect/>
          <a:stretch/>
        </p:blipFill>
        <p:spPr>
          <a:xfrm>
            <a:off x="741287" y="1148125"/>
            <a:ext cx="3052323" cy="2213560"/>
          </a:xfrm>
          <a:prstGeom prst="rect">
            <a:avLst/>
          </a:prstGeom>
          <a:noFill/>
          <a:ln>
            <a:noFill/>
          </a:ln>
        </p:spPr>
      </p:pic>
    </p:spTree>
    <p:extLst>
      <p:ext uri="{BB962C8B-B14F-4D97-AF65-F5344CB8AC3E}">
        <p14:creationId xmlns:p14="http://schemas.microsoft.com/office/powerpoint/2010/main" val="28176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811701" y="1284392"/>
            <a:ext cx="5926915" cy="2869154"/>
          </a:xfrm>
        </p:spPr>
        <p:txBody>
          <a:bodyPr>
            <a:noAutofit/>
          </a:bodyPr>
          <a:lstStyle/>
          <a:p>
            <a:pPr>
              <a:spcBef>
                <a:spcPts val="1200"/>
              </a:spcBef>
              <a:buClr>
                <a:srgbClr val="002060"/>
              </a:buClr>
              <a:buSzPct val="100000"/>
              <a:buFont typeface="Courier New" panose="02070309020205020404" pitchFamily="49" charset="0"/>
              <a:buChar char="o"/>
            </a:pPr>
            <a:r>
              <a:rPr lang="en-US" dirty="0">
                <a:solidFill>
                  <a:srgbClr val="002060"/>
                </a:solidFill>
              </a:rPr>
              <a:t>Literacy instruction </a:t>
            </a:r>
            <a:r>
              <a:rPr lang="en" dirty="0">
                <a:solidFill>
                  <a:srgbClr val="002060"/>
                </a:solidFill>
              </a:rPr>
              <a:t>in </a:t>
            </a:r>
            <a:r>
              <a:rPr lang="en" b="1" dirty="0">
                <a:solidFill>
                  <a:srgbClr val="002060"/>
                </a:solidFill>
              </a:rPr>
              <a:t>both languages </a:t>
            </a:r>
            <a:br>
              <a:rPr lang="en" b="1" dirty="0">
                <a:solidFill>
                  <a:srgbClr val="002060"/>
                </a:solidFill>
              </a:rPr>
            </a:br>
            <a:r>
              <a:rPr lang="en" dirty="0">
                <a:solidFill>
                  <a:srgbClr val="002060"/>
                </a:solidFill>
              </a:rPr>
              <a:t>for </a:t>
            </a:r>
            <a:r>
              <a:rPr lang="en-US" b="1" dirty="0">
                <a:solidFill>
                  <a:srgbClr val="002060"/>
                </a:solidFill>
              </a:rPr>
              <a:t>all </a:t>
            </a:r>
            <a:r>
              <a:rPr lang="en" b="1" dirty="0">
                <a:solidFill>
                  <a:srgbClr val="002060"/>
                </a:solidFill>
              </a:rPr>
              <a:t>learners throughout the program.</a:t>
            </a:r>
          </a:p>
          <a:p>
            <a:pPr>
              <a:spcBef>
                <a:spcPts val="1200"/>
              </a:spcBef>
              <a:buClr>
                <a:srgbClr val="002060"/>
              </a:buClr>
              <a:buSzPct val="100000"/>
              <a:buFont typeface="Courier New" panose="02070309020205020404" pitchFamily="49" charset="0"/>
              <a:buChar char="o"/>
            </a:pPr>
            <a:r>
              <a:rPr lang="en" dirty="0">
                <a:solidFill>
                  <a:srgbClr val="002060"/>
                </a:solidFill>
              </a:rPr>
              <a:t>C</a:t>
            </a:r>
            <a:r>
              <a:rPr lang="en-US" dirty="0">
                <a:solidFill>
                  <a:srgbClr val="002060"/>
                </a:solidFill>
              </a:rPr>
              <a:t>ore subjects (math, science, social studies) divided between languages</a:t>
            </a:r>
            <a:r>
              <a:rPr lang="en" b="1" dirty="0">
                <a:solidFill>
                  <a:srgbClr val="002060"/>
                </a:solidFill>
              </a:rPr>
              <a:t>.</a:t>
            </a:r>
          </a:p>
          <a:p>
            <a:pPr>
              <a:spcBef>
                <a:spcPts val="1200"/>
              </a:spcBef>
              <a:buClr>
                <a:srgbClr val="002060"/>
              </a:buClr>
              <a:buSzPct val="100000"/>
              <a:buFont typeface="Courier New" panose="02070309020205020404" pitchFamily="49" charset="0"/>
              <a:buChar char="o"/>
            </a:pPr>
            <a:r>
              <a:rPr lang="en-US" b="1" dirty="0">
                <a:solidFill>
                  <a:srgbClr val="002060"/>
                </a:solidFill>
                <a:cs typeface="Calibri" panose="020F0502020204030204" pitchFamily="34" charset="0"/>
              </a:rPr>
              <a:t>Integration</a:t>
            </a:r>
            <a:r>
              <a:rPr lang="en-US" dirty="0">
                <a:solidFill>
                  <a:srgbClr val="002060"/>
                </a:solidFill>
                <a:cs typeface="Calibri" panose="020F0502020204030204" pitchFamily="34" charset="0"/>
              </a:rPr>
              <a:t> of English-speaking and Hmong-speaking language </a:t>
            </a:r>
            <a:r>
              <a:rPr lang="en" dirty="0">
                <a:solidFill>
                  <a:srgbClr val="002060"/>
                </a:solidFill>
                <a:cs typeface="Calibri" panose="020F0502020204030204" pitchFamily="34" charset="0"/>
              </a:rPr>
              <a:t>learners</a:t>
            </a:r>
            <a:r>
              <a:rPr lang="en-US" dirty="0">
                <a:solidFill>
                  <a:srgbClr val="002060"/>
                </a:solidFill>
                <a:cs typeface="Calibri" panose="020F0502020204030204" pitchFamily="34" charset="0"/>
              </a:rPr>
              <a:t> for all instruction.</a:t>
            </a:r>
          </a:p>
          <a:p>
            <a:pPr marL="0" indent="0">
              <a:spcAft>
                <a:spcPts val="1000"/>
              </a:spcAft>
              <a:buClr>
                <a:srgbClr val="002060"/>
              </a:buClr>
              <a:buSzPct val="100000"/>
              <a:buNone/>
            </a:pPr>
            <a:br>
              <a:rPr lang="en" dirty="0">
                <a:solidFill>
                  <a:srgbClr val="002060"/>
                </a:solidFill>
              </a:rPr>
            </a:br>
            <a:endParaRPr lang="en" dirty="0">
              <a:solidFill>
                <a:srgbClr val="002060"/>
              </a:solidFill>
            </a:endParaRPr>
          </a:p>
        </p:txBody>
      </p:sp>
      <p:sp>
        <p:nvSpPr>
          <p:cNvPr id="5" name="TextBox 4"/>
          <p:cNvSpPr txBox="1"/>
          <p:nvPr/>
        </p:nvSpPr>
        <p:spPr>
          <a:xfrm>
            <a:off x="290183" y="4857751"/>
            <a:ext cx="4977943"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2" name="Slide Number Placeholder 1"/>
          <p:cNvSpPr>
            <a:spLocks noGrp="1"/>
          </p:cNvSpPr>
          <p:nvPr>
            <p:ph type="sldNum" sz="quarter" idx="12"/>
          </p:nvPr>
        </p:nvSpPr>
        <p:spPr/>
        <p:txBody>
          <a:bodyPr/>
          <a:lstStyle/>
          <a:p>
            <a:fld id="{E59CB7E1-91DC-4272-BB44-E0360AD4D249}" type="slidenum">
              <a:rPr lang="en-US" smtClean="0"/>
              <a:t>32</a:t>
            </a:fld>
            <a:endParaRPr lang="en-US"/>
          </a:p>
        </p:txBody>
      </p:sp>
      <p:sp>
        <p:nvSpPr>
          <p:cNvPr id="10" name="Title 1"/>
          <p:cNvSpPr txBox="1">
            <a:spLocks/>
          </p:cNvSpPr>
          <p:nvPr/>
        </p:nvSpPr>
        <p:spPr>
          <a:xfrm>
            <a:off x="168400" y="249566"/>
            <a:ext cx="8520112" cy="62547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Calibri" panose="020F0502020204030204" pitchFamily="34" charset="0"/>
                <a:ea typeface="+mj-ea"/>
                <a:cs typeface="+mj-cs"/>
              </a:defRPr>
            </a:lvl1pPr>
          </a:lstStyle>
          <a:p>
            <a:pPr algn="l"/>
            <a:r>
              <a:rPr lang="en-US" sz="3600" dirty="0">
                <a:solidFill>
                  <a:srgbClr val="002060"/>
                </a:solidFill>
                <a:effectLst>
                  <a:outerShdw blurRad="38100" dist="38100" dir="2700000" algn="tl">
                    <a:srgbClr val="000000">
                      <a:alpha val="43137"/>
                    </a:srgbClr>
                  </a:outerShdw>
                </a:effectLst>
              </a:rPr>
              <a:t>Key Features of DLI</a:t>
            </a:r>
          </a:p>
        </p:txBody>
      </p:sp>
      <p:grpSp>
        <p:nvGrpSpPr>
          <p:cNvPr id="12" name="Group 11">
            <a:extLst>
              <a:ext uri="{FF2B5EF4-FFF2-40B4-BE49-F238E27FC236}">
                <a16:creationId xmlns:a16="http://schemas.microsoft.com/office/drawing/2014/main" id="{C5A1FF6C-0DA6-40E0-A025-9612DDF1AFE3}"/>
              </a:ext>
            </a:extLst>
          </p:cNvPr>
          <p:cNvGrpSpPr/>
          <p:nvPr/>
        </p:nvGrpSpPr>
        <p:grpSpPr>
          <a:xfrm>
            <a:off x="402721" y="1766089"/>
            <a:ext cx="2297529" cy="1785793"/>
            <a:chOff x="1553897" y="2472673"/>
            <a:chExt cx="2477277" cy="1785793"/>
          </a:xfrm>
        </p:grpSpPr>
        <p:pic>
          <p:nvPicPr>
            <p:cNvPr id="13" name="Picture 12">
              <a:extLst>
                <a:ext uri="{FF2B5EF4-FFF2-40B4-BE49-F238E27FC236}">
                  <a16:creationId xmlns:a16="http://schemas.microsoft.com/office/drawing/2014/main" id="{D718E4D2-9B2F-4748-A785-CF8303E2C143}"/>
                </a:ext>
              </a:extLst>
            </p:cNvPr>
            <p:cNvPicPr>
              <a:picLocks noChangeAspect="1"/>
            </p:cNvPicPr>
            <p:nvPr/>
          </p:nvPicPr>
          <p:blipFill>
            <a:blip r:embed="rId3"/>
            <a:stretch>
              <a:fillRect/>
            </a:stretch>
          </p:blipFill>
          <p:spPr>
            <a:xfrm>
              <a:off x="1553897" y="2472673"/>
              <a:ext cx="2450507" cy="1632838"/>
            </a:xfrm>
            <a:prstGeom prst="rect">
              <a:avLst/>
            </a:prstGeom>
          </p:spPr>
        </p:pic>
        <p:sp>
          <p:nvSpPr>
            <p:cNvPr id="14" name="TextBox 13">
              <a:extLst>
                <a:ext uri="{FF2B5EF4-FFF2-40B4-BE49-F238E27FC236}">
                  <a16:creationId xmlns:a16="http://schemas.microsoft.com/office/drawing/2014/main" id="{6A4CCE59-69A1-4BD9-B57A-24F716AA84E8}"/>
                </a:ext>
              </a:extLst>
            </p:cNvPr>
            <p:cNvSpPr txBox="1"/>
            <p:nvPr/>
          </p:nvSpPr>
          <p:spPr>
            <a:xfrm>
              <a:off x="3633292" y="4073800"/>
              <a:ext cx="397882" cy="184666"/>
            </a:xfrm>
            <a:prstGeom prst="rect">
              <a:avLst/>
            </a:prstGeom>
            <a:noFill/>
          </p:spPr>
          <p:txBody>
            <a:bodyPr wrap="none" rtlCol="0">
              <a:spAutoFit/>
            </a:bodyPr>
            <a:lstStyle/>
            <a:p>
              <a:r>
                <a:rPr lang="en-US" sz="600" dirty="0"/>
                <a:t>Pickit</a:t>
              </a:r>
            </a:p>
          </p:txBody>
        </p:sp>
      </p:grpSp>
    </p:spTree>
    <p:extLst>
      <p:ext uri="{BB962C8B-B14F-4D97-AF65-F5344CB8AC3E}">
        <p14:creationId xmlns:p14="http://schemas.microsoft.com/office/powerpoint/2010/main" val="28722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AutoShape 2" descr="https://mail.google.com/mail/u/1/?ui=2&amp;ik=eb78d16312&amp;view=fimg&amp;th=15eff0756cc980b1&amp;attid=0.1&amp;disp=emb&amp;attbid=ANGjdJ-b9OpkxAwDE3y5AdHeyOb01nPFG7PgqqW3fljg4lfFmJwKySoNoioiRf5YIJ7Byp2Uro_hTHO5TTds3c_U1Sqm9OVrpJ1gPQHutJflda7UhtwggTm_q2THss0&amp;sz=s0-l75-ft&amp;ats=1507582096508&amp;rm=15eff0756cc980b1&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229793" y="4893957"/>
            <a:ext cx="5338185"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3" name="TextBox 2"/>
          <p:cNvSpPr txBox="1"/>
          <p:nvPr/>
        </p:nvSpPr>
        <p:spPr>
          <a:xfrm>
            <a:off x="2898885" y="1248489"/>
            <a:ext cx="5620649" cy="2831544"/>
          </a:xfrm>
          <a:prstGeom prst="rect">
            <a:avLst/>
          </a:prstGeom>
          <a:noFill/>
        </p:spPr>
        <p:txBody>
          <a:bodyPr wrap="square" rtlCol="0">
            <a:spAutoFit/>
          </a:bodyPr>
          <a:lstStyle/>
          <a:p>
            <a:pPr marL="342900" lvl="0" indent="-342900">
              <a:spcBef>
                <a:spcPts val="1200"/>
              </a:spcBef>
              <a:buFont typeface="Courier New" panose="02070309020205020404" pitchFamily="49" charset="0"/>
              <a:buChar char="o"/>
            </a:pPr>
            <a:r>
              <a:rPr lang="en" sz="2400" dirty="0">
                <a:solidFill>
                  <a:srgbClr val="002060"/>
                </a:solidFill>
                <a:latin typeface="Calibri" panose="020F0502020204030204" pitchFamily="34" charset="0"/>
                <a:ea typeface="Lato"/>
                <a:cs typeface="Calibri" panose="020F0502020204030204" pitchFamily="34" charset="0"/>
                <a:sym typeface="Lato"/>
              </a:rPr>
              <a:t>Instruction in the </a:t>
            </a:r>
            <a:r>
              <a:rPr lang="en" sz="2400" b="1" dirty="0">
                <a:solidFill>
                  <a:srgbClr val="002060"/>
                </a:solidFill>
                <a:latin typeface="Calibri" panose="020F0502020204030204" pitchFamily="34" charset="0"/>
                <a:ea typeface="Lato"/>
                <a:cs typeface="Calibri" panose="020F0502020204030204" pitchFamily="34" charset="0"/>
                <a:sym typeface="Lato"/>
              </a:rPr>
              <a:t>same core subjects </a:t>
            </a:r>
            <a:r>
              <a:rPr lang="en" sz="2400" dirty="0">
                <a:solidFill>
                  <a:srgbClr val="002060"/>
                </a:solidFill>
                <a:latin typeface="Calibri" panose="020F0502020204030204" pitchFamily="34" charset="0"/>
                <a:ea typeface="Lato"/>
                <a:cs typeface="Calibri" panose="020F0502020204030204" pitchFamily="34" charset="0"/>
                <a:sym typeface="Lato"/>
              </a:rPr>
              <a:t>as in the other schools in the district: </a:t>
            </a:r>
            <a:br>
              <a:rPr lang="en" sz="2400" dirty="0">
                <a:solidFill>
                  <a:srgbClr val="002060"/>
                </a:solidFill>
                <a:latin typeface="Calibri" panose="020F0502020204030204" pitchFamily="34" charset="0"/>
                <a:ea typeface="Lato"/>
                <a:cs typeface="Calibri" panose="020F0502020204030204" pitchFamily="34" charset="0"/>
                <a:sym typeface="Lato"/>
              </a:rPr>
            </a:br>
            <a:r>
              <a:rPr lang="en" sz="2400" dirty="0">
                <a:solidFill>
                  <a:srgbClr val="002060"/>
                </a:solidFill>
                <a:latin typeface="Calibri" panose="020F0502020204030204" pitchFamily="34" charset="0"/>
                <a:ea typeface="Lato"/>
                <a:cs typeface="Calibri" panose="020F0502020204030204" pitchFamily="34" charset="0"/>
                <a:sym typeface="Lato"/>
              </a:rPr>
              <a:t>mathematics, language arts, science, and </a:t>
            </a:r>
            <a:br>
              <a:rPr lang="en" sz="2400" dirty="0">
                <a:solidFill>
                  <a:srgbClr val="002060"/>
                </a:solidFill>
                <a:latin typeface="Calibri" panose="020F0502020204030204" pitchFamily="34" charset="0"/>
                <a:ea typeface="Lato"/>
                <a:cs typeface="Calibri" panose="020F0502020204030204" pitchFamily="34" charset="0"/>
                <a:sym typeface="Lato"/>
              </a:rPr>
            </a:br>
            <a:r>
              <a:rPr lang="en" sz="2400" dirty="0">
                <a:solidFill>
                  <a:srgbClr val="002060"/>
                </a:solidFill>
                <a:latin typeface="Calibri" panose="020F0502020204030204" pitchFamily="34" charset="0"/>
                <a:ea typeface="Lato"/>
                <a:cs typeface="Calibri" panose="020F0502020204030204" pitchFamily="34" charset="0"/>
                <a:sym typeface="Lato"/>
              </a:rPr>
              <a:t>social studies.</a:t>
            </a:r>
          </a:p>
          <a:p>
            <a:pPr marL="342900" lvl="0" indent="-342900">
              <a:spcBef>
                <a:spcPts val="1200"/>
              </a:spcBef>
              <a:buFont typeface="Courier New" panose="02070309020205020404" pitchFamily="49" charset="0"/>
              <a:buChar char="o"/>
            </a:pPr>
            <a:r>
              <a:rPr lang="en" sz="2400" dirty="0">
                <a:solidFill>
                  <a:srgbClr val="002060"/>
                </a:solidFill>
                <a:latin typeface="Calibri" panose="020F0502020204030204" pitchFamily="34" charset="0"/>
                <a:ea typeface="Lato"/>
                <a:cs typeface="Calibri" panose="020F0502020204030204" pitchFamily="34" charset="0"/>
                <a:sym typeface="Lato"/>
              </a:rPr>
              <a:t>Instruction based on </a:t>
            </a:r>
            <a:r>
              <a:rPr lang="en" sz="2400" b="1" dirty="0">
                <a:solidFill>
                  <a:srgbClr val="002060"/>
                </a:solidFill>
                <a:latin typeface="Calibri" panose="020F0502020204030204" pitchFamily="34" charset="0"/>
                <a:ea typeface="Lato"/>
                <a:cs typeface="Calibri" panose="020F0502020204030204" pitchFamily="34" charset="0"/>
                <a:sym typeface="Lato"/>
              </a:rPr>
              <a:t>national and state standards and district curricula</a:t>
            </a:r>
            <a:r>
              <a:rPr lang="en" sz="2400" dirty="0">
                <a:solidFill>
                  <a:srgbClr val="002060"/>
                </a:solidFill>
                <a:latin typeface="Calibri" panose="020F0502020204030204" pitchFamily="34" charset="0"/>
                <a:ea typeface="Lato"/>
                <a:cs typeface="Calibri" panose="020F0502020204030204" pitchFamily="34" charset="0"/>
                <a:sym typeface="Lato"/>
              </a:rPr>
              <a:t>.</a:t>
            </a:r>
          </a:p>
          <a:p>
            <a:pPr lvl="0"/>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33</a:t>
            </a:fld>
            <a:endParaRPr lang="en-US"/>
          </a:p>
        </p:txBody>
      </p:sp>
      <p:sp>
        <p:nvSpPr>
          <p:cNvPr id="14" name="Title 1"/>
          <p:cNvSpPr txBox="1">
            <a:spLocks/>
          </p:cNvSpPr>
          <p:nvPr/>
        </p:nvSpPr>
        <p:spPr>
          <a:xfrm>
            <a:off x="168400" y="249566"/>
            <a:ext cx="8520112" cy="62547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Calibri" panose="020F0502020204030204" pitchFamily="34" charset="0"/>
                <a:ea typeface="+mj-ea"/>
                <a:cs typeface="+mj-cs"/>
              </a:defRPr>
            </a:lvl1pPr>
          </a:lstStyle>
          <a:p>
            <a:pPr algn="l"/>
            <a:r>
              <a:rPr lang="en-US" sz="3600" dirty="0">
                <a:solidFill>
                  <a:srgbClr val="002060"/>
                </a:solidFill>
                <a:effectLst>
                  <a:outerShdw blurRad="38100" dist="38100" dir="2700000" algn="tl">
                    <a:srgbClr val="000000">
                      <a:alpha val="43137"/>
                    </a:srgbClr>
                  </a:outerShdw>
                </a:effectLst>
              </a:rPr>
              <a:t>Key Features of DLI</a:t>
            </a:r>
          </a:p>
        </p:txBody>
      </p:sp>
      <p:grpSp>
        <p:nvGrpSpPr>
          <p:cNvPr id="6" name="Group 5">
            <a:extLst>
              <a:ext uri="{FF2B5EF4-FFF2-40B4-BE49-F238E27FC236}">
                <a16:creationId xmlns:a16="http://schemas.microsoft.com/office/drawing/2014/main" id="{E62F7CA0-5D2F-471D-995F-A2C772C3E010}"/>
              </a:ext>
            </a:extLst>
          </p:cNvPr>
          <p:cNvGrpSpPr/>
          <p:nvPr/>
        </p:nvGrpSpPr>
        <p:grpSpPr>
          <a:xfrm>
            <a:off x="773488" y="1490873"/>
            <a:ext cx="1851906" cy="1424403"/>
            <a:chOff x="773488" y="1490873"/>
            <a:chExt cx="1851906" cy="1424403"/>
          </a:xfrm>
        </p:grpSpPr>
        <p:pic>
          <p:nvPicPr>
            <p:cNvPr id="13" name="Picture 12">
              <a:extLst>
                <a:ext uri="{FF2B5EF4-FFF2-40B4-BE49-F238E27FC236}">
                  <a16:creationId xmlns:a16="http://schemas.microsoft.com/office/drawing/2014/main" id="{47E01EB0-DE27-4B3D-A144-0A6CC84351CB}"/>
                </a:ext>
              </a:extLst>
            </p:cNvPr>
            <p:cNvPicPr>
              <a:picLocks noChangeAspect="1"/>
            </p:cNvPicPr>
            <p:nvPr/>
          </p:nvPicPr>
          <p:blipFill>
            <a:blip r:embed="rId3"/>
            <a:stretch>
              <a:fillRect/>
            </a:stretch>
          </p:blipFill>
          <p:spPr>
            <a:xfrm>
              <a:off x="773488" y="1490873"/>
              <a:ext cx="1851906" cy="1393625"/>
            </a:xfrm>
            <a:prstGeom prst="rect">
              <a:avLst/>
            </a:prstGeom>
          </p:spPr>
        </p:pic>
        <p:sp>
          <p:nvSpPr>
            <p:cNvPr id="5" name="TextBox 4">
              <a:extLst>
                <a:ext uri="{FF2B5EF4-FFF2-40B4-BE49-F238E27FC236}">
                  <a16:creationId xmlns:a16="http://schemas.microsoft.com/office/drawing/2014/main" id="{9403A4B0-7E05-4DCD-A016-E3567C1B789E}"/>
                </a:ext>
              </a:extLst>
            </p:cNvPr>
            <p:cNvSpPr txBox="1"/>
            <p:nvPr/>
          </p:nvSpPr>
          <p:spPr>
            <a:xfrm>
              <a:off x="1981200" y="2730610"/>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55062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AutoShape 2" descr="https://mail.google.com/mail/u/1/?ui=2&amp;ik=eb78d16312&amp;view=fimg&amp;th=15eff0756cc980b1&amp;attid=0.1&amp;disp=emb&amp;attbid=ANGjdJ-b9OpkxAwDE3y5AdHeyOb01nPFG7PgqqW3fljg4lfFmJwKySoNoioiRf5YIJ7Byp2Uro_hTHO5TTds3c_U1Sqm9OVrpJ1gPQHutJflda7UhtwggTm_q2THss0&amp;sz=s0-l75-ft&amp;ats=1507582096508&amp;rm=15eff0756cc980b1&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3544588" y="1893561"/>
            <a:ext cx="5095147" cy="1200329"/>
          </a:xfrm>
          <a:prstGeom prst="rect">
            <a:avLst/>
          </a:prstGeom>
          <a:noFill/>
        </p:spPr>
        <p:txBody>
          <a:bodyPr wrap="square" rtlCol="0">
            <a:spAutoFit/>
          </a:bodyPr>
          <a:lstStyle/>
          <a:p>
            <a:pPr marL="342900" indent="-342900">
              <a:buFont typeface="Courier New" panose="02070309020205020404" pitchFamily="49" charset="0"/>
              <a:buChar char="o"/>
            </a:pPr>
            <a:r>
              <a:rPr lang="en-US" sz="2400" b="1" dirty="0">
                <a:solidFill>
                  <a:srgbClr val="002060"/>
                </a:solidFill>
                <a:latin typeface="Calibri" panose="020F0502020204030204" pitchFamily="34" charset="0"/>
                <a:cs typeface="Calibri" panose="020F0502020204030204" pitchFamily="34" charset="0"/>
              </a:rPr>
              <a:t>Maximizing teacher and student use of Hmong</a:t>
            </a:r>
            <a:r>
              <a:rPr lang="en-US" sz="2400" dirty="0">
                <a:solidFill>
                  <a:srgbClr val="002060"/>
                </a:solidFill>
                <a:latin typeface="Calibri" panose="020F0502020204030204" pitchFamily="34" charset="0"/>
                <a:cs typeface="Calibri" panose="020F0502020204030204" pitchFamily="34" charset="0"/>
              </a:rPr>
              <a:t> during instructional time in Hmong.</a:t>
            </a:r>
            <a:endParaRPr lang="en-US" sz="2400" dirty="0">
              <a:solidFill>
                <a:srgbClr val="002060"/>
              </a:solidFill>
            </a:endParaRPr>
          </a:p>
        </p:txBody>
      </p:sp>
      <p:sp>
        <p:nvSpPr>
          <p:cNvPr id="15" name="TextBox 14"/>
          <p:cNvSpPr txBox="1"/>
          <p:nvPr/>
        </p:nvSpPr>
        <p:spPr>
          <a:xfrm>
            <a:off x="245357" y="4807224"/>
            <a:ext cx="5338185"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3" name="Slide Number Placeholder 2"/>
          <p:cNvSpPr>
            <a:spLocks noGrp="1"/>
          </p:cNvSpPr>
          <p:nvPr>
            <p:ph type="sldNum" sz="quarter" idx="12"/>
          </p:nvPr>
        </p:nvSpPr>
        <p:spPr/>
        <p:txBody>
          <a:bodyPr/>
          <a:lstStyle/>
          <a:p>
            <a:fld id="{E59CB7E1-91DC-4272-BB44-E0360AD4D249}" type="slidenum">
              <a:rPr lang="en-US" smtClean="0"/>
              <a:t>34</a:t>
            </a:fld>
            <a:endParaRPr lang="en-US"/>
          </a:p>
        </p:txBody>
      </p:sp>
      <p:sp>
        <p:nvSpPr>
          <p:cNvPr id="13" name="Title 1"/>
          <p:cNvSpPr txBox="1">
            <a:spLocks/>
          </p:cNvSpPr>
          <p:nvPr/>
        </p:nvSpPr>
        <p:spPr>
          <a:xfrm>
            <a:off x="168400" y="249566"/>
            <a:ext cx="8520112" cy="62547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Calibri" panose="020F0502020204030204" pitchFamily="34" charset="0"/>
                <a:ea typeface="+mj-ea"/>
                <a:cs typeface="+mj-cs"/>
              </a:defRPr>
            </a:lvl1pPr>
          </a:lstStyle>
          <a:p>
            <a:pPr algn="l"/>
            <a:r>
              <a:rPr lang="en-US" sz="3600" dirty="0">
                <a:solidFill>
                  <a:srgbClr val="002060"/>
                </a:solidFill>
                <a:effectLst>
                  <a:outerShdw blurRad="38100" dist="38100" dir="2700000" algn="tl">
                    <a:srgbClr val="000000">
                      <a:alpha val="43137"/>
                    </a:srgbClr>
                  </a:outerShdw>
                </a:effectLst>
              </a:rPr>
              <a:t>Key Features of DLI</a:t>
            </a:r>
          </a:p>
        </p:txBody>
      </p:sp>
      <p:grpSp>
        <p:nvGrpSpPr>
          <p:cNvPr id="8" name="Group 7">
            <a:extLst>
              <a:ext uri="{FF2B5EF4-FFF2-40B4-BE49-F238E27FC236}">
                <a16:creationId xmlns:a16="http://schemas.microsoft.com/office/drawing/2014/main" id="{E480EFC3-6540-4543-AC8C-26D6C725830F}"/>
              </a:ext>
            </a:extLst>
          </p:cNvPr>
          <p:cNvGrpSpPr/>
          <p:nvPr/>
        </p:nvGrpSpPr>
        <p:grpSpPr>
          <a:xfrm>
            <a:off x="984293" y="1520502"/>
            <a:ext cx="2576443" cy="1830052"/>
            <a:chOff x="5832210" y="1594879"/>
            <a:chExt cx="2576443" cy="1830052"/>
          </a:xfrm>
        </p:grpSpPr>
        <p:pic>
          <p:nvPicPr>
            <p:cNvPr id="9" name="Picture 8" descr="A picture containing person, child, indoor, boy&#10;&#10;Description generated with very high confidence">
              <a:extLst>
                <a:ext uri="{FF2B5EF4-FFF2-40B4-BE49-F238E27FC236}">
                  <a16:creationId xmlns:a16="http://schemas.microsoft.com/office/drawing/2014/main" id="{2BD79252-D8BB-4CAB-B456-B2A4230C48BD}"/>
                </a:ext>
              </a:extLst>
            </p:cNvPr>
            <p:cNvPicPr>
              <a:picLocks noChangeAspect="1"/>
            </p:cNvPicPr>
            <p:nvPr/>
          </p:nvPicPr>
          <p:blipFill>
            <a:blip r:embed="rId3"/>
            <a:stretch>
              <a:fillRect/>
            </a:stretch>
          </p:blipFill>
          <p:spPr>
            <a:xfrm>
              <a:off x="5832210" y="1594879"/>
              <a:ext cx="2520421" cy="1657703"/>
            </a:xfrm>
            <a:prstGeom prst="rect">
              <a:avLst/>
            </a:prstGeom>
          </p:spPr>
        </p:pic>
        <p:sp>
          <p:nvSpPr>
            <p:cNvPr id="12" name="TextBox 11">
              <a:extLst>
                <a:ext uri="{FF2B5EF4-FFF2-40B4-BE49-F238E27FC236}">
                  <a16:creationId xmlns:a16="http://schemas.microsoft.com/office/drawing/2014/main" id="{D0760074-580D-4C51-8230-59C92933F128}"/>
                </a:ext>
              </a:extLst>
            </p:cNvPr>
            <p:cNvSpPr txBox="1"/>
            <p:nvPr/>
          </p:nvSpPr>
          <p:spPr>
            <a:xfrm>
              <a:off x="7672554" y="3209487"/>
              <a:ext cx="736099" cy="215444"/>
            </a:xfrm>
            <a:prstGeom prst="rect">
              <a:avLst/>
            </a:prstGeom>
            <a:noFill/>
          </p:spPr>
          <p:txBody>
            <a:bodyPr wrap="none" rtlCol="0">
              <a:spAutoFit/>
            </a:bodyPr>
            <a:lstStyle/>
            <a:p>
              <a:r>
                <a:rPr lang="en-US" sz="800" dirty="0"/>
                <a:t>R.J. Lozada</a:t>
              </a:r>
            </a:p>
          </p:txBody>
        </p:sp>
      </p:grpSp>
    </p:spTree>
    <p:extLst>
      <p:ext uri="{BB962C8B-B14F-4D97-AF65-F5344CB8AC3E}">
        <p14:creationId xmlns:p14="http://schemas.microsoft.com/office/powerpoint/2010/main" val="44053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320" y="1677660"/>
            <a:ext cx="7233920" cy="2593018"/>
          </a:xfrm>
          <a:prstGeom prst="rect">
            <a:avLst/>
          </a:prstGeom>
          <a:noFill/>
        </p:spPr>
        <p:txBody>
          <a:bodyPr wrap="square" rtlCol="0">
            <a:spAutoFit/>
          </a:bodyPr>
          <a:lstStyle/>
          <a:p>
            <a:pPr marL="457200" indent="-457200">
              <a:spcBef>
                <a:spcPts val="900"/>
              </a:spcBef>
              <a:buFont typeface="+mj-lt"/>
              <a:buAutoNum type="arabicPeriod"/>
            </a:pPr>
            <a:r>
              <a:rPr lang="en-US" sz="2000" dirty="0">
                <a:solidFill>
                  <a:srgbClr val="002060"/>
                </a:solidFill>
                <a:latin typeface="Calibri" panose="020F0502020204030204" pitchFamily="34" charset="0"/>
                <a:cs typeface="Calibri" panose="020F0502020204030204" pitchFamily="34" charset="0"/>
              </a:rPr>
              <a:t>Place your cards face down to form a grid, with the X/O “wild card” in the middle.</a:t>
            </a:r>
          </a:p>
          <a:p>
            <a:pPr marL="457200" indent="-457200">
              <a:spcBef>
                <a:spcPts val="900"/>
              </a:spcBef>
              <a:buFont typeface="+mj-lt"/>
              <a:buAutoNum type="arabicPeriod"/>
            </a:pPr>
            <a:r>
              <a:rPr lang="en-US" sz="2000" dirty="0">
                <a:solidFill>
                  <a:srgbClr val="002060"/>
                </a:solidFill>
                <a:latin typeface="Calibri" panose="020F0502020204030204" pitchFamily="34" charset="0"/>
                <a:cs typeface="Calibri" panose="020F0502020204030204" pitchFamily="34" charset="0"/>
              </a:rPr>
              <a:t>Turn over one card at a time and read the statement.  Together, the team decides if the statement is true or false.</a:t>
            </a:r>
          </a:p>
          <a:p>
            <a:pPr marL="457200" indent="-457200">
              <a:spcBef>
                <a:spcPts val="900"/>
              </a:spcBef>
              <a:buFont typeface="+mj-lt"/>
              <a:buAutoNum type="arabicPeriod"/>
            </a:pPr>
            <a:r>
              <a:rPr lang="en-US" sz="2000" dirty="0">
                <a:solidFill>
                  <a:srgbClr val="002060"/>
                </a:solidFill>
                <a:latin typeface="Calibri" panose="020F0502020204030204" pitchFamily="34" charset="0"/>
                <a:cs typeface="Calibri" panose="020F0502020204030204" pitchFamily="34" charset="0"/>
              </a:rPr>
              <a:t>If it is true, place an O on the card.  If it is false, place an X.</a:t>
            </a:r>
          </a:p>
          <a:p>
            <a:pPr marL="457200" indent="-457200">
              <a:spcBef>
                <a:spcPts val="900"/>
              </a:spcBef>
              <a:buFont typeface="+mj-lt"/>
              <a:buAutoNum type="arabicPeriod"/>
            </a:pPr>
            <a:r>
              <a:rPr lang="en-US" sz="2000" dirty="0">
                <a:solidFill>
                  <a:srgbClr val="002060"/>
                </a:solidFill>
                <a:latin typeface="Calibri" panose="020F0502020204030204" pitchFamily="34" charset="0"/>
                <a:cs typeface="Calibri" panose="020F0502020204030204" pitchFamily="34" charset="0"/>
              </a:rPr>
              <a:t>If you get 3 in a row, call out Tic-Tac-Toe! but continue filling in your grid.</a:t>
            </a:r>
          </a:p>
        </p:txBody>
      </p:sp>
      <p:sp>
        <p:nvSpPr>
          <p:cNvPr id="7" name="TextBox 6"/>
          <p:cNvSpPr txBox="1"/>
          <p:nvPr/>
        </p:nvSpPr>
        <p:spPr>
          <a:xfrm>
            <a:off x="87682" y="190073"/>
            <a:ext cx="6449201"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Tic-Tac-Toe!  What do you know?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884" y="190072"/>
            <a:ext cx="1116520" cy="129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E59CB7E1-91DC-4272-BB44-E0360AD4D249}" type="slidenum">
              <a:rPr lang="en-US" smtClean="0"/>
              <a:t>35</a:t>
            </a:fld>
            <a:endParaRPr lang="en-US"/>
          </a:p>
        </p:txBody>
      </p:sp>
    </p:spTree>
    <p:extLst>
      <p:ext uri="{BB962C8B-B14F-4D97-AF65-F5344CB8AC3E}">
        <p14:creationId xmlns:p14="http://schemas.microsoft.com/office/powerpoint/2010/main" val="1090999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542" y="2292821"/>
            <a:ext cx="3879909" cy="1936410"/>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15000"/>
              </a:lnSpc>
            </a:pPr>
            <a:r>
              <a:rPr lang="en-US" sz="2400" dirty="0">
                <a:solidFill>
                  <a:srgbClr val="002060"/>
                </a:solidFill>
                <a:latin typeface="Calibri" panose="020F0502020204030204" pitchFamily="34" charset="0"/>
              </a:rPr>
              <a:t>In a two-way DLI program, students are separated by their home language for instruction.</a:t>
            </a:r>
            <a:endParaRPr lang="en-US" sz="2400" dirty="0">
              <a:solidFill>
                <a:srgbClr val="002060"/>
              </a:solidFill>
              <a:latin typeface="Calibri" panose="020F0502020204030204" pitchFamily="34" charset="0"/>
              <a:ea typeface="Calibri"/>
              <a:cs typeface="Times New Roman"/>
            </a:endParaRPr>
          </a:p>
        </p:txBody>
      </p:sp>
      <p:sp>
        <p:nvSpPr>
          <p:cNvPr id="9" name="Rectangle 8"/>
          <p:cNvSpPr/>
          <p:nvPr/>
        </p:nvSpPr>
        <p:spPr>
          <a:xfrm>
            <a:off x="585543" y="235487"/>
            <a:ext cx="3864466"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572000" y="216437"/>
            <a:ext cx="3826634"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rgbClr val="002060"/>
                </a:solidFill>
                <a:latin typeface="Calibri" panose="020F0502020204030204" pitchFamily="34" charset="0"/>
              </a:rPr>
              <a:t>DLI students receive</a:t>
            </a:r>
            <a:br>
              <a:rPr lang="en-US" sz="2400" dirty="0">
                <a:solidFill>
                  <a:srgbClr val="002060"/>
                </a:solidFill>
                <a:latin typeface="Calibri" panose="020F0502020204030204" pitchFamily="34" charset="0"/>
              </a:rPr>
            </a:br>
            <a:r>
              <a:rPr lang="en-US" sz="2400" dirty="0">
                <a:solidFill>
                  <a:srgbClr val="002060"/>
                </a:solidFill>
                <a:latin typeface="Calibri" panose="020F0502020204030204" pitchFamily="34" charset="0"/>
              </a:rPr>
              <a:t>instruction in the same core subjects as do English-only students.</a:t>
            </a:r>
          </a:p>
          <a:p>
            <a:pPr algn="ctr"/>
            <a:endParaRPr lang="en-US" dirty="0">
              <a:solidFill>
                <a:srgbClr val="002060"/>
              </a:solidFill>
              <a:latin typeface="Calibri" panose="020F0502020204030204" pitchFamily="34" charset="0"/>
            </a:endParaRPr>
          </a:p>
        </p:txBody>
      </p:sp>
      <p:sp>
        <p:nvSpPr>
          <p:cNvPr id="11" name="Rectangle 10"/>
          <p:cNvSpPr/>
          <p:nvPr/>
        </p:nvSpPr>
        <p:spPr>
          <a:xfrm>
            <a:off x="4610552" y="2283573"/>
            <a:ext cx="3826634"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800" dirty="0">
              <a:solidFill>
                <a:schemeClr val="accent1">
                  <a:lumMod val="75000"/>
                </a:schemeClr>
              </a:solidFill>
              <a:latin typeface="Calibri" panose="020F0502020204030204" pitchFamily="34" charset="0"/>
            </a:endParaRPr>
          </a:p>
        </p:txBody>
      </p:sp>
      <p:sp>
        <p:nvSpPr>
          <p:cNvPr id="12" name="TextBox 11"/>
          <p:cNvSpPr txBox="1"/>
          <p:nvPr/>
        </p:nvSpPr>
        <p:spPr>
          <a:xfrm>
            <a:off x="558759" y="301841"/>
            <a:ext cx="3864466" cy="1415772"/>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In a two-way DLI program, all learners are partner language speakers (Hmong).</a:t>
            </a:r>
          </a:p>
          <a:p>
            <a:endParaRPr lang="en-US" dirty="0">
              <a:solidFill>
                <a:srgbClr val="002060"/>
              </a:solidFill>
              <a:latin typeface="Calibri" panose="020F0502020204030204" pitchFamily="34" charset="0"/>
              <a:cs typeface="Calibri" panose="020F0502020204030204" pitchFamily="34" charset="0"/>
            </a:endParaRPr>
          </a:p>
        </p:txBody>
      </p:sp>
      <p:sp>
        <p:nvSpPr>
          <p:cNvPr id="20" name="TextBox 19"/>
          <p:cNvSpPr txBox="1"/>
          <p:nvPr/>
        </p:nvSpPr>
        <p:spPr>
          <a:xfrm>
            <a:off x="4209926" y="1677322"/>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1</a:t>
            </a:r>
          </a:p>
        </p:txBody>
      </p:sp>
      <p:sp>
        <p:nvSpPr>
          <p:cNvPr id="21" name="TextBox 20"/>
          <p:cNvSpPr txBox="1"/>
          <p:nvPr/>
        </p:nvSpPr>
        <p:spPr>
          <a:xfrm>
            <a:off x="8060225" y="1671404"/>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2</a:t>
            </a:r>
          </a:p>
        </p:txBody>
      </p:sp>
      <p:sp>
        <p:nvSpPr>
          <p:cNvPr id="22" name="TextBox 21"/>
          <p:cNvSpPr txBox="1"/>
          <p:nvPr/>
        </p:nvSpPr>
        <p:spPr>
          <a:xfrm>
            <a:off x="8103659" y="3690667"/>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4</a:t>
            </a:r>
          </a:p>
        </p:txBody>
      </p:sp>
      <p:sp>
        <p:nvSpPr>
          <p:cNvPr id="23" name="TextBox 22"/>
          <p:cNvSpPr txBox="1"/>
          <p:nvPr/>
        </p:nvSpPr>
        <p:spPr>
          <a:xfrm>
            <a:off x="4167483" y="3659831"/>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3</a:t>
            </a:r>
          </a:p>
        </p:txBody>
      </p:sp>
      <p:sp>
        <p:nvSpPr>
          <p:cNvPr id="3" name="Rectangle 2"/>
          <p:cNvSpPr/>
          <p:nvPr/>
        </p:nvSpPr>
        <p:spPr>
          <a:xfrm>
            <a:off x="4610552" y="2289272"/>
            <a:ext cx="3944082" cy="1200329"/>
          </a:xfrm>
          <a:prstGeom prst="rect">
            <a:avLst/>
          </a:prstGeom>
        </p:spPr>
        <p:txBody>
          <a:bodyPr wrap="square">
            <a:spAutoFit/>
          </a:bodyPr>
          <a:lstStyle/>
          <a:p>
            <a:r>
              <a:rPr lang="en-US" sz="2400" dirty="0">
                <a:solidFill>
                  <a:srgbClr val="002060"/>
                </a:solidFill>
                <a:latin typeface="Calibri" panose="020F0502020204030204" pitchFamily="34" charset="0"/>
              </a:rPr>
              <a:t>In a DLI program, at least 50% of instruction is in the partner language (Hmong).</a:t>
            </a:r>
          </a:p>
        </p:txBody>
      </p:sp>
      <p:sp>
        <p:nvSpPr>
          <p:cNvPr id="4" name="Slide Number Placeholder 3"/>
          <p:cNvSpPr>
            <a:spLocks noGrp="1"/>
          </p:cNvSpPr>
          <p:nvPr>
            <p:ph type="sldNum" sz="quarter" idx="12"/>
          </p:nvPr>
        </p:nvSpPr>
        <p:spPr/>
        <p:txBody>
          <a:bodyPr/>
          <a:lstStyle/>
          <a:p>
            <a:fld id="{E59CB7E1-91DC-4272-BB44-E0360AD4D249}" type="slidenum">
              <a:rPr lang="en-US" smtClean="0"/>
              <a:t>36</a:t>
            </a:fld>
            <a:endParaRPr lang="en-US"/>
          </a:p>
        </p:txBody>
      </p:sp>
      <p:sp>
        <p:nvSpPr>
          <p:cNvPr id="17" name="Multiply 25">
            <a:extLst>
              <a:ext uri="{FF2B5EF4-FFF2-40B4-BE49-F238E27FC236}">
                <a16:creationId xmlns:a16="http://schemas.microsoft.com/office/drawing/2014/main" id="{C4882CBA-15BE-413F-8678-84EBC0749E30}"/>
              </a:ext>
            </a:extLst>
          </p:cNvPr>
          <p:cNvSpPr/>
          <p:nvPr/>
        </p:nvSpPr>
        <p:spPr>
          <a:xfrm>
            <a:off x="1357075" y="195716"/>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Multiply 25">
            <a:extLst>
              <a:ext uri="{FF2B5EF4-FFF2-40B4-BE49-F238E27FC236}">
                <a16:creationId xmlns:a16="http://schemas.microsoft.com/office/drawing/2014/main" id="{CC1F48D3-26BA-443C-B761-F911393475A0}"/>
              </a:ext>
            </a:extLst>
          </p:cNvPr>
          <p:cNvSpPr/>
          <p:nvPr/>
        </p:nvSpPr>
        <p:spPr>
          <a:xfrm>
            <a:off x="1440499" y="2244623"/>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a:extLst>
              <a:ext uri="{FF2B5EF4-FFF2-40B4-BE49-F238E27FC236}">
                <a16:creationId xmlns:a16="http://schemas.microsoft.com/office/drawing/2014/main" id="{311EB425-9AEA-457B-8310-A379BD4E18B4}"/>
              </a:ext>
            </a:extLst>
          </p:cNvPr>
          <p:cNvSpPr/>
          <p:nvPr/>
        </p:nvSpPr>
        <p:spPr>
          <a:xfrm>
            <a:off x="5522160" y="426010"/>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24" name="Oval 23">
            <a:extLst>
              <a:ext uri="{FF2B5EF4-FFF2-40B4-BE49-F238E27FC236}">
                <a16:creationId xmlns:a16="http://schemas.microsoft.com/office/drawing/2014/main" id="{CCB6AA01-9E2E-415E-BD44-0CCDC1FA7E5B}"/>
              </a:ext>
            </a:extLst>
          </p:cNvPr>
          <p:cNvSpPr/>
          <p:nvPr/>
        </p:nvSpPr>
        <p:spPr>
          <a:xfrm>
            <a:off x="5698179" y="2456958"/>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2669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style.rotation</p:attrName>
                                        </p:attrNameLst>
                                      </p:cBhvr>
                                      <p:tavLst>
                                        <p:tav tm="0">
                                          <p:val>
                                            <p:fltVal val="90"/>
                                          </p:val>
                                        </p:tav>
                                        <p:tav tm="100000">
                                          <p:val>
                                            <p:fltVal val="0"/>
                                          </p:val>
                                        </p:tav>
                                      </p:tavLst>
                                    </p:anim>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66761" y="192189"/>
            <a:ext cx="3762255"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r>
              <a:rPr lang="en-US" sz="1800" dirty="0">
                <a:solidFill>
                  <a:srgbClr val="199124"/>
                </a:solidFill>
                <a:latin typeface="Calibri" panose="020F0502020204030204" pitchFamily="34" charset="0"/>
              </a:rPr>
              <a:t>     </a:t>
            </a:r>
            <a:r>
              <a:rPr lang="en-US" sz="2400" dirty="0">
                <a:solidFill>
                  <a:srgbClr val="002060"/>
                </a:solidFill>
                <a:latin typeface="Calibri" panose="020F0502020204030204" pitchFamily="34" charset="0"/>
              </a:rPr>
              <a:t>Teachers use both</a:t>
            </a:r>
            <a:br>
              <a:rPr lang="en-US" sz="2400" dirty="0">
                <a:solidFill>
                  <a:srgbClr val="002060"/>
                </a:solidFill>
                <a:latin typeface="Calibri" panose="020F0502020204030204" pitchFamily="34" charset="0"/>
              </a:rPr>
            </a:br>
            <a:r>
              <a:rPr lang="en-US" sz="2400" dirty="0">
                <a:solidFill>
                  <a:srgbClr val="002060"/>
                </a:solidFill>
                <a:latin typeface="Calibri" panose="020F0502020204030204" pitchFamily="34" charset="0"/>
              </a:rPr>
              <a:t>     languages during any</a:t>
            </a:r>
            <a:br>
              <a:rPr lang="en-US" sz="2400" dirty="0">
                <a:solidFill>
                  <a:srgbClr val="002060"/>
                </a:solidFill>
                <a:latin typeface="Calibri" panose="020F0502020204030204" pitchFamily="34" charset="0"/>
              </a:rPr>
            </a:br>
            <a:r>
              <a:rPr lang="en-US" sz="2400" dirty="0">
                <a:solidFill>
                  <a:srgbClr val="002060"/>
                </a:solidFill>
                <a:latin typeface="Calibri" panose="020F0502020204030204" pitchFamily="34" charset="0"/>
              </a:rPr>
              <a:t>     given lesson.</a:t>
            </a:r>
          </a:p>
        </p:txBody>
      </p:sp>
      <p:sp>
        <p:nvSpPr>
          <p:cNvPr id="10" name="Rectangle 9"/>
          <p:cNvSpPr/>
          <p:nvPr/>
        </p:nvSpPr>
        <p:spPr>
          <a:xfrm>
            <a:off x="517899" y="2265096"/>
            <a:ext cx="3778296"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r>
              <a:rPr lang="en-US" sz="2400" dirty="0">
                <a:solidFill>
                  <a:srgbClr val="002060"/>
                </a:solidFill>
                <a:latin typeface="Calibri" panose="020F0502020204030204" pitchFamily="34" charset="0"/>
              </a:rPr>
              <a:t>Once English begins, the majority culture (English) is dominant in the  classroom.</a:t>
            </a:r>
          </a:p>
        </p:txBody>
      </p:sp>
      <p:sp>
        <p:nvSpPr>
          <p:cNvPr id="22" name="TextBox 21"/>
          <p:cNvSpPr txBox="1"/>
          <p:nvPr/>
        </p:nvSpPr>
        <p:spPr>
          <a:xfrm>
            <a:off x="3961583" y="3734819"/>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7</a:t>
            </a:r>
          </a:p>
        </p:txBody>
      </p:sp>
      <p:grpSp>
        <p:nvGrpSpPr>
          <p:cNvPr id="3" name="Group 2"/>
          <p:cNvGrpSpPr/>
          <p:nvPr/>
        </p:nvGrpSpPr>
        <p:grpSpPr>
          <a:xfrm>
            <a:off x="467922" y="192189"/>
            <a:ext cx="3778297" cy="1928768"/>
            <a:chOff x="6102824" y="4626992"/>
            <a:chExt cx="2661314" cy="1928768"/>
          </a:xfrm>
          <a:solidFill>
            <a:schemeClr val="tx2">
              <a:lumMod val="20000"/>
              <a:lumOff val="80000"/>
            </a:schemeClr>
          </a:solidFill>
        </p:grpSpPr>
        <p:sp>
          <p:nvSpPr>
            <p:cNvPr id="28" name="Rectangle 27"/>
            <p:cNvSpPr/>
            <p:nvPr/>
          </p:nvSpPr>
          <p:spPr>
            <a:xfrm>
              <a:off x="6102824" y="4626992"/>
              <a:ext cx="2661314" cy="1928768"/>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r>
                <a:rPr lang="en-US" sz="2400" dirty="0">
                  <a:solidFill>
                    <a:srgbClr val="002060"/>
                  </a:solidFill>
                  <a:latin typeface="Calibri" panose="020F0502020204030204" pitchFamily="34" charset="0"/>
                  <a:cs typeface="Calibri" panose="020F0502020204030204" pitchFamily="34" charset="0"/>
                </a:rPr>
                <a:t>In the DLI classroom, language and culture are intertwined.</a:t>
              </a:r>
              <a:endParaRPr lang="en-US" sz="2400" dirty="0">
                <a:solidFill>
                  <a:srgbClr val="002060"/>
                </a:solidFill>
                <a:latin typeface="Calibri" panose="020F0502020204030204" pitchFamily="34" charset="0"/>
              </a:endParaRPr>
            </a:p>
          </p:txBody>
        </p:sp>
        <p:sp>
          <p:nvSpPr>
            <p:cNvPr id="30" name="TextBox 29"/>
            <p:cNvSpPr txBox="1"/>
            <p:nvPr/>
          </p:nvSpPr>
          <p:spPr>
            <a:xfrm>
              <a:off x="8487680" y="6075949"/>
              <a:ext cx="276458" cy="400110"/>
            </a:xfrm>
            <a:prstGeom prst="rect">
              <a:avLst/>
            </a:prstGeom>
            <a:grpFill/>
          </p:spPr>
          <p:txBody>
            <a:bodyPr wrap="square" rtlCol="0">
              <a:spAutoFit/>
            </a:bodyPr>
            <a:lstStyle/>
            <a:p>
              <a:r>
                <a:rPr lang="en-US" sz="2000" dirty="0">
                  <a:latin typeface="Calibri" panose="020F0502020204030204" pitchFamily="34" charset="0"/>
                  <a:cs typeface="Calibri" panose="020F0502020204030204" pitchFamily="34" charset="0"/>
                </a:rPr>
                <a:t>5</a:t>
              </a:r>
            </a:p>
          </p:txBody>
        </p:sp>
      </p:grpSp>
      <p:sp>
        <p:nvSpPr>
          <p:cNvPr id="31" name="Rectangle 30"/>
          <p:cNvSpPr/>
          <p:nvPr/>
        </p:nvSpPr>
        <p:spPr>
          <a:xfrm>
            <a:off x="4418402" y="2265096"/>
            <a:ext cx="3778295"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r>
              <a:rPr lang="en-US" sz="1800" dirty="0">
                <a:solidFill>
                  <a:schemeClr val="accent1">
                    <a:lumMod val="75000"/>
                  </a:schemeClr>
                </a:solidFill>
                <a:latin typeface="Calibri" panose="020F0502020204030204" pitchFamily="34" charset="0"/>
              </a:rPr>
              <a:t>   </a:t>
            </a:r>
            <a:r>
              <a:rPr lang="en-US" sz="2400" dirty="0">
                <a:solidFill>
                  <a:srgbClr val="002060"/>
                </a:solidFill>
                <a:latin typeface="Calibri" panose="020F0502020204030204" pitchFamily="34" charset="0"/>
              </a:rPr>
              <a:t>DLI students must meet</a:t>
            </a:r>
            <a:br>
              <a:rPr lang="en-US" sz="2400" dirty="0">
                <a:solidFill>
                  <a:srgbClr val="002060"/>
                </a:solidFill>
                <a:latin typeface="Calibri" panose="020F0502020204030204" pitchFamily="34" charset="0"/>
              </a:rPr>
            </a:br>
            <a:r>
              <a:rPr lang="en-US" sz="2400" dirty="0">
                <a:solidFill>
                  <a:srgbClr val="002060"/>
                </a:solidFill>
                <a:latin typeface="Calibri" panose="020F0502020204030204" pitchFamily="34" charset="0"/>
              </a:rPr>
              <a:t>   state standards.</a:t>
            </a:r>
          </a:p>
        </p:txBody>
      </p:sp>
      <p:sp>
        <p:nvSpPr>
          <p:cNvPr id="34" name="TextBox 33"/>
          <p:cNvSpPr txBox="1"/>
          <p:nvPr/>
        </p:nvSpPr>
        <p:spPr>
          <a:xfrm>
            <a:off x="7760527" y="1660196"/>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6</a:t>
            </a:r>
          </a:p>
        </p:txBody>
      </p:sp>
      <p:sp>
        <p:nvSpPr>
          <p:cNvPr id="35" name="TextBox 34"/>
          <p:cNvSpPr txBox="1"/>
          <p:nvPr/>
        </p:nvSpPr>
        <p:spPr>
          <a:xfrm>
            <a:off x="7828208" y="3752140"/>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8</a:t>
            </a:r>
          </a:p>
        </p:txBody>
      </p:sp>
      <p:sp>
        <p:nvSpPr>
          <p:cNvPr id="18" name="Slide Number Placeholder 1"/>
          <p:cNvSpPr txBox="1">
            <a:spLocks/>
          </p:cNvSpPr>
          <p:nvPr/>
        </p:nvSpPr>
        <p:spPr>
          <a:xfrm>
            <a:off x="8524983" y="4894025"/>
            <a:ext cx="362574"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endParaRPr lang="en" sz="1000" dirty="0">
              <a:solidFill>
                <a:schemeClr val="tx1"/>
              </a:solidFill>
              <a:ea typeface="Lato"/>
              <a:sym typeface="Lato"/>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37</a:t>
            </a:fld>
            <a:endParaRPr lang="en-US"/>
          </a:p>
        </p:txBody>
      </p:sp>
      <p:sp>
        <p:nvSpPr>
          <p:cNvPr id="19" name="Multiply 25">
            <a:extLst>
              <a:ext uri="{FF2B5EF4-FFF2-40B4-BE49-F238E27FC236}">
                <a16:creationId xmlns:a16="http://schemas.microsoft.com/office/drawing/2014/main" id="{744A2B3F-273E-459E-8546-51B5E396583B}"/>
              </a:ext>
            </a:extLst>
          </p:cNvPr>
          <p:cNvSpPr/>
          <p:nvPr/>
        </p:nvSpPr>
        <p:spPr>
          <a:xfrm>
            <a:off x="4978647" y="245526"/>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Multiply 25">
            <a:extLst>
              <a:ext uri="{FF2B5EF4-FFF2-40B4-BE49-F238E27FC236}">
                <a16:creationId xmlns:a16="http://schemas.microsoft.com/office/drawing/2014/main" id="{254AC1FA-ADCB-4B13-87A9-D52DF8FB7CF8}"/>
              </a:ext>
            </a:extLst>
          </p:cNvPr>
          <p:cNvSpPr/>
          <p:nvPr/>
        </p:nvSpPr>
        <p:spPr>
          <a:xfrm>
            <a:off x="1357075" y="2223482"/>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a:extLst>
              <a:ext uri="{FF2B5EF4-FFF2-40B4-BE49-F238E27FC236}">
                <a16:creationId xmlns:a16="http://schemas.microsoft.com/office/drawing/2014/main" id="{963ED51F-5A82-4127-A4F1-DE83412A6370}"/>
              </a:ext>
            </a:extLst>
          </p:cNvPr>
          <p:cNvSpPr/>
          <p:nvPr/>
        </p:nvSpPr>
        <p:spPr>
          <a:xfrm>
            <a:off x="1523477" y="385474"/>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24" name="Oval 23">
            <a:extLst>
              <a:ext uri="{FF2B5EF4-FFF2-40B4-BE49-F238E27FC236}">
                <a16:creationId xmlns:a16="http://schemas.microsoft.com/office/drawing/2014/main" id="{C737163A-133B-4438-A0B3-8F0D48BBDB33}"/>
              </a:ext>
            </a:extLst>
          </p:cNvPr>
          <p:cNvSpPr/>
          <p:nvPr/>
        </p:nvSpPr>
        <p:spPr>
          <a:xfrm>
            <a:off x="5411915" y="2409998"/>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247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 calcmode="lin" valueType="num">
                                      <p:cBhvr>
                                        <p:cTn id="25" dur="1000" fill="hold"/>
                                        <p:tgtEl>
                                          <p:spTgt spid="20"/>
                                        </p:tgtEl>
                                        <p:attrNameLst>
                                          <p:attrName>style.rotation</p:attrName>
                                        </p:attrNameLst>
                                      </p:cBhvr>
                                      <p:tavLst>
                                        <p:tav tm="0">
                                          <p:val>
                                            <p:fltVal val="90"/>
                                          </p:val>
                                        </p:tav>
                                        <p:tav tm="100000">
                                          <p:val>
                                            <p:fltVal val="0"/>
                                          </p:val>
                                        </p:tav>
                                      </p:tavLst>
                                    </p:anim>
                                    <p:animEffect transition="in" filter="fade">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949053" y="1744265"/>
            <a:ext cx="3614709" cy="2556273"/>
          </a:xfrm>
        </p:spPr>
        <p:txBody>
          <a:bodyPr>
            <a:normAutofit/>
          </a:bodyPr>
          <a:lstStyle/>
          <a:p>
            <a:pPr marL="0" indent="0">
              <a:buNone/>
            </a:pPr>
            <a:r>
              <a:rPr lang="en-US" dirty="0">
                <a:solidFill>
                  <a:srgbClr val="002060"/>
                </a:solidFill>
              </a:rPr>
              <a:t>Please complete the short questionnaire to help us to see what you learned in this workshop and how we can improve it.</a:t>
            </a:r>
          </a:p>
        </p:txBody>
      </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0538"/>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38</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sp>
        <p:nvSpPr>
          <p:cNvPr id="7" name="Rectangle 6">
            <a:extLst>
              <a:ext uri="{FF2B5EF4-FFF2-40B4-BE49-F238E27FC236}">
                <a16:creationId xmlns:a16="http://schemas.microsoft.com/office/drawing/2014/main" id="{2DBB618F-A013-491F-8F9B-1393324A6BDA}"/>
              </a:ext>
            </a:extLst>
          </p:cNvPr>
          <p:cNvSpPr/>
          <p:nvPr/>
        </p:nvSpPr>
        <p:spPr>
          <a:xfrm>
            <a:off x="949053" y="505379"/>
            <a:ext cx="7245894" cy="707886"/>
          </a:xfrm>
          <a:prstGeom prst="rect">
            <a:avLst/>
          </a:prstGeom>
        </p:spPr>
        <p:txBody>
          <a:bodyPr wrap="none">
            <a:spAutoFit/>
          </a:bodyPr>
          <a:lstStyle/>
          <a:p>
            <a:pPr algn="ctr"/>
            <a:r>
              <a:rPr lang="en-US" sz="40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thank you for coming tonight!</a:t>
            </a:r>
          </a:p>
        </p:txBody>
      </p:sp>
      <p:grpSp>
        <p:nvGrpSpPr>
          <p:cNvPr id="8" name="Group 7">
            <a:extLst>
              <a:ext uri="{FF2B5EF4-FFF2-40B4-BE49-F238E27FC236}">
                <a16:creationId xmlns:a16="http://schemas.microsoft.com/office/drawing/2014/main" id="{9C1FE660-C392-CF41-9218-9BCBA073602F}"/>
              </a:ext>
            </a:extLst>
          </p:cNvPr>
          <p:cNvGrpSpPr/>
          <p:nvPr/>
        </p:nvGrpSpPr>
        <p:grpSpPr>
          <a:xfrm>
            <a:off x="5130227" y="2092181"/>
            <a:ext cx="2160145" cy="1446544"/>
            <a:chOff x="5130227" y="2092181"/>
            <a:chExt cx="2160145" cy="1446544"/>
          </a:xfrm>
        </p:grpSpPr>
        <p:pic>
          <p:nvPicPr>
            <p:cNvPr id="9" name="Picture 8" descr="A picture containing room&#10;&#10;Description automatically generated">
              <a:extLst>
                <a:ext uri="{FF2B5EF4-FFF2-40B4-BE49-F238E27FC236}">
                  <a16:creationId xmlns:a16="http://schemas.microsoft.com/office/drawing/2014/main" id="{2A83E32D-7961-244D-919B-9B115AE1A66A}"/>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0" name="TextBox 9">
              <a:extLst>
                <a:ext uri="{FF2B5EF4-FFF2-40B4-BE49-F238E27FC236}">
                  <a16:creationId xmlns:a16="http://schemas.microsoft.com/office/drawing/2014/main" id="{F8238A4A-ECC9-B94B-BAA5-72B089C4117D}"/>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2992198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1150" y="841781"/>
            <a:ext cx="8521700" cy="3660775"/>
          </a:xfrm>
        </p:spPr>
        <p:txBody>
          <a:bodyPr>
            <a:normAutofit/>
          </a:bodyPr>
          <a:lstStyle/>
          <a:p>
            <a:pPr marL="463550" indent="-463550">
              <a:lnSpc>
                <a:spcPct val="110000"/>
              </a:lnSpc>
              <a:buNone/>
            </a:pPr>
            <a:r>
              <a:rPr lang="en-US" sz="1200" dirty="0">
                <a:cs typeface="Calibri" panose="020F0502020204030204" pitchFamily="34" charset="0"/>
              </a:rPr>
              <a:t>Australian Children’s Education and Care Quality Authority (ACECQA). (2014).</a:t>
            </a:r>
            <a:r>
              <a:rPr lang="en-US" sz="1200" dirty="0"/>
              <a:t> </a:t>
            </a:r>
            <a:r>
              <a:rPr lang="en-US" sz="1200" i="1" dirty="0"/>
              <a:t>What does it mean to be culturally competent? </a:t>
            </a:r>
            <a:r>
              <a:rPr lang="en-US" sz="1200" dirty="0"/>
              <a:t>Retrieved from </a:t>
            </a:r>
            <a:r>
              <a:rPr lang="en-US" sz="1200" dirty="0">
                <a:hlinkClick r:id="rId3"/>
              </a:rPr>
              <a:t>https://wehearyou.acecqa.gov.au/2014/07/10/what-does-it-mean-to-be-culturally-competent/</a:t>
            </a:r>
            <a:r>
              <a:rPr lang="en-US" sz="1200" dirty="0"/>
              <a:t>. </a:t>
            </a:r>
          </a:p>
          <a:p>
            <a:pPr marL="0" indent="0">
              <a:lnSpc>
                <a:spcPct val="110000"/>
              </a:lnSpc>
              <a:buNone/>
            </a:pPr>
            <a:r>
              <a:rPr lang="en-US" sz="1200" dirty="0"/>
              <a:t>Center for Applied Linguistics. (2005). </a:t>
            </a:r>
            <a:r>
              <a:rPr lang="en-US" sz="1200" i="1" dirty="0"/>
              <a:t>The two-way immersion toolkit. </a:t>
            </a:r>
            <a:r>
              <a:rPr lang="en-US" sz="1200" dirty="0"/>
              <a:t>Retrieved from </a:t>
            </a:r>
            <a:r>
              <a:rPr lang="en-US" sz="1200" dirty="0">
                <a:hlinkClick r:id="rId4"/>
              </a:rPr>
              <a:t>http://www.cal.org/twi/</a:t>
            </a:r>
            <a:r>
              <a:rPr lang="en-US" sz="1200" dirty="0"/>
              <a:t>. </a:t>
            </a:r>
          </a:p>
          <a:p>
            <a:pPr marL="463550" indent="-463550">
              <a:lnSpc>
                <a:spcPct val="110000"/>
              </a:lnSpc>
              <a:buNone/>
            </a:pPr>
            <a:r>
              <a:rPr lang="en-US" sz="1200" dirty="0"/>
              <a:t>Center for Applied Second Language Studies. (2013). </a:t>
            </a:r>
            <a:r>
              <a:rPr lang="en-US" sz="1200" i="1" dirty="0"/>
              <a:t>What levels of proficiency do immersion students achieve? </a:t>
            </a:r>
            <a:r>
              <a:rPr lang="en-US" sz="1200" dirty="0"/>
              <a:t>Retrieved from </a:t>
            </a:r>
            <a:r>
              <a:rPr lang="en-US" sz="1200" u="sng" dirty="0">
                <a:hlinkClick r:id="rId5"/>
              </a:rPr>
              <a:t>https://casls.uoregon.edu/wp-content/uploads/pdfs/tenquestions/TBQImmersionStudentProficiencyRevised.pdf</a:t>
            </a:r>
            <a:r>
              <a:rPr lang="en-US" sz="1200" dirty="0"/>
              <a:t>. </a:t>
            </a:r>
          </a:p>
          <a:p>
            <a:pPr marL="463550" indent="-463550">
              <a:lnSpc>
                <a:spcPct val="110000"/>
              </a:lnSpc>
              <a:buNone/>
            </a:pPr>
            <a:r>
              <a:rPr lang="en-US" sz="1200" dirty="0"/>
              <a:t>Christian, D. (2011). Dual language education. In E. </a:t>
            </a:r>
            <a:r>
              <a:rPr lang="en-US" sz="1200" dirty="0" err="1"/>
              <a:t>Hinkel</a:t>
            </a:r>
            <a:r>
              <a:rPr lang="en-US" sz="1200" dirty="0"/>
              <a:t> (Ed.), </a:t>
            </a:r>
            <a:r>
              <a:rPr lang="en-US" sz="1200" i="1" dirty="0"/>
              <a:t>Handbook of research in second language teaching and learning.</a:t>
            </a:r>
            <a:r>
              <a:rPr lang="en-US" sz="1200" dirty="0"/>
              <a:t> Vol. II (pp. 3–20). NY: Routledge.</a:t>
            </a:r>
          </a:p>
          <a:p>
            <a:pPr marL="463550" indent="-463550">
              <a:lnSpc>
                <a:spcPct val="110000"/>
              </a:lnSpc>
              <a:buNone/>
            </a:pPr>
            <a:r>
              <a:rPr lang="en-US" sz="1200" dirty="0" err="1"/>
              <a:t>Feinauer</a:t>
            </a:r>
            <a:r>
              <a:rPr lang="en-US" sz="1200" dirty="0"/>
              <a:t>, E., &amp; Howard, E.R. (2014). Attending to the third goal: Cross-cultural competence and identity development in two-way immersion programs. </a:t>
            </a:r>
            <a:r>
              <a:rPr lang="en-US" sz="1200" i="1" dirty="0"/>
              <a:t>Journal of Immersion and Content-Based Language Education, 2</a:t>
            </a:r>
            <a:r>
              <a:rPr lang="en-US" sz="1200" dirty="0"/>
              <a:t>(2), 257–272.</a:t>
            </a:r>
          </a:p>
          <a:p>
            <a:pPr marL="463550" indent="-463550">
              <a:lnSpc>
                <a:spcPct val="110000"/>
              </a:lnSpc>
              <a:buNone/>
            </a:pPr>
            <a:r>
              <a:rPr lang="en-US" sz="1200" dirty="0"/>
              <a:t>Fortune, T. W. (2013). </a:t>
            </a:r>
            <a:r>
              <a:rPr lang="en-US" sz="1200" i="1" dirty="0"/>
              <a:t>The ABCs of dual language and immersion education. </a:t>
            </a:r>
            <a:r>
              <a:rPr lang="en-US" sz="1200" dirty="0"/>
              <a:t>Immersion 101 Summer Institute, Center for Advanced Research on Language Acquisition. Minneapolis, MN: University of Minnesota.</a:t>
            </a:r>
          </a:p>
          <a:p>
            <a:pPr marL="463550" indent="-463550">
              <a:lnSpc>
                <a:spcPct val="110000"/>
              </a:lnSpc>
              <a:buNone/>
            </a:pPr>
            <a:r>
              <a:rPr lang="en-US" sz="1200" dirty="0"/>
              <a:t>Fortune, T.W., &amp; </a:t>
            </a:r>
            <a:r>
              <a:rPr lang="en-US" sz="1200" dirty="0" err="1"/>
              <a:t>Tedick</a:t>
            </a:r>
            <a:r>
              <a:rPr lang="en-US" sz="1200" dirty="0"/>
              <a:t>, D.J. (2008). One-way, two-way, and indigenous immersion: A call for cross-fertilization In T. W. Fortune, &amp; D. J. </a:t>
            </a:r>
            <a:r>
              <a:rPr lang="en-US" sz="1200" dirty="0" err="1"/>
              <a:t>Tedick</a:t>
            </a:r>
            <a:r>
              <a:rPr lang="en-US" sz="1200" dirty="0"/>
              <a:t> (Eds.). </a:t>
            </a:r>
            <a:r>
              <a:rPr lang="en-US" sz="1200" i="1" dirty="0"/>
              <a:t>Pathways to multilingualism: Evolving perspectives on immersion education.</a:t>
            </a:r>
            <a:r>
              <a:rPr lang="en-US" sz="1200" dirty="0"/>
              <a:t> (pp. 3–21). </a:t>
            </a:r>
            <a:r>
              <a:rPr lang="en-US" sz="1200" dirty="0" err="1"/>
              <a:t>Clevedon</a:t>
            </a:r>
            <a:r>
              <a:rPr lang="en-US" sz="1200" dirty="0"/>
              <a:t>, England: Multilingual Matters, Ltd. </a:t>
            </a:r>
          </a:p>
          <a:p>
            <a:pPr marL="463550" indent="-463550">
              <a:lnSpc>
                <a:spcPct val="110000"/>
              </a:lnSpc>
              <a:buNone/>
            </a:pPr>
            <a:r>
              <a:rPr lang="en-US" sz="1200" dirty="0"/>
              <a:t>Genesee, F. (1987). </a:t>
            </a:r>
            <a:r>
              <a:rPr lang="en-US" sz="1200" i="1" dirty="0"/>
              <a:t>Learning through two languages: Studies of immersion and bilingual education. </a:t>
            </a:r>
            <a:r>
              <a:rPr lang="en-US" sz="1200" dirty="0"/>
              <a:t>Cambridge, MA: Newbury House.</a:t>
            </a:r>
          </a:p>
        </p:txBody>
      </p:sp>
      <p:sp>
        <p:nvSpPr>
          <p:cNvPr id="7" name="TextBox 6"/>
          <p:cNvSpPr txBox="1"/>
          <p:nvPr/>
        </p:nvSpPr>
        <p:spPr>
          <a:xfrm>
            <a:off x="311706" y="238000"/>
            <a:ext cx="180850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References</a:t>
            </a:r>
          </a:p>
        </p:txBody>
      </p:sp>
      <p:sp>
        <p:nvSpPr>
          <p:cNvPr id="3" name="Slide Number Placeholder 2"/>
          <p:cNvSpPr>
            <a:spLocks noGrp="1"/>
          </p:cNvSpPr>
          <p:nvPr>
            <p:ph type="sldNum" sz="quarter" idx="12"/>
          </p:nvPr>
        </p:nvSpPr>
        <p:spPr/>
        <p:txBody>
          <a:bodyPr/>
          <a:lstStyle/>
          <a:p>
            <a:fld id="{E59CB7E1-91DC-4272-BB44-E0360AD4D249}" type="slidenum">
              <a:rPr lang="en-US" smtClean="0"/>
              <a:t>39</a:t>
            </a:fld>
            <a:endParaRPr lang="en-US"/>
          </a:p>
        </p:txBody>
      </p:sp>
    </p:spTree>
    <p:extLst>
      <p:ext uri="{BB962C8B-B14F-4D97-AF65-F5344CB8AC3E}">
        <p14:creationId xmlns:p14="http://schemas.microsoft.com/office/powerpoint/2010/main" val="100391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462668" y="1506410"/>
            <a:ext cx="6754812" cy="2197100"/>
          </a:xfrm>
        </p:spPr>
        <p:txBody>
          <a:bodyPr>
            <a:noAutofit/>
          </a:bodyPr>
          <a:lstStyle/>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name</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Number and ages of your children</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school </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Languages spoken at home</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What motivated you to come here tonight</a:t>
            </a:r>
          </a:p>
        </p:txBody>
      </p:sp>
      <p:sp>
        <p:nvSpPr>
          <p:cNvPr id="5" name="TextBox 4"/>
          <p:cNvSpPr txBox="1"/>
          <p:nvPr/>
        </p:nvSpPr>
        <p:spPr>
          <a:xfrm>
            <a:off x="375793" y="481676"/>
            <a:ext cx="2433680" cy="584775"/>
          </a:xfrm>
          <a:prstGeom prst="rect">
            <a:avLst/>
          </a:prstGeom>
          <a:noFill/>
        </p:spPr>
        <p:txBody>
          <a:bodyPr wrap="non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Introductions</a:t>
            </a:r>
          </a:p>
        </p:txBody>
      </p:sp>
      <p:sp>
        <p:nvSpPr>
          <p:cNvPr id="2" name="Slide Number Placeholder 1"/>
          <p:cNvSpPr>
            <a:spLocks noGrp="1"/>
          </p:cNvSpPr>
          <p:nvPr>
            <p:ph type="sldNum" sz="quarter" idx="12"/>
          </p:nvPr>
        </p:nvSpPr>
        <p:spPr/>
        <p:txBody>
          <a:bodyPr/>
          <a:lstStyle/>
          <a:p>
            <a:fld id="{E59CB7E1-91DC-4272-BB44-E0360AD4D249}" type="slidenum">
              <a:rPr lang="en-US" smtClean="0"/>
              <a:t>4</a:t>
            </a:fld>
            <a:endParaRPr lang="en-US"/>
          </a:p>
        </p:txBody>
      </p:sp>
      <p:grpSp>
        <p:nvGrpSpPr>
          <p:cNvPr id="8" name="Group 7"/>
          <p:cNvGrpSpPr/>
          <p:nvPr/>
        </p:nvGrpSpPr>
        <p:grpSpPr>
          <a:xfrm>
            <a:off x="3220472" y="279858"/>
            <a:ext cx="917719" cy="1049965"/>
            <a:chOff x="3048000" y="182451"/>
            <a:chExt cx="917719" cy="1049965"/>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50643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0594" y="843488"/>
            <a:ext cx="8521700" cy="3847956"/>
          </a:xfrm>
        </p:spPr>
        <p:txBody>
          <a:bodyPr>
            <a:normAutofit/>
          </a:bodyPr>
          <a:lstStyle/>
          <a:p>
            <a:pPr marL="463550" indent="-463550">
              <a:lnSpc>
                <a:spcPct val="110000"/>
              </a:lnSpc>
              <a:buNone/>
            </a:pPr>
            <a:r>
              <a:rPr lang="en-US" sz="1200" dirty="0"/>
              <a:t>Genesee, F. (2007). Top ten most consistent findings from research on foreign language immersion. </a:t>
            </a:r>
            <a:r>
              <a:rPr lang="en-US" sz="1200" i="1" dirty="0"/>
              <a:t>The ACIE Newsletter, 10</a:t>
            </a:r>
            <a:r>
              <a:rPr lang="en-US" sz="1200" dirty="0"/>
              <a:t>(3), 7 &amp; 10.</a:t>
            </a:r>
          </a:p>
          <a:p>
            <a:pPr marL="463550" indent="-463550">
              <a:lnSpc>
                <a:spcPct val="110000"/>
              </a:lnSpc>
              <a:buNone/>
            </a:pPr>
            <a:r>
              <a:rPr lang="en-US" sz="1200" dirty="0" err="1"/>
              <a:t>Hamayan</a:t>
            </a:r>
            <a:r>
              <a:rPr lang="en-US" sz="1200" dirty="0"/>
              <a:t>, E., Genesee, F., &amp; Cloud, N. (2013). </a:t>
            </a:r>
            <a:r>
              <a:rPr lang="en-US" sz="1200" i="1" dirty="0"/>
              <a:t>Dual language instruction from A to Z. </a:t>
            </a:r>
            <a:r>
              <a:rPr lang="en-US" sz="1200" dirty="0"/>
              <a:t>Portsmouth, NH: Heinemann.</a:t>
            </a:r>
          </a:p>
          <a:p>
            <a:pPr marL="463550" indent="-463550">
              <a:spcAft>
                <a:spcPts val="400"/>
              </a:spcAft>
              <a:buNone/>
            </a:pPr>
            <a:r>
              <a:rPr lang="en-US" sz="1200" dirty="0"/>
              <a:t>Howard, E.R., </a:t>
            </a:r>
            <a:r>
              <a:rPr lang="en-US" sz="1200" dirty="0" err="1"/>
              <a:t>Olague</a:t>
            </a:r>
            <a:r>
              <a:rPr lang="en-US" sz="1200" dirty="0"/>
              <a:t>, N., &amp; Rogers, D. (2003). </a:t>
            </a:r>
            <a:r>
              <a:rPr lang="en-US" sz="1200" i="1" dirty="0"/>
              <a:t>The dual language program planner: A guide for designing and implementing dual language programs </a:t>
            </a:r>
            <a:r>
              <a:rPr lang="en-US" sz="1200" dirty="0"/>
              <a:t>(p. 3). Washington, DC &amp; Santa Cruz, CA: Center for Research on Education, Diversity &amp; Excellence.</a:t>
            </a:r>
          </a:p>
          <a:p>
            <a:pPr marL="463550" indent="-463550">
              <a:spcAft>
                <a:spcPts val="400"/>
              </a:spcAft>
              <a:buNone/>
            </a:pPr>
            <a:r>
              <a:rPr lang="en-US" sz="1200" dirty="0"/>
              <a:t>Lindholm-Leary, K.J., &amp; Genesee, F. (2014). Student outcomes in one-way, two-way, and indigenous language immersion education. </a:t>
            </a:r>
            <a:r>
              <a:rPr lang="en-US" sz="1200" i="1" dirty="0"/>
              <a:t>Journal of Immersion and Content-Based Language Education, 2</a:t>
            </a:r>
            <a:r>
              <a:rPr lang="en-US" sz="1200" dirty="0"/>
              <a:t>(2), 165–180.</a:t>
            </a:r>
          </a:p>
          <a:p>
            <a:pPr marL="463550" indent="-463550">
              <a:lnSpc>
                <a:spcPct val="100000"/>
              </a:lnSpc>
              <a:spcAft>
                <a:spcPts val="400"/>
              </a:spcAft>
              <a:buNone/>
            </a:pPr>
            <a:r>
              <a:rPr lang="en-US" sz="1200" dirty="0"/>
              <a:t>Thomas, W.P., &amp; Collier, V.P. (2012). </a:t>
            </a:r>
            <a:r>
              <a:rPr lang="en-US" sz="1200" i="1" dirty="0"/>
              <a:t>Dual language education for a transformed world. </a:t>
            </a:r>
            <a:r>
              <a:rPr lang="en-US" sz="1200" dirty="0"/>
              <a:t>Albuquerque, NM: Dual Language Education of New Mexico and Fuente Press.</a:t>
            </a:r>
          </a:p>
          <a:p>
            <a:pPr marL="463550" indent="-463550">
              <a:lnSpc>
                <a:spcPct val="100000"/>
              </a:lnSpc>
              <a:spcAft>
                <a:spcPts val="400"/>
              </a:spcAft>
              <a:buNone/>
            </a:pPr>
            <a:r>
              <a:rPr lang="en-US" sz="1200" dirty="0" err="1"/>
              <a:t>Zart</a:t>
            </a:r>
            <a:r>
              <a:rPr lang="en-US" sz="1200" dirty="0"/>
              <a:t>, B. (2012). </a:t>
            </a:r>
            <a:r>
              <a:rPr lang="en-US" sz="1200" i="1" dirty="0"/>
              <a:t>The importance of culture in language learning. </a:t>
            </a:r>
            <a:r>
              <a:rPr lang="en-US" sz="1200" dirty="0"/>
              <a:t>Retrieved from </a:t>
            </a:r>
            <a:r>
              <a:rPr lang="en-US" sz="1200" dirty="0">
                <a:hlinkClick r:id="rId3"/>
              </a:rPr>
              <a:t>https://billzart.wordpress.com/2012/03/04/the-importance-of-culture-in-language-learning/</a:t>
            </a:r>
            <a:r>
              <a:rPr lang="en-US" sz="1200" dirty="0"/>
              <a:t>.</a:t>
            </a:r>
          </a:p>
          <a:p>
            <a:endParaRPr lang="en-US" dirty="0"/>
          </a:p>
        </p:txBody>
      </p:sp>
      <p:sp>
        <p:nvSpPr>
          <p:cNvPr id="7" name="TextBox 6"/>
          <p:cNvSpPr txBox="1"/>
          <p:nvPr/>
        </p:nvSpPr>
        <p:spPr>
          <a:xfrm>
            <a:off x="311706" y="250527"/>
            <a:ext cx="180850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References</a:t>
            </a:r>
          </a:p>
        </p:txBody>
      </p:sp>
      <p:sp>
        <p:nvSpPr>
          <p:cNvPr id="3" name="Slide Number Placeholder 2"/>
          <p:cNvSpPr>
            <a:spLocks noGrp="1"/>
          </p:cNvSpPr>
          <p:nvPr>
            <p:ph type="sldNum" sz="quarter" idx="12"/>
          </p:nvPr>
        </p:nvSpPr>
        <p:spPr/>
        <p:txBody>
          <a:bodyPr/>
          <a:lstStyle/>
          <a:p>
            <a:fld id="{E59CB7E1-91DC-4272-BB44-E0360AD4D249}" type="slidenum">
              <a:rPr lang="en-US" smtClean="0"/>
              <a:t>40</a:t>
            </a:fld>
            <a:endParaRPr lang="en-US"/>
          </a:p>
        </p:txBody>
      </p:sp>
    </p:spTree>
    <p:extLst>
      <p:ext uri="{BB962C8B-B14F-4D97-AF65-F5344CB8AC3E}">
        <p14:creationId xmlns:p14="http://schemas.microsoft.com/office/powerpoint/2010/main" val="1419011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0594" y="843488"/>
            <a:ext cx="8521700" cy="3416300"/>
          </a:xfrm>
        </p:spPr>
        <p:txBody>
          <a:bodyPr>
            <a:normAutofit/>
          </a:bodyPr>
          <a:lstStyle/>
          <a:p>
            <a:r>
              <a:rPr lang="en-US" sz="1400" dirty="0"/>
              <a:t>Clipart taken from Creative Commons, Pickit, </a:t>
            </a:r>
            <a:r>
              <a:rPr lang="en-US" sz="1400" dirty="0" err="1"/>
              <a:t>Pixabay</a:t>
            </a:r>
            <a:r>
              <a:rPr lang="en-US" sz="1400" dirty="0"/>
              <a:t>, </a:t>
            </a:r>
            <a:r>
              <a:rPr lang="en-US" sz="1400" dirty="0" err="1"/>
              <a:t>MaxPixel</a:t>
            </a:r>
            <a:r>
              <a:rPr lang="en-US" sz="1400" dirty="0"/>
              <a:t>, and </a:t>
            </a:r>
            <a:r>
              <a:rPr lang="en-US" sz="1400" dirty="0" err="1"/>
              <a:t>Pixshark</a:t>
            </a:r>
            <a:r>
              <a:rPr lang="en-US" sz="1400" dirty="0"/>
              <a:t> are copyright-free and do not require permission or attributions.</a:t>
            </a:r>
            <a:br>
              <a:rPr lang="en-US" sz="1400" dirty="0"/>
            </a:br>
            <a:endParaRPr lang="en-US" sz="1400" dirty="0"/>
          </a:p>
          <a:p>
            <a:pPr marL="0" indent="0">
              <a:buNone/>
            </a:pPr>
            <a:r>
              <a:rPr lang="en-US" sz="1400" dirty="0"/>
              <a:t>The following images are reproduced with permission from their respective sources:</a:t>
            </a:r>
          </a:p>
          <a:p>
            <a:r>
              <a:rPr lang="en-US" sz="1400" dirty="0"/>
              <a:t>Slide 9: one-way immersion: Minnetonka Public Schools, Minnetonka, Minnesota (https://www.minnetonkaschools.org)</a:t>
            </a:r>
          </a:p>
          <a:p>
            <a:r>
              <a:rPr lang="en-US" sz="1400" dirty="0"/>
              <a:t>Slide 9: indigenous language immersion: The Native American Women’s Health Education Resource Center (https://www.nativeshop.org/)</a:t>
            </a:r>
          </a:p>
          <a:p>
            <a:r>
              <a:rPr lang="en-US" sz="1400" dirty="0"/>
              <a:t>Slides 14, 15, and 16, graph:  Wayne P. Thomas and Virginia P. Collier (https://www.thomasandcollier.com)</a:t>
            </a:r>
          </a:p>
          <a:p>
            <a:r>
              <a:rPr lang="en-US" sz="1400" dirty="0"/>
              <a:t>Slides 22 &amp; 34, R.J. Lozada (https://vimeo.com/55717676)</a:t>
            </a:r>
          </a:p>
          <a:p>
            <a:endParaRPr lang="en-US" sz="1400" dirty="0"/>
          </a:p>
          <a:p>
            <a:endParaRPr lang="en-US" dirty="0"/>
          </a:p>
          <a:p>
            <a:endParaRPr lang="en-US" dirty="0"/>
          </a:p>
        </p:txBody>
      </p:sp>
      <p:sp>
        <p:nvSpPr>
          <p:cNvPr id="7" name="TextBox 6"/>
          <p:cNvSpPr txBox="1"/>
          <p:nvPr/>
        </p:nvSpPr>
        <p:spPr>
          <a:xfrm>
            <a:off x="311706" y="250527"/>
            <a:ext cx="5508239"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Acknowledgements and Permissions</a:t>
            </a:r>
          </a:p>
        </p:txBody>
      </p:sp>
      <p:sp>
        <p:nvSpPr>
          <p:cNvPr id="3" name="Slide Number Placeholder 2"/>
          <p:cNvSpPr>
            <a:spLocks noGrp="1"/>
          </p:cNvSpPr>
          <p:nvPr>
            <p:ph type="sldNum" sz="quarter" idx="12"/>
          </p:nvPr>
        </p:nvSpPr>
        <p:spPr/>
        <p:txBody>
          <a:bodyPr/>
          <a:lstStyle/>
          <a:p>
            <a:fld id="{E59CB7E1-91DC-4272-BB44-E0360AD4D249}" type="slidenum">
              <a:rPr lang="en-US" smtClean="0"/>
              <a:t>41</a:t>
            </a:fld>
            <a:endParaRPr lang="en-US"/>
          </a:p>
        </p:txBody>
      </p:sp>
    </p:spTree>
    <p:extLst>
      <p:ext uri="{BB962C8B-B14F-4D97-AF65-F5344CB8AC3E}">
        <p14:creationId xmlns:p14="http://schemas.microsoft.com/office/powerpoint/2010/main" val="398471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DA9D1-CEF3-8044-861E-E0795B234D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42</a:t>
            </a:fld>
            <a:endParaRPr lang="en-US" dirty="0">
              <a:solidFill>
                <a:schemeClr val="bg1"/>
              </a:solidFill>
            </a:endParaRPr>
          </a:p>
        </p:txBody>
      </p:sp>
      <p:sp>
        <p:nvSpPr>
          <p:cNvPr id="3" name="Text Placeholder 2">
            <a:extLst>
              <a:ext uri="{FF2B5EF4-FFF2-40B4-BE49-F238E27FC236}">
                <a16:creationId xmlns:a16="http://schemas.microsoft.com/office/drawing/2014/main" id="{8DD336D1-E867-F64B-8F1F-1C745BD23F6B}"/>
              </a:ext>
            </a:extLst>
          </p:cNvPr>
          <p:cNvSpPr txBox="1">
            <a:spLocks/>
          </p:cNvSpPr>
          <p:nvPr/>
        </p:nvSpPr>
        <p:spPr>
          <a:xfrm>
            <a:off x="4200041" y="495216"/>
            <a:ext cx="4538575"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Camarena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a:t>
            </a:r>
            <a:r>
              <a:rPr lang="en-US" sz="1800">
                <a:solidFill>
                  <a:srgbClr val="002060"/>
                </a:solidFill>
              </a:rPr>
              <a:t>Paul)</a:t>
            </a:r>
          </a:p>
          <a:p>
            <a:pPr>
              <a:spcBef>
                <a:spcPts val="400"/>
              </a:spcBef>
            </a:pPr>
            <a:r>
              <a:rPr lang="en-US" sz="1800">
                <a:solidFill>
                  <a:srgbClr val="002060"/>
                </a:solidFill>
              </a:rPr>
              <a:t>Laura </a:t>
            </a:r>
            <a:r>
              <a:rPr lang="en-US" sz="1800" dirty="0">
                <a:solidFill>
                  <a:srgbClr val="002060"/>
                </a:solidFill>
              </a:rPr>
              <a:t>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Pastrana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6" name="Content Placeholder 3">
            <a:extLst>
              <a:ext uri="{FF2B5EF4-FFF2-40B4-BE49-F238E27FC236}">
                <a16:creationId xmlns:a16="http://schemas.microsoft.com/office/drawing/2014/main" id="{596247A7-5AEA-41DD-8607-AEF841D6E926}"/>
              </a:ext>
            </a:extLst>
          </p:cNvPr>
          <p:cNvSpPr txBox="1">
            <a:spLocks/>
          </p:cNvSpPr>
          <p:nvPr/>
        </p:nvSpPr>
        <p:spPr>
          <a:xfrm>
            <a:off x="405384" y="440680"/>
            <a:ext cx="3981450"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0" indent="0">
              <a:buFont typeface="Noto Sans Symbols"/>
              <a:buNone/>
            </a:pPr>
            <a:r>
              <a:rPr lang="en-US" sz="2000" dirty="0">
                <a:solidFill>
                  <a:srgbClr val="002060"/>
                </a:solidFill>
              </a:rPr>
              <a:t>University of  Minnesota:</a:t>
            </a:r>
          </a:p>
          <a:p>
            <a:r>
              <a:rPr lang="en-US" sz="2000" dirty="0">
                <a:solidFill>
                  <a:srgbClr val="002060"/>
                </a:solidFill>
              </a:rPr>
              <a:t>Maureen Curran-Dorsano</a:t>
            </a:r>
          </a:p>
          <a:p>
            <a:r>
              <a:rPr lang="en-US" sz="2000" dirty="0">
                <a:solidFill>
                  <a:srgbClr val="002060"/>
                </a:solidFill>
              </a:rPr>
              <a:t>Diane J. </a:t>
            </a:r>
            <a:r>
              <a:rPr lang="en-US" sz="2000" dirty="0" err="1">
                <a:solidFill>
                  <a:srgbClr val="002060"/>
                </a:solidFill>
              </a:rPr>
              <a:t>Tedick</a:t>
            </a:r>
            <a:endParaRPr lang="en-US" sz="2000" dirty="0">
              <a:solidFill>
                <a:srgbClr val="002060"/>
              </a:solidFill>
            </a:endParaRPr>
          </a:p>
          <a:p>
            <a:r>
              <a:rPr lang="en-US" sz="1800" dirty="0">
                <a:solidFill>
                  <a:srgbClr val="002060"/>
                </a:solidFill>
              </a:rPr>
              <a:t>Corinne Mathieu</a:t>
            </a:r>
          </a:p>
          <a:p>
            <a:endParaRPr lang="en-US" sz="1800" dirty="0">
              <a:solidFill>
                <a:srgbClr val="002060"/>
              </a:solidFill>
            </a:endParaRPr>
          </a:p>
          <a:p>
            <a:pPr marL="0" indent="0">
              <a:buFont typeface="Noto Sans Symbols"/>
              <a:buNone/>
            </a:pPr>
            <a:r>
              <a:rPr lang="en-US" sz="1800" dirty="0">
                <a:solidFill>
                  <a:srgbClr val="002060"/>
                </a:solidFill>
              </a:rPr>
              <a:t>Special thanks to our translators,</a:t>
            </a:r>
          </a:p>
          <a:p>
            <a:pPr>
              <a:buSzPct val="100000"/>
              <a:buFont typeface="Arial" panose="020B0604020202020204" pitchFamily="34" charset="0"/>
              <a:buChar char="•"/>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a:t>
            </a:r>
          </a:p>
          <a:p>
            <a:pPr marL="114300" indent="285750">
              <a:buFont typeface="Arial" panose="020B0604020202020204" pitchFamily="34" charset="0"/>
              <a:buChar char="•"/>
            </a:pPr>
            <a:r>
              <a:rPr lang="en-US" sz="1800" dirty="0">
                <a:solidFill>
                  <a:srgbClr val="002060"/>
                </a:solidFill>
              </a:rPr>
              <a:t>See </a:t>
            </a:r>
            <a:r>
              <a:rPr lang="en-US" sz="1800" dirty="0" err="1">
                <a:solidFill>
                  <a:srgbClr val="002060"/>
                </a:solidFill>
              </a:rPr>
              <a:t>Pha</a:t>
            </a:r>
            <a:r>
              <a:rPr lang="en-US" sz="1800" dirty="0">
                <a:solidFill>
                  <a:srgbClr val="002060"/>
                </a:solidFill>
              </a:rPr>
              <a:t> </a:t>
            </a:r>
            <a:r>
              <a:rPr lang="en-US" sz="1800" dirty="0" err="1">
                <a:solidFill>
                  <a:srgbClr val="002060"/>
                </a:solidFill>
              </a:rPr>
              <a:t>Vang</a:t>
            </a:r>
            <a:endParaRPr lang="en-US" sz="1800" dirty="0">
              <a:solidFill>
                <a:srgbClr val="002060"/>
              </a:solidFill>
            </a:endParaRPr>
          </a:p>
          <a:p>
            <a:pPr marL="114300" indent="285750">
              <a:buFont typeface="Arial" panose="020B0604020202020204" pitchFamily="34" charset="0"/>
              <a:buChar char="•"/>
            </a:pPr>
            <a:r>
              <a:rPr lang="es-ES" sz="1800" dirty="0">
                <a:solidFill>
                  <a:srgbClr val="002060"/>
                </a:solidFill>
              </a:rPr>
              <a:t>May Lee </a:t>
            </a:r>
            <a:r>
              <a:rPr lang="es-ES" sz="1800" dirty="0" err="1">
                <a:solidFill>
                  <a:srgbClr val="002060"/>
                </a:solidFill>
              </a:rPr>
              <a:t>Xiong</a:t>
            </a:r>
            <a:endParaRPr lang="es-ES" sz="1800" dirty="0">
              <a:solidFill>
                <a:srgbClr val="002060"/>
              </a:solidFill>
            </a:endParaRPr>
          </a:p>
          <a:p>
            <a:pPr marL="114300" indent="285750">
              <a:buFont typeface="Arial" panose="020B0604020202020204" pitchFamily="34" charset="0"/>
              <a:buChar char="•"/>
            </a:pPr>
            <a:r>
              <a:rPr lang="es-ES" sz="1800" dirty="0" err="1">
                <a:solidFill>
                  <a:srgbClr val="002060"/>
                </a:solidFill>
              </a:rPr>
              <a:t>Phoua</a:t>
            </a:r>
            <a:r>
              <a:rPr lang="es-ES" sz="1800" dirty="0">
                <a:solidFill>
                  <a:srgbClr val="002060"/>
                </a:solidFill>
              </a:rPr>
              <a:t> Yang</a:t>
            </a:r>
          </a:p>
          <a:p>
            <a:pPr marL="0" indent="0">
              <a:buFont typeface="Noto Sans Symbols"/>
              <a:buNone/>
            </a:pPr>
            <a:r>
              <a:rPr lang="en-US" sz="1800" dirty="0">
                <a:solidFill>
                  <a:srgbClr val="002060"/>
                </a:solidFill>
              </a:rPr>
              <a:t>and to our external consultant,</a:t>
            </a:r>
            <a:br>
              <a:rPr lang="en-US" sz="1800" dirty="0">
                <a:solidFill>
                  <a:srgbClr val="002060"/>
                </a:solidFill>
              </a:rPr>
            </a:br>
            <a:r>
              <a:rPr lang="en-US" sz="1800" dirty="0">
                <a:solidFill>
                  <a:srgbClr val="002060"/>
                </a:solidFill>
              </a:rPr>
              <a:t>        Edward M. </a:t>
            </a:r>
            <a:r>
              <a:rPr lang="en-US" sz="1800" dirty="0" err="1">
                <a:solidFill>
                  <a:srgbClr val="002060"/>
                </a:solidFill>
              </a:rPr>
              <a:t>Olivos</a:t>
            </a:r>
            <a:r>
              <a:rPr lang="en-US" sz="1800" dirty="0">
                <a:solidFill>
                  <a:srgbClr val="002060"/>
                </a:solidFill>
              </a:rPr>
              <a:t>,</a:t>
            </a:r>
            <a:br>
              <a:rPr lang="en-US" sz="1800" dirty="0">
                <a:solidFill>
                  <a:srgbClr val="002060"/>
                </a:solidFill>
              </a:rPr>
            </a:br>
            <a:r>
              <a:rPr lang="en-US" sz="1800" dirty="0">
                <a:solidFill>
                  <a:srgbClr val="002060"/>
                </a:solidFill>
              </a:rPr>
              <a:t>        University of Oregon</a:t>
            </a:r>
          </a:p>
          <a:p>
            <a:pPr marL="0" indent="0">
              <a:buFont typeface="Noto Sans Symbols"/>
              <a:buNone/>
            </a:pPr>
            <a:endParaRPr lang="en-US" sz="1800" dirty="0">
              <a:solidFill>
                <a:srgbClr val="002060"/>
              </a:solidFill>
            </a:endParaRPr>
          </a:p>
        </p:txBody>
      </p:sp>
      <p:sp>
        <p:nvSpPr>
          <p:cNvPr id="7" name="TextBox 6">
            <a:extLst>
              <a:ext uri="{FF2B5EF4-FFF2-40B4-BE49-F238E27FC236}">
                <a16:creationId xmlns:a16="http://schemas.microsoft.com/office/drawing/2014/main" id="{81D22523-5D59-47A3-889A-99186C6E9471}"/>
              </a:ext>
            </a:extLst>
          </p:cNvPr>
          <p:cNvSpPr txBox="1"/>
          <p:nvPr/>
        </p:nvSpPr>
        <p:spPr>
          <a:xfrm>
            <a:off x="405384" y="0"/>
            <a:ext cx="134684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Authors</a:t>
            </a:r>
          </a:p>
        </p:txBody>
      </p:sp>
      <p:sp>
        <p:nvSpPr>
          <p:cNvPr id="8" name="TextBox 7">
            <a:extLst>
              <a:ext uri="{FF2B5EF4-FFF2-40B4-BE49-F238E27FC236}">
                <a16:creationId xmlns:a16="http://schemas.microsoft.com/office/drawing/2014/main" id="{7CB1F68F-F200-47C0-B24F-E0EB90CB4A49}"/>
              </a:ext>
            </a:extLst>
          </p:cNvPr>
          <p:cNvSpPr txBox="1"/>
          <p:nvPr/>
        </p:nvSpPr>
        <p:spPr>
          <a:xfrm>
            <a:off x="5430457" y="34280"/>
            <a:ext cx="219803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 Contributors </a:t>
            </a:r>
          </a:p>
        </p:txBody>
      </p:sp>
    </p:spTree>
    <p:extLst>
      <p:ext uri="{BB962C8B-B14F-4D97-AF65-F5344CB8AC3E}">
        <p14:creationId xmlns:p14="http://schemas.microsoft.com/office/powerpoint/2010/main" val="395378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675226" y="1418517"/>
            <a:ext cx="7905119" cy="1815882"/>
          </a:xfrm>
          <a:prstGeom prst="rect">
            <a:avLst/>
          </a:prstGeom>
          <a:noFill/>
        </p:spPr>
        <p:txBody>
          <a:bodyPr wrap="square" rtlCol="0">
            <a:spAutoFit/>
          </a:bodyPr>
          <a:lstStyle/>
          <a:p>
            <a:pPr>
              <a:spcBef>
                <a:spcPts val="900"/>
              </a:spcBef>
            </a:pPr>
            <a:r>
              <a:rPr lang="en-US" sz="2800" dirty="0">
                <a:solidFill>
                  <a:srgbClr val="002060"/>
                </a:solidFill>
                <a:latin typeface="Calibri" charset="0"/>
                <a:ea typeface="Calibri" charset="0"/>
                <a:cs typeface="Calibri" charset="0"/>
              </a:rPr>
              <a:t>To enrich the educational experience of Dual Language and Immersion (DLI) learners by </a:t>
            </a:r>
            <a:r>
              <a:rPr lang="en-US" sz="2800" b="1" dirty="0">
                <a:solidFill>
                  <a:srgbClr val="7A111A"/>
                </a:solidFill>
                <a:latin typeface="Calibri" charset="0"/>
                <a:ea typeface="Calibri" charset="0"/>
                <a:cs typeface="Calibri" charset="0"/>
              </a:rPr>
              <a:t>engaging</a:t>
            </a:r>
            <a:r>
              <a:rPr lang="en-US" sz="2800" dirty="0">
                <a:solidFill>
                  <a:schemeClr val="tx2">
                    <a:lumMod val="75000"/>
                  </a:schemeClr>
                </a:solidFill>
                <a:latin typeface="Calibri" charset="0"/>
                <a:ea typeface="Calibri" charset="0"/>
                <a:cs typeface="Calibri" charset="0"/>
              </a:rPr>
              <a:t>,</a:t>
            </a:r>
            <a:r>
              <a:rPr lang="en-US" sz="2800" b="1" dirty="0">
                <a:latin typeface="Calibri" charset="0"/>
                <a:ea typeface="Calibri" charset="0"/>
                <a:cs typeface="Calibri" charset="0"/>
              </a:rPr>
              <a:t> </a:t>
            </a:r>
            <a:r>
              <a:rPr lang="en-US" sz="2800" b="1" dirty="0">
                <a:solidFill>
                  <a:srgbClr val="7A111A"/>
                </a:solidFill>
                <a:latin typeface="Calibri" charset="0"/>
                <a:ea typeface="Calibri" charset="0"/>
                <a:cs typeface="Calibri" charset="0"/>
              </a:rPr>
              <a:t>educating</a:t>
            </a:r>
            <a:r>
              <a:rPr lang="en-US" sz="2800" dirty="0">
                <a:solidFill>
                  <a:srgbClr val="002060"/>
                </a:solidFill>
                <a:latin typeface="Calibri" charset="0"/>
                <a:ea typeface="Calibri" charset="0"/>
                <a:cs typeface="Calibri" charset="0"/>
              </a:rPr>
              <a:t>, and </a:t>
            </a:r>
            <a:r>
              <a:rPr lang="en-US" sz="2800" b="1" dirty="0">
                <a:solidFill>
                  <a:srgbClr val="7A111A"/>
                </a:solidFill>
                <a:latin typeface="Calibri" charset="0"/>
                <a:ea typeface="Calibri" charset="0"/>
                <a:cs typeface="Calibri" charset="0"/>
              </a:rPr>
              <a:t>empowering</a:t>
            </a:r>
            <a:r>
              <a:rPr lang="en-US" sz="2800" dirty="0">
                <a:solidFill>
                  <a:srgbClr val="7A111A"/>
                </a:solidFill>
                <a:latin typeface="Calibri" charset="0"/>
                <a:ea typeface="Calibri" charset="0"/>
                <a:cs typeface="Calibri" charset="0"/>
              </a:rPr>
              <a:t> </a:t>
            </a:r>
            <a:r>
              <a:rPr lang="en-US" sz="2800" dirty="0">
                <a:solidFill>
                  <a:srgbClr val="002060"/>
                </a:solidFill>
                <a:latin typeface="Calibri" charset="0"/>
                <a:ea typeface="Calibri" charset="0"/>
                <a:cs typeface="Calibri" charset="0"/>
              </a:rPr>
              <a:t>families</a:t>
            </a:r>
            <a:r>
              <a:rPr lang="en-US" sz="2800" dirty="0">
                <a:solidFill>
                  <a:schemeClr val="accent2">
                    <a:lumMod val="75000"/>
                  </a:schemeClr>
                </a:solidFill>
                <a:latin typeface="Calibri" charset="0"/>
                <a:ea typeface="Calibri" charset="0"/>
                <a:cs typeface="Calibri" charset="0"/>
              </a:rPr>
              <a:t>.</a:t>
            </a:r>
            <a:br>
              <a:rPr lang="en-US" sz="2800" dirty="0">
                <a:solidFill>
                  <a:schemeClr val="accent2">
                    <a:lumMod val="75000"/>
                  </a:schemeClr>
                </a:solidFill>
                <a:latin typeface="Calibri" panose="020F0502020204030204" pitchFamily="34" charset="0"/>
                <a:cs typeface="Calibri" panose="020F0502020204030204" pitchFamily="34" charset="0"/>
              </a:rPr>
            </a:br>
            <a:endParaRPr lang="en-US" sz="2800" dirty="0">
              <a:solidFill>
                <a:schemeClr val="accent2">
                  <a:lumMod val="7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267752" y="260936"/>
            <a:ext cx="6759032"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Mission Statement</a:t>
            </a:r>
          </a:p>
        </p:txBody>
      </p:sp>
      <p:sp>
        <p:nvSpPr>
          <p:cNvPr id="10" name="TextBox 9"/>
          <p:cNvSpPr txBox="1"/>
          <p:nvPr/>
        </p:nvSpPr>
        <p:spPr>
          <a:xfrm>
            <a:off x="2308256" y="4654213"/>
            <a:ext cx="5309226"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768" y="4569262"/>
            <a:ext cx="514350" cy="361950"/>
          </a:xfrm>
          <a:prstGeom prst="rect">
            <a:avLst/>
          </a:prstGeom>
        </p:spPr>
      </p:pic>
      <p:sp>
        <p:nvSpPr>
          <p:cNvPr id="3" name="Slide Number Placeholder 2"/>
          <p:cNvSpPr>
            <a:spLocks noGrp="1"/>
          </p:cNvSpPr>
          <p:nvPr>
            <p:ph type="sldNum" sz="quarter" idx="12"/>
          </p:nvPr>
        </p:nvSpPr>
        <p:spPr/>
        <p:txBody>
          <a:bodyPr/>
          <a:lstStyle/>
          <a:p>
            <a:fld id="{E59CB7E1-91DC-4272-BB44-E0360AD4D249}" type="slidenum">
              <a:rPr lang="en-US" smtClean="0"/>
              <a:t>5</a:t>
            </a:fld>
            <a:endParaRPr lang="en-US"/>
          </a:p>
        </p:txBody>
      </p:sp>
    </p:spTree>
    <p:extLst>
      <p:ext uri="{BB962C8B-B14F-4D97-AF65-F5344CB8AC3E}">
        <p14:creationId xmlns:p14="http://schemas.microsoft.com/office/powerpoint/2010/main" val="226984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473468" y="554421"/>
            <a:ext cx="4634088" cy="3383354"/>
            <a:chOff x="2545645" y="1320799"/>
            <a:chExt cx="4634088" cy="3383354"/>
          </a:xfrm>
        </p:grpSpPr>
        <p:sp>
          <p:nvSpPr>
            <p:cNvPr id="4" name="Triangle 3"/>
            <p:cNvSpPr/>
            <p:nvPr/>
          </p:nvSpPr>
          <p:spPr>
            <a:xfrm>
              <a:off x="3206044" y="1682045"/>
              <a:ext cx="2878667" cy="2291644"/>
            </a:xfrm>
            <a:prstGeom prst="triangle">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Calibri" panose="020F0502020204030204" pitchFamily="34" charset="0"/>
              </a:endParaRPr>
            </a:p>
          </p:txBody>
        </p:sp>
        <p:sp>
          <p:nvSpPr>
            <p:cNvPr id="5" name="TextBox 4"/>
            <p:cNvSpPr txBox="1"/>
            <p:nvPr/>
          </p:nvSpPr>
          <p:spPr>
            <a:xfrm>
              <a:off x="4199466" y="1320799"/>
              <a:ext cx="1027289" cy="400110"/>
            </a:xfrm>
            <a:prstGeom prst="rect">
              <a:avLst/>
            </a:prstGeom>
            <a:noFill/>
          </p:spPr>
          <p:txBody>
            <a:bodyPr wrap="square" rtlCol="0">
              <a:spAutoFit/>
            </a:bodyPr>
            <a:lstStyle/>
            <a:p>
              <a:pPr algn="ctr"/>
              <a:r>
                <a:rPr lang="en-US" sz="2000" dirty="0">
                  <a:solidFill>
                    <a:srgbClr val="002060"/>
                  </a:solidFill>
                  <a:latin typeface="Calibri" panose="020F0502020204030204" pitchFamily="34" charset="0"/>
                  <a:cs typeface="Calibri" panose="020F0502020204030204" pitchFamily="34" charset="0"/>
                </a:rPr>
                <a:t>Student</a:t>
              </a:r>
            </a:p>
          </p:txBody>
        </p:sp>
        <p:sp>
          <p:nvSpPr>
            <p:cNvPr id="7" name="TextBox 6"/>
            <p:cNvSpPr txBox="1"/>
            <p:nvPr/>
          </p:nvSpPr>
          <p:spPr>
            <a:xfrm>
              <a:off x="2545645" y="4003399"/>
              <a:ext cx="869244" cy="400110"/>
            </a:xfrm>
            <a:prstGeom prst="rect">
              <a:avLst/>
            </a:prstGeom>
            <a:noFill/>
          </p:spPr>
          <p:txBody>
            <a:bodyPr wrap="square" rtlCol="0">
              <a:spAutoFit/>
            </a:bodyPr>
            <a:lstStyle/>
            <a:p>
              <a:pPr algn="ctr"/>
              <a:r>
                <a:rPr lang="en-US" sz="2000" dirty="0">
                  <a:solidFill>
                    <a:srgbClr val="002060"/>
                  </a:solidFill>
                  <a:latin typeface="Calibri" panose="020F0502020204030204" pitchFamily="34" charset="0"/>
                  <a:cs typeface="Calibri" panose="020F0502020204030204" pitchFamily="34" charset="0"/>
                </a:rPr>
                <a:t>Family</a:t>
              </a:r>
            </a:p>
          </p:txBody>
        </p:sp>
        <p:sp>
          <p:nvSpPr>
            <p:cNvPr id="9" name="TextBox 8"/>
            <p:cNvSpPr txBox="1"/>
            <p:nvPr/>
          </p:nvSpPr>
          <p:spPr>
            <a:xfrm>
              <a:off x="5960533" y="3996267"/>
              <a:ext cx="1219200" cy="707886"/>
            </a:xfrm>
            <a:prstGeom prst="rect">
              <a:avLst/>
            </a:prstGeom>
            <a:noFill/>
          </p:spPr>
          <p:txBody>
            <a:bodyPr wrap="square" rtlCol="0">
              <a:spAutoFit/>
            </a:bodyPr>
            <a:lstStyle/>
            <a:p>
              <a:pPr algn="ctr"/>
              <a:r>
                <a:rPr lang="en-US" sz="2000" dirty="0">
                  <a:solidFill>
                    <a:srgbClr val="002060"/>
                  </a:solidFill>
                  <a:latin typeface="Calibri" panose="020F0502020204030204" pitchFamily="34" charset="0"/>
                  <a:cs typeface="Calibri" panose="020F0502020204030204" pitchFamily="34" charset="0"/>
                </a:rPr>
                <a:t>Teachers &amp; School</a:t>
              </a:r>
            </a:p>
          </p:txBody>
        </p:sp>
        <p:sp>
          <p:nvSpPr>
            <p:cNvPr id="10" name="TextBox 9"/>
            <p:cNvSpPr txBox="1"/>
            <p:nvPr/>
          </p:nvSpPr>
          <p:spPr>
            <a:xfrm rot="18185972">
              <a:off x="3058287" y="2559112"/>
              <a:ext cx="1181735" cy="400110"/>
            </a:xfrm>
            <a:prstGeom prst="rect">
              <a:avLst/>
            </a:prstGeom>
            <a:noFill/>
          </p:spPr>
          <p:txBody>
            <a:bodyPr wrap="non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EDUCATE</a:t>
              </a:r>
            </a:p>
          </p:txBody>
        </p:sp>
        <p:sp>
          <p:nvSpPr>
            <p:cNvPr id="12" name="TextBox 11"/>
            <p:cNvSpPr txBox="1"/>
            <p:nvPr/>
          </p:nvSpPr>
          <p:spPr>
            <a:xfrm>
              <a:off x="4109813" y="4076566"/>
              <a:ext cx="1085554" cy="400110"/>
            </a:xfrm>
            <a:prstGeom prst="rect">
              <a:avLst/>
            </a:prstGeom>
            <a:noFill/>
          </p:spPr>
          <p:txBody>
            <a:bodyPr wrap="non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ENGAGE</a:t>
              </a:r>
            </a:p>
          </p:txBody>
        </p:sp>
        <p:sp>
          <p:nvSpPr>
            <p:cNvPr id="13" name="TextBox 12"/>
            <p:cNvSpPr txBox="1"/>
            <p:nvPr/>
          </p:nvSpPr>
          <p:spPr>
            <a:xfrm rot="3420000">
              <a:off x="5015122" y="2627811"/>
              <a:ext cx="1345240" cy="400110"/>
            </a:xfrm>
            <a:prstGeom prst="rect">
              <a:avLst/>
            </a:prstGeom>
            <a:noFill/>
          </p:spPr>
          <p:txBody>
            <a:bodyPr wrap="non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EMPOWER</a:t>
              </a:r>
            </a:p>
          </p:txBody>
        </p:sp>
      </p:grpSp>
      <p:sp>
        <p:nvSpPr>
          <p:cNvPr id="2" name="Rectangle 1"/>
          <p:cNvSpPr/>
          <p:nvPr/>
        </p:nvSpPr>
        <p:spPr>
          <a:xfrm>
            <a:off x="3761129" y="1708597"/>
            <a:ext cx="1697901" cy="1200329"/>
          </a:xfrm>
          <a:prstGeom prst="rect">
            <a:avLst/>
          </a:prstGeom>
        </p:spPr>
        <p:txBody>
          <a:bodyPr wrap="none">
            <a:spAutoFit/>
          </a:bodyPr>
          <a:lstStyle/>
          <a:p>
            <a:pPr algn="ctr"/>
            <a:r>
              <a:rPr lang="en-US" sz="2400" b="1" dirty="0">
                <a:solidFill>
                  <a:schemeClr val="tx1">
                    <a:lumMod val="75000"/>
                    <a:lumOff val="25000"/>
                  </a:schemeClr>
                </a:solidFill>
                <a:latin typeface="Calibri" charset="0"/>
                <a:ea typeface="Calibri" charset="0"/>
                <a:cs typeface="Calibri" charset="0"/>
              </a:rPr>
              <a:t>Success </a:t>
            </a:r>
          </a:p>
          <a:p>
            <a:pPr algn="ctr"/>
            <a:r>
              <a:rPr lang="en-US" sz="2400" b="1" dirty="0">
                <a:solidFill>
                  <a:schemeClr val="tx1">
                    <a:lumMod val="75000"/>
                    <a:lumOff val="25000"/>
                  </a:schemeClr>
                </a:solidFill>
                <a:latin typeface="Calibri" charset="0"/>
                <a:ea typeface="Calibri" charset="0"/>
                <a:cs typeface="Calibri" charset="0"/>
              </a:rPr>
              <a:t>in school </a:t>
            </a:r>
          </a:p>
          <a:p>
            <a:pPr algn="ctr"/>
            <a:r>
              <a:rPr lang="en-US" sz="2400" b="1" dirty="0">
                <a:solidFill>
                  <a:schemeClr val="tx1">
                    <a:lumMod val="75000"/>
                    <a:lumOff val="25000"/>
                  </a:schemeClr>
                </a:solidFill>
                <a:latin typeface="Calibri" charset="0"/>
                <a:ea typeface="Calibri" charset="0"/>
                <a:cs typeface="Calibri" charset="0"/>
              </a:rPr>
              <a:t>and beyond</a:t>
            </a:r>
          </a:p>
        </p:txBody>
      </p:sp>
      <p:sp>
        <p:nvSpPr>
          <p:cNvPr id="18" name="TextBox 17"/>
          <p:cNvSpPr txBox="1"/>
          <p:nvPr/>
        </p:nvSpPr>
        <p:spPr>
          <a:xfrm>
            <a:off x="2147242" y="4645865"/>
            <a:ext cx="5286555"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079" y="4560914"/>
            <a:ext cx="514350" cy="361950"/>
          </a:xfrm>
          <a:prstGeom prst="rect">
            <a:avLst/>
          </a:prstGeom>
        </p:spPr>
      </p:pic>
      <p:sp>
        <p:nvSpPr>
          <p:cNvPr id="3" name="Slide Number Placeholder 2"/>
          <p:cNvSpPr>
            <a:spLocks noGrp="1"/>
          </p:cNvSpPr>
          <p:nvPr>
            <p:ph type="sldNum" sz="quarter" idx="12"/>
          </p:nvPr>
        </p:nvSpPr>
        <p:spPr/>
        <p:txBody>
          <a:bodyPr/>
          <a:lstStyle/>
          <a:p>
            <a:fld id="{E59CB7E1-91DC-4272-BB44-E0360AD4D249}" type="slidenum">
              <a:rPr lang="en-US" smtClean="0"/>
              <a:t>6</a:t>
            </a:fld>
            <a:endParaRPr lang="en-US"/>
          </a:p>
        </p:txBody>
      </p:sp>
    </p:spTree>
    <p:extLst>
      <p:ext uri="{BB962C8B-B14F-4D97-AF65-F5344CB8AC3E}">
        <p14:creationId xmlns:p14="http://schemas.microsoft.com/office/powerpoint/2010/main" val="142975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1307227" y="1532208"/>
            <a:ext cx="6082114" cy="2654573"/>
          </a:xfrm>
          <a:prstGeom prst="rect">
            <a:avLst/>
          </a:prstGeom>
          <a:noFill/>
        </p:spPr>
        <p:txBody>
          <a:bodyPr wrap="none" rtlCol="0">
            <a:spAutoFit/>
          </a:bodyPr>
          <a:lstStyle/>
          <a:p>
            <a:pPr marL="514350" indent="-514350">
              <a:spcBef>
                <a:spcPts val="900"/>
              </a:spcBef>
              <a:buFont typeface="+mj-lt"/>
              <a:buAutoNum type="arabicPeriod"/>
            </a:pPr>
            <a:r>
              <a:rPr lang="en-US" sz="2800" dirty="0">
                <a:solidFill>
                  <a:srgbClr val="C00000"/>
                </a:solidFill>
                <a:latin typeface="Calibri" panose="020F0502020204030204" pitchFamily="34" charset="0"/>
                <a:cs typeface="Calibri" panose="020F0502020204030204" pitchFamily="34" charset="0"/>
              </a:rPr>
              <a:t>Dual Language and Immersion Basics</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Bilingualism and Biliteracy</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The Challenges of DLI</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College and Career Opportunities</a:t>
            </a:r>
            <a:br>
              <a:rPr lang="en-US" sz="2800" dirty="0">
                <a:solidFill>
                  <a:srgbClr val="002060"/>
                </a:solidFill>
                <a:latin typeface="Calibri" panose="020F0502020204030204" pitchFamily="34" charset="0"/>
                <a:cs typeface="Calibri" panose="020F0502020204030204" pitchFamily="34" charset="0"/>
              </a:rPr>
            </a:br>
            <a:endParaRPr lang="en-US" sz="28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267239" y="476437"/>
            <a:ext cx="6759032"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Workshop Topics</a:t>
            </a:r>
          </a:p>
        </p:txBody>
      </p:sp>
      <p:sp>
        <p:nvSpPr>
          <p:cNvPr id="3" name="Slide Number Placeholder 2"/>
          <p:cNvSpPr>
            <a:spLocks noGrp="1"/>
          </p:cNvSpPr>
          <p:nvPr>
            <p:ph type="sldNum" sz="quarter" idx="12"/>
          </p:nvPr>
        </p:nvSpPr>
        <p:spPr/>
        <p:txBody>
          <a:bodyPr/>
          <a:lstStyle/>
          <a:p>
            <a:fld id="{E59CB7E1-91DC-4272-BB44-E0360AD4D249}" type="slidenum">
              <a:rPr lang="en-US" smtClean="0"/>
              <a:t>7</a:t>
            </a:fld>
            <a:endParaRPr lang="en-US"/>
          </a:p>
        </p:txBody>
      </p:sp>
    </p:spTree>
    <p:extLst>
      <p:ext uri="{BB962C8B-B14F-4D97-AF65-F5344CB8AC3E}">
        <p14:creationId xmlns:p14="http://schemas.microsoft.com/office/powerpoint/2010/main" val="416182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859705" y="2009558"/>
            <a:ext cx="7159625" cy="1089025"/>
          </a:xfrm>
          <a:prstGeom prst="rect">
            <a:avLst/>
          </a:prstGeom>
          <a:solidFill>
            <a:schemeClr val="tx2">
              <a:lumMod val="20000"/>
              <a:lumOff val="80000"/>
            </a:schemeClr>
          </a:solidFill>
          <a:ln w="38100">
            <a:solidFill>
              <a:srgbClr val="002060"/>
            </a:solidFill>
          </a:ln>
        </p:spPr>
        <p:txBody>
          <a:bodyPr wrap="square" lIns="91425" tIns="91425" rIns="91425" bIns="91425" anchor="t" anchorCtr="0">
            <a:noAutofit/>
          </a:bodyPr>
          <a:lstStyle/>
          <a:p>
            <a:pPr marL="0" lvl="0" indent="0" algn="ctr" rtl="0">
              <a:lnSpc>
                <a:spcPct val="100000"/>
              </a:lnSpc>
              <a:spcBef>
                <a:spcPts val="0"/>
              </a:spcBef>
              <a:spcAft>
                <a:spcPts val="0"/>
              </a:spcAft>
              <a:buNone/>
            </a:pPr>
            <a:r>
              <a:rPr lang="en" sz="2800" dirty="0">
                <a:solidFill>
                  <a:srgbClr val="002060"/>
                </a:solidFill>
                <a:latin typeface="Calibri" panose="020F0502020204030204" pitchFamily="34" charset="0"/>
                <a:cs typeface="Calibri" panose="020F0502020204030204" pitchFamily="34" charset="0"/>
              </a:rPr>
              <a:t>I understand the </a:t>
            </a:r>
            <a:r>
              <a:rPr lang="en" sz="2800" b="1" dirty="0">
                <a:solidFill>
                  <a:srgbClr val="002060"/>
                </a:solidFill>
                <a:latin typeface="Calibri" panose="020F0502020204030204" pitchFamily="34" charset="0"/>
                <a:cs typeface="Calibri" panose="020F0502020204030204" pitchFamily="34" charset="0"/>
              </a:rPr>
              <a:t>goals</a:t>
            </a:r>
            <a:r>
              <a:rPr lang="en" sz="2800" dirty="0">
                <a:solidFill>
                  <a:srgbClr val="002060"/>
                </a:solidFill>
                <a:latin typeface="Calibri" panose="020F0502020204030204" pitchFamily="34" charset="0"/>
                <a:cs typeface="Calibri" panose="020F0502020204030204" pitchFamily="34" charset="0"/>
              </a:rPr>
              <a:t> and </a:t>
            </a:r>
            <a:r>
              <a:rPr lang="en" sz="2800" b="1" dirty="0">
                <a:solidFill>
                  <a:srgbClr val="002060"/>
                </a:solidFill>
                <a:latin typeface="Calibri" panose="020F0502020204030204" pitchFamily="34" charset="0"/>
                <a:cs typeface="Calibri" panose="020F0502020204030204" pitchFamily="34" charset="0"/>
              </a:rPr>
              <a:t>key features </a:t>
            </a:r>
            <a:r>
              <a:rPr lang="en" sz="2800" dirty="0">
                <a:solidFill>
                  <a:srgbClr val="002060"/>
                </a:solidFill>
                <a:latin typeface="Calibri" panose="020F0502020204030204" pitchFamily="34" charset="0"/>
                <a:cs typeface="Calibri" panose="020F0502020204030204" pitchFamily="34" charset="0"/>
              </a:rPr>
              <a:t>of </a:t>
            </a:r>
            <a:br>
              <a:rPr lang="en" sz="2800" dirty="0">
                <a:solidFill>
                  <a:srgbClr val="002060"/>
                </a:solidFill>
                <a:latin typeface="Calibri" panose="020F0502020204030204" pitchFamily="34" charset="0"/>
                <a:cs typeface="Calibri" panose="020F0502020204030204" pitchFamily="34" charset="0"/>
              </a:rPr>
            </a:br>
            <a:r>
              <a:rPr lang="en" sz="2800" dirty="0">
                <a:solidFill>
                  <a:srgbClr val="002060"/>
                </a:solidFill>
                <a:latin typeface="Calibri" panose="020F0502020204030204" pitchFamily="34" charset="0"/>
                <a:cs typeface="Calibri" panose="020F0502020204030204" pitchFamily="34" charset="0"/>
              </a:rPr>
              <a:t>Dual Language and Immersion Education (DLI).</a:t>
            </a:r>
            <a:br>
              <a:rPr lang="en" sz="2000" dirty="0">
                <a:solidFill>
                  <a:srgbClr val="002060"/>
                </a:solidFill>
                <a:latin typeface="Calibri" panose="020F0502020204030204" pitchFamily="34" charset="0"/>
                <a:cs typeface="Calibri" panose="020F0502020204030204" pitchFamily="34" charset="0"/>
              </a:rPr>
            </a:br>
            <a:endParaRPr lang="en" sz="2000" dirty="0">
              <a:solidFill>
                <a:srgbClr val="002060"/>
              </a:solidFill>
              <a:latin typeface="Calibri" panose="020F0502020204030204" pitchFamily="34" charset="0"/>
              <a:cs typeface="Calibri" panose="020F0502020204030204" pitchFamily="34" charset="0"/>
            </a:endParaRPr>
          </a:p>
          <a:p>
            <a:pPr marL="228600" lvl="0" algn="ctr">
              <a:lnSpc>
                <a:spcPct val="100000"/>
              </a:lnSpc>
              <a:spcAft>
                <a:spcPts val="0"/>
              </a:spcAft>
              <a:buNone/>
            </a:pPr>
            <a:endParaRPr lang="en" dirty="0"/>
          </a:p>
        </p:txBody>
      </p:sp>
      <p:sp>
        <p:nvSpPr>
          <p:cNvPr id="7" name="TextBox 6"/>
          <p:cNvSpPr txBox="1"/>
          <p:nvPr/>
        </p:nvSpPr>
        <p:spPr>
          <a:xfrm>
            <a:off x="375781" y="481676"/>
            <a:ext cx="3103735" cy="584775"/>
          </a:xfrm>
          <a:prstGeom prst="rect">
            <a:avLst/>
          </a:prstGeom>
          <a:noFill/>
        </p:spPr>
        <p:txBody>
          <a:bodyPr wrap="non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Session Objective</a:t>
            </a:r>
          </a:p>
        </p:txBody>
      </p:sp>
      <p:sp>
        <p:nvSpPr>
          <p:cNvPr id="3" name="Slide Number Placeholder 2"/>
          <p:cNvSpPr>
            <a:spLocks noGrp="1"/>
          </p:cNvSpPr>
          <p:nvPr>
            <p:ph type="sldNum" sz="quarter" idx="12"/>
          </p:nvPr>
        </p:nvSpPr>
        <p:spPr/>
        <p:txBody>
          <a:bodyPr/>
          <a:lstStyle/>
          <a:p>
            <a:fld id="{E59CB7E1-91DC-4272-BB44-E0360AD4D249}"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8" name="TextBox 17"/>
          <p:cNvSpPr txBox="1"/>
          <p:nvPr/>
        </p:nvSpPr>
        <p:spPr>
          <a:xfrm>
            <a:off x="249204" y="4929211"/>
            <a:ext cx="5396029"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(Adapted from “The Dual Language Umbrella” in U.S. Schools [Howard et al., 2003]</a:t>
            </a:r>
            <a:r>
              <a:rPr lang="en-US" sz="1000" b="1" dirty="0">
                <a:solidFill>
                  <a:schemeClr val="tx1"/>
                </a:solidFill>
                <a:latin typeface="Calibri" panose="020F0502020204030204" pitchFamily="34" charset="0"/>
                <a:cs typeface="Calibri" panose="020F0502020204030204" pitchFamily="34" charset="0"/>
              </a:rPr>
              <a:t>)</a:t>
            </a:r>
          </a:p>
        </p:txBody>
      </p:sp>
      <p:grpSp>
        <p:nvGrpSpPr>
          <p:cNvPr id="14" name="Group 13"/>
          <p:cNvGrpSpPr/>
          <p:nvPr/>
        </p:nvGrpSpPr>
        <p:grpSpPr>
          <a:xfrm>
            <a:off x="2319636" y="660107"/>
            <a:ext cx="4305737" cy="4305737"/>
            <a:chOff x="2302147" y="-395585"/>
            <a:chExt cx="4305737" cy="430573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147" y="-395585"/>
              <a:ext cx="4305737" cy="4305737"/>
            </a:xfrm>
            <a:prstGeom prst="rect">
              <a:avLst/>
            </a:prstGeom>
          </p:spPr>
        </p:pic>
        <p:sp>
          <p:nvSpPr>
            <p:cNvPr id="9" name="TextBox 8"/>
            <p:cNvSpPr txBox="1"/>
            <p:nvPr/>
          </p:nvSpPr>
          <p:spPr>
            <a:xfrm rot="17742722">
              <a:off x="2633447" y="929247"/>
              <a:ext cx="1005403" cy="523220"/>
            </a:xfrm>
            <a:prstGeom prst="rect">
              <a:avLst/>
            </a:prstGeom>
            <a:noFill/>
          </p:spPr>
          <p:txBody>
            <a:bodyPr wrap="none" rtlCol="0">
              <a:spAutoFit/>
            </a:bodyPr>
            <a:lstStyle/>
            <a:p>
              <a:pPr algn="ctr"/>
              <a:r>
                <a:rPr lang="en-US" b="1" dirty="0">
                  <a:solidFill>
                    <a:schemeClr val="bg1"/>
                  </a:solidFill>
                  <a:latin typeface="Calibri" panose="020F0502020204030204" pitchFamily="34" charset="0"/>
                </a:rPr>
                <a:t>Indigenous</a:t>
              </a:r>
            </a:p>
            <a:p>
              <a:pPr algn="ctr"/>
              <a:r>
                <a:rPr lang="en-US" b="1" dirty="0">
                  <a:solidFill>
                    <a:schemeClr val="bg1"/>
                  </a:solidFill>
                  <a:latin typeface="Calibri" panose="020F0502020204030204" pitchFamily="34" charset="0"/>
                </a:rPr>
                <a:t>Immersion</a:t>
              </a:r>
            </a:p>
          </p:txBody>
        </p:sp>
        <p:sp>
          <p:nvSpPr>
            <p:cNvPr id="26" name="TextBox 25"/>
            <p:cNvSpPr txBox="1"/>
            <p:nvPr/>
          </p:nvSpPr>
          <p:spPr>
            <a:xfrm rot="3563375">
              <a:off x="4428828" y="865338"/>
              <a:ext cx="987771" cy="523220"/>
            </a:xfrm>
            <a:prstGeom prst="rect">
              <a:avLst/>
            </a:prstGeom>
            <a:noFill/>
          </p:spPr>
          <p:txBody>
            <a:bodyPr wrap="none" rtlCol="0">
              <a:spAutoFit/>
            </a:bodyPr>
            <a:lstStyle/>
            <a:p>
              <a:pPr algn="ctr"/>
              <a:r>
                <a:rPr lang="en-US" b="1" dirty="0">
                  <a:solidFill>
                    <a:schemeClr val="bg1"/>
                  </a:solidFill>
                  <a:latin typeface="Calibri" panose="020F0502020204030204" pitchFamily="34" charset="0"/>
                </a:rPr>
                <a:t>Two-way</a:t>
              </a:r>
            </a:p>
            <a:p>
              <a:pPr algn="ctr"/>
              <a:r>
                <a:rPr lang="en-US" b="1" dirty="0">
                  <a:solidFill>
                    <a:schemeClr val="bg1"/>
                  </a:solidFill>
                  <a:latin typeface="Calibri" panose="020F0502020204030204" pitchFamily="34" charset="0"/>
                </a:rPr>
                <a:t>Immersion</a:t>
              </a:r>
            </a:p>
          </p:txBody>
        </p:sp>
        <p:sp>
          <p:nvSpPr>
            <p:cNvPr id="27" name="TextBox 26"/>
            <p:cNvSpPr txBox="1"/>
            <p:nvPr/>
          </p:nvSpPr>
          <p:spPr>
            <a:xfrm rot="17709749">
              <a:off x="3129094" y="855251"/>
              <a:ext cx="1614545" cy="523220"/>
            </a:xfrm>
            <a:prstGeom prst="rect">
              <a:avLst/>
            </a:prstGeom>
            <a:noFill/>
          </p:spPr>
          <p:txBody>
            <a:bodyPr wrap="none" rtlCol="0">
              <a:spAutoFit/>
            </a:bodyPr>
            <a:lstStyle/>
            <a:p>
              <a:pPr algn="ctr"/>
              <a:r>
                <a:rPr lang="en-US" b="1" dirty="0">
                  <a:solidFill>
                    <a:srgbClr val="0070C0"/>
                  </a:solidFill>
                  <a:latin typeface="Calibri" panose="020F0502020204030204" pitchFamily="34" charset="0"/>
                </a:rPr>
                <a:t>Developmental</a:t>
              </a:r>
            </a:p>
            <a:p>
              <a:pPr algn="ctr"/>
              <a:r>
                <a:rPr lang="en-US" b="1" dirty="0">
                  <a:solidFill>
                    <a:srgbClr val="0070C0"/>
                  </a:solidFill>
                  <a:latin typeface="Calibri" panose="020F0502020204030204" pitchFamily="34" charset="0"/>
                </a:rPr>
                <a:t>Bilingual Education</a:t>
              </a:r>
            </a:p>
          </p:txBody>
        </p:sp>
        <p:sp>
          <p:nvSpPr>
            <p:cNvPr id="28" name="TextBox 27"/>
            <p:cNvSpPr txBox="1"/>
            <p:nvPr/>
          </p:nvSpPr>
          <p:spPr>
            <a:xfrm rot="3563375">
              <a:off x="4909965" y="929248"/>
              <a:ext cx="1596912" cy="523220"/>
            </a:xfrm>
            <a:prstGeom prst="rect">
              <a:avLst/>
            </a:prstGeom>
            <a:noFill/>
          </p:spPr>
          <p:txBody>
            <a:bodyPr wrap="none" rtlCol="0">
              <a:spAutoFit/>
            </a:bodyPr>
            <a:lstStyle/>
            <a:p>
              <a:r>
                <a:rPr lang="en-US" b="1" dirty="0">
                  <a:solidFill>
                    <a:srgbClr val="0070C0"/>
                  </a:solidFill>
                  <a:latin typeface="Calibri" panose="020F0502020204030204" pitchFamily="34" charset="0"/>
                </a:rPr>
                <a:t>One-way Language</a:t>
              </a:r>
            </a:p>
            <a:p>
              <a:pPr algn="ctr"/>
              <a:r>
                <a:rPr lang="en-US" b="1" dirty="0">
                  <a:solidFill>
                    <a:srgbClr val="0070C0"/>
                  </a:solidFill>
                  <a:latin typeface="Calibri" panose="020F0502020204030204" pitchFamily="34" charset="0"/>
                </a:rPr>
                <a:t>Immersion</a:t>
              </a:r>
            </a:p>
          </p:txBody>
        </p:sp>
      </p:grpSp>
      <p:sp>
        <p:nvSpPr>
          <p:cNvPr id="23" name="TextBox 22"/>
          <p:cNvSpPr txBox="1"/>
          <p:nvPr/>
        </p:nvSpPr>
        <p:spPr>
          <a:xfrm>
            <a:off x="281803" y="165538"/>
            <a:ext cx="8862209" cy="584775"/>
          </a:xfrm>
          <a:prstGeom prst="rect">
            <a:avLst/>
          </a:prstGeom>
          <a:noFill/>
        </p:spPr>
        <p:txBody>
          <a:bodyPr wrap="square" rtlCol="0">
            <a:spAutoFit/>
          </a:bodyPr>
          <a:lstStyle/>
          <a:p>
            <a:pPr algn="ctr"/>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What is Dual Language and Immersion?</a:t>
            </a:r>
          </a:p>
        </p:txBody>
      </p:sp>
      <p:sp>
        <p:nvSpPr>
          <p:cNvPr id="2" name="Slide Number Placeholder 1"/>
          <p:cNvSpPr>
            <a:spLocks noGrp="1"/>
          </p:cNvSpPr>
          <p:nvPr>
            <p:ph type="sldNum" sz="quarter" idx="12"/>
          </p:nvPr>
        </p:nvSpPr>
        <p:spPr/>
        <p:txBody>
          <a:bodyPr/>
          <a:lstStyle/>
          <a:p>
            <a:fld id="{E59CB7E1-91DC-4272-BB44-E0360AD4D249}" type="slidenum">
              <a:rPr lang="en-US" smtClean="0"/>
              <a:t>9</a:t>
            </a:fld>
            <a:endParaRPr lang="en-US"/>
          </a:p>
        </p:txBody>
      </p:sp>
      <p:grpSp>
        <p:nvGrpSpPr>
          <p:cNvPr id="3" name="Group 2">
            <a:extLst>
              <a:ext uri="{FF2B5EF4-FFF2-40B4-BE49-F238E27FC236}">
                <a16:creationId xmlns:a16="http://schemas.microsoft.com/office/drawing/2014/main" id="{8A371550-8CF1-4F45-BDC4-2B24AA847C22}"/>
              </a:ext>
            </a:extLst>
          </p:cNvPr>
          <p:cNvGrpSpPr/>
          <p:nvPr/>
        </p:nvGrpSpPr>
        <p:grpSpPr>
          <a:xfrm>
            <a:off x="5497754" y="3340506"/>
            <a:ext cx="1658667" cy="1526842"/>
            <a:chOff x="6030240" y="3243435"/>
            <a:chExt cx="1658667" cy="1526842"/>
          </a:xfrm>
        </p:grpSpPr>
        <p:pic>
          <p:nvPicPr>
            <p:cNvPr id="24" name="Picture 23">
              <a:extLst>
                <a:ext uri="{FF2B5EF4-FFF2-40B4-BE49-F238E27FC236}">
                  <a16:creationId xmlns:a16="http://schemas.microsoft.com/office/drawing/2014/main" id="{0D16983B-7626-41BE-8854-9A6FE0E06718}"/>
                </a:ext>
              </a:extLst>
            </p:cNvPr>
            <p:cNvPicPr>
              <a:picLocks noChangeAspect="1"/>
            </p:cNvPicPr>
            <p:nvPr/>
          </p:nvPicPr>
          <p:blipFill rotWithShape="1">
            <a:blip r:embed="rId4"/>
            <a:srcRect l="30326" t="10140"/>
            <a:stretch/>
          </p:blipFill>
          <p:spPr>
            <a:xfrm>
              <a:off x="6030240" y="3243435"/>
              <a:ext cx="1608106" cy="1381970"/>
            </a:xfrm>
            <a:prstGeom prst="rect">
              <a:avLst/>
            </a:prstGeom>
          </p:spPr>
        </p:pic>
        <p:sp>
          <p:nvSpPr>
            <p:cNvPr id="25" name="TextBox 24">
              <a:extLst>
                <a:ext uri="{FF2B5EF4-FFF2-40B4-BE49-F238E27FC236}">
                  <a16:creationId xmlns:a16="http://schemas.microsoft.com/office/drawing/2014/main" id="{A3452E8D-6BAE-4488-BC36-02A53BE2FFE3}"/>
                </a:ext>
              </a:extLst>
            </p:cNvPr>
            <p:cNvSpPr txBox="1"/>
            <p:nvPr/>
          </p:nvSpPr>
          <p:spPr>
            <a:xfrm>
              <a:off x="7319895" y="4585611"/>
              <a:ext cx="369012" cy="184666"/>
            </a:xfrm>
            <a:prstGeom prst="rect">
              <a:avLst/>
            </a:prstGeom>
            <a:noFill/>
          </p:spPr>
          <p:txBody>
            <a:bodyPr wrap="none" rtlCol="0">
              <a:spAutoFit/>
            </a:bodyPr>
            <a:lstStyle/>
            <a:p>
              <a:r>
                <a:rPr lang="en-US" sz="600" dirty="0"/>
                <a:t>Pickit</a:t>
              </a:r>
            </a:p>
          </p:txBody>
        </p:sp>
      </p:grpSp>
      <p:grpSp>
        <p:nvGrpSpPr>
          <p:cNvPr id="4" name="Group 3">
            <a:extLst>
              <a:ext uri="{FF2B5EF4-FFF2-40B4-BE49-F238E27FC236}">
                <a16:creationId xmlns:a16="http://schemas.microsoft.com/office/drawing/2014/main" id="{ABA52DC0-9BE9-48F9-B264-922F83C27E1A}"/>
              </a:ext>
            </a:extLst>
          </p:cNvPr>
          <p:cNvGrpSpPr/>
          <p:nvPr/>
        </p:nvGrpSpPr>
        <p:grpSpPr>
          <a:xfrm>
            <a:off x="2010174" y="3363683"/>
            <a:ext cx="1771055" cy="1411520"/>
            <a:chOff x="2319636" y="3300781"/>
            <a:chExt cx="1771055" cy="1411520"/>
          </a:xfrm>
        </p:grpSpPr>
        <p:pic>
          <p:nvPicPr>
            <p:cNvPr id="29" name="Picture 28">
              <a:extLst>
                <a:ext uri="{FF2B5EF4-FFF2-40B4-BE49-F238E27FC236}">
                  <a16:creationId xmlns:a16="http://schemas.microsoft.com/office/drawing/2014/main" id="{33FC4831-B0F2-4182-8612-AB781E6861BD}"/>
                </a:ext>
              </a:extLst>
            </p:cNvPr>
            <p:cNvPicPr>
              <a:picLocks noChangeAspect="1"/>
            </p:cNvPicPr>
            <p:nvPr/>
          </p:nvPicPr>
          <p:blipFill rotWithShape="1">
            <a:blip r:embed="rId5"/>
            <a:srcRect l="37729" t="36232" r="4180"/>
            <a:stretch/>
          </p:blipFill>
          <p:spPr>
            <a:xfrm>
              <a:off x="2319636" y="3300781"/>
              <a:ext cx="1756578" cy="1284830"/>
            </a:xfrm>
            <a:prstGeom prst="rect">
              <a:avLst/>
            </a:prstGeom>
          </p:spPr>
        </p:pic>
        <p:sp>
          <p:nvSpPr>
            <p:cNvPr id="30" name="TextBox 29">
              <a:extLst>
                <a:ext uri="{FF2B5EF4-FFF2-40B4-BE49-F238E27FC236}">
                  <a16:creationId xmlns:a16="http://schemas.microsoft.com/office/drawing/2014/main" id="{0C6A0B05-CC9C-4E54-ADD5-AA91B310A4AF}"/>
                </a:ext>
              </a:extLst>
            </p:cNvPr>
            <p:cNvSpPr txBox="1"/>
            <p:nvPr/>
          </p:nvSpPr>
          <p:spPr>
            <a:xfrm>
              <a:off x="3721679" y="4527635"/>
              <a:ext cx="369012" cy="184666"/>
            </a:xfrm>
            <a:prstGeom prst="rect">
              <a:avLst/>
            </a:prstGeom>
            <a:noFill/>
          </p:spPr>
          <p:txBody>
            <a:bodyPr wrap="none" rtlCol="0">
              <a:spAutoFit/>
            </a:bodyPr>
            <a:lstStyle/>
            <a:p>
              <a:r>
                <a:rPr lang="en-US" sz="600" dirty="0" err="1"/>
                <a:t>Pickit</a:t>
              </a:r>
              <a:endParaRPr lang="en-US" sz="600" dirty="0"/>
            </a:p>
          </p:txBody>
        </p:sp>
      </p:grpSp>
      <p:grpSp>
        <p:nvGrpSpPr>
          <p:cNvPr id="31" name="Group 30">
            <a:extLst>
              <a:ext uri="{FF2B5EF4-FFF2-40B4-BE49-F238E27FC236}">
                <a16:creationId xmlns:a16="http://schemas.microsoft.com/office/drawing/2014/main" id="{CD610901-A4E8-47EC-877F-A3F0EA5F2BED}"/>
              </a:ext>
            </a:extLst>
          </p:cNvPr>
          <p:cNvGrpSpPr/>
          <p:nvPr/>
        </p:nvGrpSpPr>
        <p:grpSpPr>
          <a:xfrm>
            <a:off x="6685603" y="1064536"/>
            <a:ext cx="1424978" cy="1767399"/>
            <a:chOff x="6795119" y="1064536"/>
            <a:chExt cx="1424978" cy="1767399"/>
          </a:xfrm>
        </p:grpSpPr>
        <p:sp>
          <p:nvSpPr>
            <p:cNvPr id="32" name="TextBox 31">
              <a:extLst>
                <a:ext uri="{FF2B5EF4-FFF2-40B4-BE49-F238E27FC236}">
                  <a16:creationId xmlns:a16="http://schemas.microsoft.com/office/drawing/2014/main" id="{990A5385-E440-4FE0-806E-6F576B55BE32}"/>
                </a:ext>
              </a:extLst>
            </p:cNvPr>
            <p:cNvSpPr txBox="1"/>
            <p:nvPr/>
          </p:nvSpPr>
          <p:spPr>
            <a:xfrm>
              <a:off x="7105689" y="2647269"/>
              <a:ext cx="1114408" cy="184666"/>
            </a:xfrm>
            <a:prstGeom prst="rect">
              <a:avLst/>
            </a:prstGeom>
            <a:noFill/>
          </p:spPr>
          <p:txBody>
            <a:bodyPr wrap="none" rtlCol="0">
              <a:spAutoFit/>
            </a:bodyPr>
            <a:lstStyle/>
            <a:p>
              <a:r>
                <a:rPr lang="en-US" sz="600" dirty="0"/>
                <a:t>Minnetonka Public Schools</a:t>
              </a:r>
            </a:p>
          </p:txBody>
        </p:sp>
        <p:pic>
          <p:nvPicPr>
            <p:cNvPr id="33" name="Picture 32">
              <a:extLst>
                <a:ext uri="{FF2B5EF4-FFF2-40B4-BE49-F238E27FC236}">
                  <a16:creationId xmlns:a16="http://schemas.microsoft.com/office/drawing/2014/main" id="{449FBE29-4D07-4599-AEAD-1E34DAEB1F03}"/>
                </a:ext>
              </a:extLst>
            </p:cNvPr>
            <p:cNvPicPr>
              <a:picLocks noChangeAspect="1"/>
            </p:cNvPicPr>
            <p:nvPr/>
          </p:nvPicPr>
          <p:blipFill>
            <a:blip r:embed="rId6"/>
            <a:stretch>
              <a:fillRect/>
            </a:stretch>
          </p:blipFill>
          <p:spPr>
            <a:xfrm>
              <a:off x="6795119" y="1064536"/>
              <a:ext cx="1333897" cy="1633765"/>
            </a:xfrm>
            <a:prstGeom prst="rect">
              <a:avLst/>
            </a:prstGeom>
          </p:spPr>
        </p:pic>
      </p:grpSp>
      <p:grpSp>
        <p:nvGrpSpPr>
          <p:cNvPr id="20" name="Group 19">
            <a:extLst>
              <a:ext uri="{FF2B5EF4-FFF2-40B4-BE49-F238E27FC236}">
                <a16:creationId xmlns:a16="http://schemas.microsoft.com/office/drawing/2014/main" id="{5B159470-5879-487B-9F32-616F6E477DAC}"/>
              </a:ext>
            </a:extLst>
          </p:cNvPr>
          <p:cNvGrpSpPr/>
          <p:nvPr/>
        </p:nvGrpSpPr>
        <p:grpSpPr>
          <a:xfrm>
            <a:off x="771845" y="1058352"/>
            <a:ext cx="1846414" cy="1423997"/>
            <a:chOff x="771845" y="1058352"/>
            <a:chExt cx="1846414" cy="1423997"/>
          </a:xfrm>
        </p:grpSpPr>
        <p:pic>
          <p:nvPicPr>
            <p:cNvPr id="21" name="Picture 20">
              <a:extLst>
                <a:ext uri="{FF2B5EF4-FFF2-40B4-BE49-F238E27FC236}">
                  <a16:creationId xmlns:a16="http://schemas.microsoft.com/office/drawing/2014/main" id="{ED0BF4A1-AE23-4CF6-9629-3289731883E1}"/>
                </a:ext>
              </a:extLst>
            </p:cNvPr>
            <p:cNvPicPr>
              <a:picLocks noChangeAspect="1"/>
            </p:cNvPicPr>
            <p:nvPr/>
          </p:nvPicPr>
          <p:blipFill rotWithShape="1">
            <a:blip r:embed="rId7"/>
            <a:srcRect l="22996"/>
            <a:stretch/>
          </p:blipFill>
          <p:spPr>
            <a:xfrm>
              <a:off x="771845" y="1058352"/>
              <a:ext cx="1756579" cy="1284830"/>
            </a:xfrm>
            <a:prstGeom prst="rect">
              <a:avLst/>
            </a:prstGeom>
          </p:spPr>
        </p:pic>
        <p:sp>
          <p:nvSpPr>
            <p:cNvPr id="22" name="TextBox 21">
              <a:extLst>
                <a:ext uri="{FF2B5EF4-FFF2-40B4-BE49-F238E27FC236}">
                  <a16:creationId xmlns:a16="http://schemas.microsoft.com/office/drawing/2014/main" id="{A36A39AD-3176-4A99-BFB8-C81BB93CB5E7}"/>
                </a:ext>
              </a:extLst>
            </p:cNvPr>
            <p:cNvSpPr txBox="1"/>
            <p:nvPr/>
          </p:nvSpPr>
          <p:spPr>
            <a:xfrm>
              <a:off x="2034445" y="2297683"/>
              <a:ext cx="583814" cy="184666"/>
            </a:xfrm>
            <a:prstGeom prst="rect">
              <a:avLst/>
            </a:prstGeom>
            <a:noFill/>
          </p:spPr>
          <p:txBody>
            <a:bodyPr wrap="square" rtlCol="0">
              <a:spAutoFit/>
            </a:bodyPr>
            <a:lstStyle/>
            <a:p>
              <a:r>
                <a:rPr lang="en-US" sz="600" dirty="0"/>
                <a:t>NAWHERC</a:t>
              </a:r>
            </a:p>
          </p:txBody>
        </p:sp>
      </p:grpSp>
    </p:spTree>
    <p:extLst>
      <p:ext uri="{BB962C8B-B14F-4D97-AF65-F5344CB8AC3E}">
        <p14:creationId xmlns:p14="http://schemas.microsoft.com/office/powerpoint/2010/main" val="392885779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27E4E12-B5CA-47CE-B3D5-139DC0AE68C0}">
  <we:reference id="wa104178141" version="3.10.0.124" store="en-US" storeType="OMEX"/>
  <we:alternateReferences>
    <we:reference id="wa104178141" version="3.10.0.124"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Civic</Template>
  <TotalTime>31642</TotalTime>
  <Words>4306</Words>
  <Application>Microsoft Macintosh PowerPoint</Application>
  <PresentationFormat>On-screen Show (16:9)</PresentationFormat>
  <Paragraphs>360</Paragraphs>
  <Slides>42</Slides>
  <Notes>41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Amienne</vt:lpstr>
      <vt:lpstr>Arial</vt:lpstr>
      <vt:lpstr>Calibri</vt:lpstr>
      <vt:lpstr>Courier New</vt:lpstr>
      <vt:lpstr>Lato</vt:lpstr>
      <vt:lpstr>Noto Sans Symbols</vt:lpstr>
      <vt:lpstr>Wingdings</vt:lpstr>
      <vt:lpstr>Wingdings 2</vt:lpstr>
      <vt:lpstr>1_Custom Design</vt:lpstr>
      <vt:lpstr>Custom Design</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Language Immersion Basics</dc:title>
  <dc:creator>Maureen</dc:creator>
  <cp:lastModifiedBy>Diane J Tedick PhD</cp:lastModifiedBy>
  <cp:revision>1151</cp:revision>
  <dcterms:modified xsi:type="dcterms:W3CDTF">2021-03-04T15:32:25Z</dcterms:modified>
</cp:coreProperties>
</file>