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9"/>
  </p:notesMasterIdLst>
  <p:sldIdLst>
    <p:sldId id="522" r:id="rId2"/>
    <p:sldId id="523" r:id="rId3"/>
    <p:sldId id="524" r:id="rId4"/>
    <p:sldId id="525" r:id="rId5"/>
    <p:sldId id="526" r:id="rId6"/>
    <p:sldId id="528" r:id="rId7"/>
    <p:sldId id="527" r:id="rId8"/>
    <p:sldId id="529" r:id="rId9"/>
    <p:sldId id="530" r:id="rId10"/>
    <p:sldId id="531" r:id="rId11"/>
    <p:sldId id="532" r:id="rId12"/>
    <p:sldId id="533" r:id="rId13"/>
    <p:sldId id="534" r:id="rId14"/>
    <p:sldId id="535" r:id="rId15"/>
    <p:sldId id="536" r:id="rId16"/>
    <p:sldId id="538" r:id="rId17"/>
    <p:sldId id="53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72" autoAdjust="0"/>
    <p:restoredTop sz="94660"/>
  </p:normalViewPr>
  <p:slideViewPr>
    <p:cSldViewPr snapToGrid="0">
      <p:cViewPr varScale="1">
        <p:scale>
          <a:sx n="151" d="100"/>
          <a:sy n="151" d="100"/>
        </p:scale>
        <p:origin x="232" y="1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F645DA-55D5-48F8-A12D-D8A3A6089F06}" type="datetimeFigureOut">
              <a:rPr lang="en-US" smtClean="0"/>
              <a:t>2/17/21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E2A734-3559-49AA-9D27-F7B3AD9D12E9}" type="slidenum">
              <a:rPr lang="en-US" smtClean="0"/>
              <a:t>‹#›</a:t>
            </a:fld>
            <a:endParaRPr lang="en-US"/>
          </a:p>
        </p:txBody>
      </p:sp>
    </p:spTree>
    <p:extLst>
      <p:ext uri="{BB962C8B-B14F-4D97-AF65-F5344CB8AC3E}">
        <p14:creationId xmlns:p14="http://schemas.microsoft.com/office/powerpoint/2010/main" val="3265389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Distribute</a:t>
            </a:r>
            <a:r>
              <a:rPr lang="en-US" i="1" baseline="0" dirty="0"/>
              <a:t> BINGO cards, one to each table or small group.  Display and read one slide at a time.  Participants find the answer on their bingo card and either mark it with a pencil or, if you want to reuse the sheets, give them bingo markers.  After one table calls BINGO, check their answers.  If time permits, continue playing until another table calls BINGO.  You may not have time to go through all the questions. </a:t>
            </a:r>
            <a:endParaRPr lang="en-US" i="1" dirty="0"/>
          </a:p>
        </p:txBody>
      </p:sp>
    </p:spTree>
    <p:extLst>
      <p:ext uri="{BB962C8B-B14F-4D97-AF65-F5344CB8AC3E}">
        <p14:creationId xmlns:p14="http://schemas.microsoft.com/office/powerpoint/2010/main" val="3870023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60035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D0FE7D4-AC4A-4E33-A7EF-C2160A048860}" type="datetimeFigureOut">
              <a:rPr lang="en-US" smtClean="0"/>
              <a:t>2/17/21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6C8786-C627-4A36-9B8C-13CF83FA8998}" type="slidenum">
              <a:rPr lang="en-US" smtClean="0"/>
              <a:t>‹#›</a:t>
            </a:fld>
            <a:endParaRPr lang="en-US"/>
          </a:p>
        </p:txBody>
      </p:sp>
    </p:spTree>
    <p:extLst>
      <p:ext uri="{BB962C8B-B14F-4D97-AF65-F5344CB8AC3E}">
        <p14:creationId xmlns:p14="http://schemas.microsoft.com/office/powerpoint/2010/main" val="2177435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D0FE7D4-AC4A-4E33-A7EF-C2160A048860}" type="datetimeFigureOut">
              <a:rPr lang="en-US" smtClean="0"/>
              <a:t>2/17/21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6C8786-C627-4A36-9B8C-13CF83FA8998}" type="slidenum">
              <a:rPr lang="en-US" smtClean="0"/>
              <a:t>‹#›</a:t>
            </a:fld>
            <a:endParaRPr lang="en-US"/>
          </a:p>
        </p:txBody>
      </p:sp>
    </p:spTree>
    <p:extLst>
      <p:ext uri="{BB962C8B-B14F-4D97-AF65-F5344CB8AC3E}">
        <p14:creationId xmlns:p14="http://schemas.microsoft.com/office/powerpoint/2010/main" val="1944193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D0FE7D4-AC4A-4E33-A7EF-C2160A048860}" type="datetimeFigureOut">
              <a:rPr lang="en-US" smtClean="0"/>
              <a:t>2/17/21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6C8786-C627-4A36-9B8C-13CF83FA899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72401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D0FE7D4-AC4A-4E33-A7EF-C2160A048860}" type="datetimeFigureOut">
              <a:rPr lang="en-US" smtClean="0"/>
              <a:t>2/17/21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6C8786-C627-4A36-9B8C-13CF83FA8998}" type="slidenum">
              <a:rPr lang="en-US" smtClean="0"/>
              <a:t>‹#›</a:t>
            </a:fld>
            <a:endParaRPr lang="en-US"/>
          </a:p>
        </p:txBody>
      </p:sp>
    </p:spTree>
    <p:extLst>
      <p:ext uri="{BB962C8B-B14F-4D97-AF65-F5344CB8AC3E}">
        <p14:creationId xmlns:p14="http://schemas.microsoft.com/office/powerpoint/2010/main" val="705129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D0FE7D4-AC4A-4E33-A7EF-C2160A048860}" type="datetimeFigureOut">
              <a:rPr lang="en-US" smtClean="0"/>
              <a:t>2/17/21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6C8786-C627-4A36-9B8C-13CF83FA899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8338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D0FE7D4-AC4A-4E33-A7EF-C2160A048860}" type="datetimeFigureOut">
              <a:rPr lang="en-US" smtClean="0"/>
              <a:t>2/17/21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6C8786-C627-4A36-9B8C-13CF83FA8998}" type="slidenum">
              <a:rPr lang="en-US" smtClean="0"/>
              <a:t>‹#›</a:t>
            </a:fld>
            <a:endParaRPr lang="en-US"/>
          </a:p>
        </p:txBody>
      </p:sp>
    </p:spTree>
    <p:extLst>
      <p:ext uri="{BB962C8B-B14F-4D97-AF65-F5344CB8AC3E}">
        <p14:creationId xmlns:p14="http://schemas.microsoft.com/office/powerpoint/2010/main" val="30448504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0FE7D4-AC4A-4E33-A7EF-C2160A048860}" type="datetimeFigureOut">
              <a:rPr lang="en-US" smtClean="0"/>
              <a:t>2/17/21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6C8786-C627-4A36-9B8C-13CF83FA8998}" type="slidenum">
              <a:rPr lang="en-US" smtClean="0"/>
              <a:t>‹#›</a:t>
            </a:fld>
            <a:endParaRPr lang="en-US"/>
          </a:p>
        </p:txBody>
      </p:sp>
    </p:spTree>
    <p:extLst>
      <p:ext uri="{BB962C8B-B14F-4D97-AF65-F5344CB8AC3E}">
        <p14:creationId xmlns:p14="http://schemas.microsoft.com/office/powerpoint/2010/main" val="35712806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0FE7D4-AC4A-4E33-A7EF-C2160A048860}" type="datetimeFigureOut">
              <a:rPr lang="en-US" smtClean="0"/>
              <a:t>2/17/21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6C8786-C627-4A36-9B8C-13CF83FA8998}" type="slidenum">
              <a:rPr lang="en-US" smtClean="0"/>
              <a:t>‹#›</a:t>
            </a:fld>
            <a:endParaRPr lang="en-US"/>
          </a:p>
        </p:txBody>
      </p:sp>
    </p:spTree>
    <p:extLst>
      <p:ext uri="{BB962C8B-B14F-4D97-AF65-F5344CB8AC3E}">
        <p14:creationId xmlns:p14="http://schemas.microsoft.com/office/powerpoint/2010/main" val="3891639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0FE7D4-AC4A-4E33-A7EF-C2160A048860}" type="datetimeFigureOut">
              <a:rPr lang="en-US" smtClean="0"/>
              <a:t>2/17/21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6C8786-C627-4A36-9B8C-13CF83FA8998}" type="slidenum">
              <a:rPr lang="en-US" smtClean="0"/>
              <a:t>‹#›</a:t>
            </a:fld>
            <a:endParaRPr lang="en-US"/>
          </a:p>
        </p:txBody>
      </p:sp>
    </p:spTree>
    <p:extLst>
      <p:ext uri="{BB962C8B-B14F-4D97-AF65-F5344CB8AC3E}">
        <p14:creationId xmlns:p14="http://schemas.microsoft.com/office/powerpoint/2010/main" val="3740009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D0FE7D4-AC4A-4E33-A7EF-C2160A048860}" type="datetimeFigureOut">
              <a:rPr lang="en-US" smtClean="0"/>
              <a:t>2/17/21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6C8786-C627-4A36-9B8C-13CF83FA8998}" type="slidenum">
              <a:rPr lang="en-US" smtClean="0"/>
              <a:t>‹#›</a:t>
            </a:fld>
            <a:endParaRPr lang="en-US"/>
          </a:p>
        </p:txBody>
      </p:sp>
    </p:spTree>
    <p:extLst>
      <p:ext uri="{BB962C8B-B14F-4D97-AF65-F5344CB8AC3E}">
        <p14:creationId xmlns:p14="http://schemas.microsoft.com/office/powerpoint/2010/main" val="1703825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0FE7D4-AC4A-4E33-A7EF-C2160A048860}" type="datetimeFigureOut">
              <a:rPr lang="en-US" smtClean="0"/>
              <a:t>2/17/21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6C8786-C627-4A36-9B8C-13CF83FA8998}" type="slidenum">
              <a:rPr lang="en-US" smtClean="0"/>
              <a:t>‹#›</a:t>
            </a:fld>
            <a:endParaRPr lang="en-US"/>
          </a:p>
        </p:txBody>
      </p:sp>
    </p:spTree>
    <p:extLst>
      <p:ext uri="{BB962C8B-B14F-4D97-AF65-F5344CB8AC3E}">
        <p14:creationId xmlns:p14="http://schemas.microsoft.com/office/powerpoint/2010/main" val="3815653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0FE7D4-AC4A-4E33-A7EF-C2160A048860}" type="datetimeFigureOut">
              <a:rPr lang="en-US" smtClean="0"/>
              <a:t>2/17/21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6C8786-C627-4A36-9B8C-13CF83FA8998}" type="slidenum">
              <a:rPr lang="en-US" smtClean="0"/>
              <a:t>‹#›</a:t>
            </a:fld>
            <a:endParaRPr lang="en-US"/>
          </a:p>
        </p:txBody>
      </p:sp>
    </p:spTree>
    <p:extLst>
      <p:ext uri="{BB962C8B-B14F-4D97-AF65-F5344CB8AC3E}">
        <p14:creationId xmlns:p14="http://schemas.microsoft.com/office/powerpoint/2010/main" val="335170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0FE7D4-AC4A-4E33-A7EF-C2160A048860}" type="datetimeFigureOut">
              <a:rPr lang="en-US" smtClean="0"/>
              <a:t>2/17/21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6C8786-C627-4A36-9B8C-13CF83FA8998}" type="slidenum">
              <a:rPr lang="en-US" smtClean="0"/>
              <a:t>‹#›</a:t>
            </a:fld>
            <a:endParaRPr lang="en-US"/>
          </a:p>
        </p:txBody>
      </p:sp>
    </p:spTree>
    <p:extLst>
      <p:ext uri="{BB962C8B-B14F-4D97-AF65-F5344CB8AC3E}">
        <p14:creationId xmlns:p14="http://schemas.microsoft.com/office/powerpoint/2010/main" val="1147937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0FE7D4-AC4A-4E33-A7EF-C2160A048860}" type="datetimeFigureOut">
              <a:rPr lang="en-US" smtClean="0"/>
              <a:t>2/17/21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6C8786-C627-4A36-9B8C-13CF83FA8998}" type="slidenum">
              <a:rPr lang="en-US" smtClean="0"/>
              <a:t>‹#›</a:t>
            </a:fld>
            <a:endParaRPr lang="en-US"/>
          </a:p>
        </p:txBody>
      </p:sp>
    </p:spTree>
    <p:extLst>
      <p:ext uri="{BB962C8B-B14F-4D97-AF65-F5344CB8AC3E}">
        <p14:creationId xmlns:p14="http://schemas.microsoft.com/office/powerpoint/2010/main" val="2018960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D0FE7D4-AC4A-4E33-A7EF-C2160A048860}" type="datetimeFigureOut">
              <a:rPr lang="en-US" smtClean="0"/>
              <a:t>2/17/21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6C8786-C627-4A36-9B8C-13CF83FA8998}" type="slidenum">
              <a:rPr lang="en-US" smtClean="0"/>
              <a:t>‹#›</a:t>
            </a:fld>
            <a:endParaRPr lang="en-US"/>
          </a:p>
        </p:txBody>
      </p:sp>
    </p:spTree>
    <p:extLst>
      <p:ext uri="{BB962C8B-B14F-4D97-AF65-F5344CB8AC3E}">
        <p14:creationId xmlns:p14="http://schemas.microsoft.com/office/powerpoint/2010/main" val="3197274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6C8786-C627-4A36-9B8C-13CF83FA8998}" type="slidenum">
              <a:rPr lang="en-US" smtClean="0"/>
              <a:t>‹#›</a:t>
            </a:fld>
            <a:endParaRPr lang="en-US"/>
          </a:p>
        </p:txBody>
      </p:sp>
      <p:sp>
        <p:nvSpPr>
          <p:cNvPr id="5" name="Date Placeholder 4"/>
          <p:cNvSpPr>
            <a:spLocks noGrp="1"/>
          </p:cNvSpPr>
          <p:nvPr>
            <p:ph type="dt" sz="half" idx="10"/>
          </p:nvPr>
        </p:nvSpPr>
        <p:spPr/>
        <p:txBody>
          <a:bodyPr/>
          <a:lstStyle/>
          <a:p>
            <a:fld id="{BD0FE7D4-AC4A-4E33-A7EF-C2160A048860}" type="datetimeFigureOut">
              <a:rPr lang="en-US" smtClean="0"/>
              <a:t>2/17/21</a:t>
            </a:fld>
            <a:endParaRPr lang="en-US"/>
          </a:p>
        </p:txBody>
      </p:sp>
    </p:spTree>
    <p:extLst>
      <p:ext uri="{BB962C8B-B14F-4D97-AF65-F5344CB8AC3E}">
        <p14:creationId xmlns:p14="http://schemas.microsoft.com/office/powerpoint/2010/main" val="504027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D0FE7D4-AC4A-4E33-A7EF-C2160A048860}" type="datetimeFigureOut">
              <a:rPr lang="en-US" smtClean="0"/>
              <a:t>2/17/21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26C8786-C627-4A36-9B8C-13CF83FA8998}" type="slidenum">
              <a:rPr lang="en-US" smtClean="0"/>
              <a:t>‹#›</a:t>
            </a:fld>
            <a:endParaRPr lang="en-US"/>
          </a:p>
        </p:txBody>
      </p:sp>
    </p:spTree>
    <p:extLst>
      <p:ext uri="{BB962C8B-B14F-4D97-AF65-F5344CB8AC3E}">
        <p14:creationId xmlns:p14="http://schemas.microsoft.com/office/powerpoint/2010/main" val="36127387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a:t>
            </a:fld>
            <a:endParaRPr lang="en-US"/>
          </a:p>
        </p:txBody>
      </p:sp>
      <p:sp>
        <p:nvSpPr>
          <p:cNvPr id="3" name="TextBox 2">
            <a:extLst>
              <a:ext uri="{FF2B5EF4-FFF2-40B4-BE49-F238E27FC236}">
                <a16:creationId xmlns:a16="http://schemas.microsoft.com/office/drawing/2014/main" id="{01347627-29CE-4383-8C71-12F29651FC0D}"/>
              </a:ext>
            </a:extLst>
          </p:cNvPr>
          <p:cNvSpPr txBox="1"/>
          <p:nvPr/>
        </p:nvSpPr>
        <p:spPr>
          <a:xfrm>
            <a:off x="3893245" y="2715026"/>
            <a:ext cx="184731" cy="461665"/>
          </a:xfrm>
          <a:prstGeom prst="rect">
            <a:avLst/>
          </a:prstGeom>
          <a:noFill/>
        </p:spPr>
        <p:txBody>
          <a:bodyPr wrap="none" rtlCol="0">
            <a:spAutoFit/>
          </a:bodyPr>
          <a:lstStyle/>
          <a:p>
            <a:endParaRPr lang="en-US" sz="2400" dirty="0"/>
          </a:p>
        </p:txBody>
      </p:sp>
      <p:pic>
        <p:nvPicPr>
          <p:cNvPr id="6" name="Picture 5">
            <a:extLst>
              <a:ext uri="{FF2B5EF4-FFF2-40B4-BE49-F238E27FC236}">
                <a16:creationId xmlns:a16="http://schemas.microsoft.com/office/drawing/2014/main" id="{25055245-4C11-4232-8EB2-9FFA7A0DBD47}"/>
              </a:ext>
            </a:extLst>
          </p:cNvPr>
          <p:cNvPicPr>
            <a:picLocks noChangeAspect="1"/>
          </p:cNvPicPr>
          <p:nvPr/>
        </p:nvPicPr>
        <p:blipFill>
          <a:blip r:embed="rId3"/>
          <a:stretch>
            <a:fillRect/>
          </a:stretch>
        </p:blipFill>
        <p:spPr>
          <a:xfrm>
            <a:off x="3462337" y="2943225"/>
            <a:ext cx="5267325" cy="971550"/>
          </a:xfrm>
          <a:prstGeom prst="rect">
            <a:avLst/>
          </a:prstGeom>
        </p:spPr>
      </p:pic>
    </p:spTree>
    <p:extLst>
      <p:ext uri="{BB962C8B-B14F-4D97-AF65-F5344CB8AC3E}">
        <p14:creationId xmlns:p14="http://schemas.microsoft.com/office/powerpoint/2010/main" val="3957856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10</a:t>
            </a:fld>
            <a:endParaRPr lang="en-US"/>
          </a:p>
        </p:txBody>
      </p:sp>
      <p:sp>
        <p:nvSpPr>
          <p:cNvPr id="3" name="TextBox 2"/>
          <p:cNvSpPr txBox="1"/>
          <p:nvPr/>
        </p:nvSpPr>
        <p:spPr>
          <a:xfrm>
            <a:off x="473337" y="1118797"/>
            <a:ext cx="10542495" cy="1569660"/>
          </a:xfrm>
          <a:prstGeom prst="rect">
            <a:avLst/>
          </a:prstGeom>
          <a:noFill/>
        </p:spPr>
        <p:txBody>
          <a:bodyPr wrap="square" rtlCol="0">
            <a:spAutoFit/>
          </a:bodyPr>
          <a:lstStyle/>
          <a:p>
            <a:r>
              <a:rPr lang="es-ES" sz="3200" dirty="0">
                <a:solidFill>
                  <a:srgbClr val="C00000"/>
                </a:solidFill>
                <a:latin typeface="Calibri" panose="020F0502020204030204" pitchFamily="34" charset="0"/>
              </a:rPr>
              <a:t> ______________________ </a:t>
            </a:r>
            <a:r>
              <a:rPr lang="es-ES" sz="3200" dirty="0" err="1">
                <a:solidFill>
                  <a:srgbClr val="C00000"/>
                </a:solidFill>
                <a:latin typeface="Calibri" panose="020F0502020204030204" pitchFamily="34" charset="0"/>
              </a:rPr>
              <a:t>programs</a:t>
            </a:r>
            <a:r>
              <a:rPr lang="es-ES" sz="3200" dirty="0">
                <a:solidFill>
                  <a:srgbClr val="C00000"/>
                </a:solidFill>
                <a:latin typeface="Calibri" panose="020F0502020204030204" pitchFamily="34" charset="0"/>
              </a:rPr>
              <a:t> </a:t>
            </a:r>
            <a:r>
              <a:rPr lang="en" sz="3200" dirty="0">
                <a:solidFill>
                  <a:srgbClr val="C00000"/>
                </a:solidFill>
                <a:latin typeface="Calibri" panose="020F0502020204030204" pitchFamily="34" charset="0"/>
                <a:cs typeface="Calibri" panose="020F0502020204030204" pitchFamily="34" charset="0"/>
              </a:rPr>
              <a:t>serve language learners with similar language and cultural backgrounds, </a:t>
            </a:r>
            <a:r>
              <a:rPr lang="en-US" sz="3200" dirty="0">
                <a:solidFill>
                  <a:srgbClr val="C00000"/>
                </a:solidFill>
                <a:latin typeface="Calibri" panose="020F0502020204030204" pitchFamily="34" charset="0"/>
                <a:cs typeface="Calibri" panose="020F0502020204030204" pitchFamily="34" charset="0"/>
              </a:rPr>
              <a:t>for example, a group of students who speak Hmong at home</a:t>
            </a:r>
            <a:r>
              <a:rPr lang="en" sz="3200" dirty="0">
                <a:solidFill>
                  <a:srgbClr val="C00000"/>
                </a:solidFill>
                <a:latin typeface="Calibri" panose="020F0502020204030204" pitchFamily="34" charset="0"/>
                <a:cs typeface="Calibri" panose="020F0502020204030204" pitchFamily="34" charset="0"/>
              </a:rPr>
              <a:t>. </a:t>
            </a:r>
            <a:r>
              <a:rPr lang="es-ES" sz="3200" dirty="0">
                <a:solidFill>
                  <a:srgbClr val="C00000"/>
                </a:solidFill>
                <a:latin typeface="Calibri" panose="020F0502020204030204" pitchFamily="34" charset="0"/>
                <a:cs typeface="Calibri" panose="020F0502020204030204" pitchFamily="34" charset="0"/>
              </a:rPr>
              <a:t> </a:t>
            </a:r>
            <a:endParaRPr lang="en-US" sz="3200" dirty="0">
              <a:solidFill>
                <a:srgbClr val="C00000"/>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B656DC28-1053-4A23-A05A-FBB71B1F0397}"/>
              </a:ext>
            </a:extLst>
          </p:cNvPr>
          <p:cNvSpPr txBox="1"/>
          <p:nvPr/>
        </p:nvSpPr>
        <p:spPr>
          <a:xfrm>
            <a:off x="253203" y="1098655"/>
            <a:ext cx="4878427" cy="584775"/>
          </a:xfrm>
          <a:prstGeom prst="rect">
            <a:avLst/>
          </a:prstGeom>
          <a:noFill/>
        </p:spPr>
        <p:txBody>
          <a:bodyPr wrap="square" rtlCol="0">
            <a:spAutoFit/>
          </a:bodyPr>
          <a:lstStyle/>
          <a:p>
            <a:pPr algn="ctr"/>
            <a:r>
              <a:rPr lang="en-US" sz="3200" b="1" dirty="0">
                <a:latin typeface="Calibri" panose="020F0502020204030204" pitchFamily="34" charset="0"/>
                <a:cs typeface="Calibri" panose="020F0502020204030204" pitchFamily="34" charset="0"/>
              </a:rPr>
              <a:t>Developmental Bilingual </a:t>
            </a:r>
          </a:p>
        </p:txBody>
      </p:sp>
      <p:sp>
        <p:nvSpPr>
          <p:cNvPr id="6" name="Rectangle 5"/>
          <p:cNvSpPr/>
          <p:nvPr/>
        </p:nvSpPr>
        <p:spPr>
          <a:xfrm>
            <a:off x="524136" y="3180203"/>
            <a:ext cx="10017211" cy="2062103"/>
          </a:xfrm>
          <a:prstGeom prst="rect">
            <a:avLst/>
          </a:prstGeom>
        </p:spPr>
        <p:txBody>
          <a:bodyPr wrap="square">
            <a:spAutoFit/>
          </a:bodyPr>
          <a:lstStyle/>
          <a:p>
            <a:r>
              <a:rPr lang="en-US" sz="3200" dirty="0">
                <a:solidFill>
                  <a:srgbClr val="0070C0"/>
                </a:solidFill>
                <a:latin typeface="Calibri" panose="020F0502020204030204" pitchFamily="34" charset="0"/>
                <a:cs typeface="Calibri" panose="020F0502020204030204" pitchFamily="34" charset="0"/>
              </a:rPr>
              <a:t>___________________no </a:t>
            </a:r>
            <a:r>
              <a:rPr lang="en-US" sz="3200" dirty="0" err="1">
                <a:solidFill>
                  <a:srgbClr val="0070C0"/>
                </a:solidFill>
                <a:latin typeface="Calibri" panose="020F0502020204030204" pitchFamily="34" charset="0"/>
                <a:cs typeface="Calibri" panose="020F0502020204030204" pitchFamily="34" charset="0"/>
              </a:rPr>
              <a:t>pab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rau</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cov</a:t>
            </a:r>
            <a:r>
              <a:rPr lang="en-US" sz="3200" dirty="0">
                <a:solidFill>
                  <a:srgbClr val="0070C0"/>
                </a:solidFill>
                <a:latin typeface="Calibri" panose="020F0502020204030204" pitchFamily="34" charset="0"/>
                <a:cs typeface="Calibri" panose="020F0502020204030204" pitchFamily="34" charset="0"/>
              </a:rPr>
              <a:t> tub </a:t>
            </a:r>
            <a:r>
              <a:rPr lang="en-US" sz="3200" dirty="0" err="1">
                <a:solidFill>
                  <a:srgbClr val="0070C0"/>
                </a:solidFill>
                <a:latin typeface="Calibri" panose="020F0502020204030204" pitchFamily="34" charset="0"/>
                <a:cs typeface="Calibri" panose="020F0502020204030204" pitchFamily="34" charset="0"/>
              </a:rPr>
              <a:t>ntxhais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uas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txawj</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hais</a:t>
            </a:r>
            <a:r>
              <a:rPr lang="en-US" sz="3200" dirty="0">
                <a:solidFill>
                  <a:srgbClr val="0070C0"/>
                </a:solidFill>
                <a:latin typeface="Calibri" panose="020F0502020204030204" pitchFamily="34" charset="0"/>
                <a:cs typeface="Calibri" panose="020F0502020204030204" pitchFamily="34" charset="0"/>
              </a:rPr>
              <a:t> tib co </a:t>
            </a:r>
            <a:r>
              <a:rPr lang="en-US" sz="3200" dirty="0" err="1">
                <a:solidFill>
                  <a:srgbClr val="0070C0"/>
                </a:solidFill>
                <a:latin typeface="Calibri" panose="020F0502020204030204" pitchFamily="34" charset="0"/>
                <a:cs typeface="Calibri" panose="020F0502020204030204" pitchFamily="34" charset="0"/>
              </a:rPr>
              <a:t>lus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thiab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muaj</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kev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lis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kev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cai</a:t>
            </a:r>
            <a:r>
              <a:rPr lang="en-US" sz="3200" dirty="0">
                <a:solidFill>
                  <a:srgbClr val="0070C0"/>
                </a:solidFill>
                <a:latin typeface="Calibri" panose="020F0502020204030204" pitchFamily="34" charset="0"/>
                <a:cs typeface="Calibri" panose="020F0502020204030204" pitchFamily="34" charset="0"/>
              </a:rPr>
              <a:t> zoo tib yam – </a:t>
            </a:r>
            <a:r>
              <a:rPr lang="en-US" sz="3200" dirty="0" err="1">
                <a:solidFill>
                  <a:srgbClr val="0070C0"/>
                </a:solidFill>
                <a:latin typeface="Calibri" panose="020F0502020204030204" pitchFamily="34" charset="0"/>
                <a:cs typeface="Calibri" panose="020F0502020204030204" pitchFamily="34" charset="0"/>
              </a:rPr>
              <a:t>muab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piv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txwv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Ib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pab</a:t>
            </a:r>
            <a:r>
              <a:rPr lang="en-US" sz="3200" dirty="0">
                <a:solidFill>
                  <a:srgbClr val="0070C0"/>
                </a:solidFill>
                <a:latin typeface="Calibri" panose="020F0502020204030204" pitchFamily="34" charset="0"/>
                <a:cs typeface="Calibri" panose="020F0502020204030204" pitchFamily="34" charset="0"/>
              </a:rPr>
              <a:t> tub </a:t>
            </a:r>
            <a:r>
              <a:rPr lang="en-US" sz="3200" dirty="0" err="1">
                <a:solidFill>
                  <a:srgbClr val="0070C0"/>
                </a:solidFill>
                <a:latin typeface="Calibri" panose="020F0502020204030204" pitchFamily="34" charset="0"/>
                <a:cs typeface="Calibri" panose="020F0502020204030204" pitchFamily="34" charset="0"/>
              </a:rPr>
              <a:t>ntxhais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uas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hais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lus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Mev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nyob</a:t>
            </a:r>
            <a:r>
              <a:rPr lang="en-US" sz="3200" dirty="0">
                <a:solidFill>
                  <a:srgbClr val="0070C0"/>
                </a:solidFill>
                <a:latin typeface="Calibri" panose="020F0502020204030204" pitchFamily="34" charset="0"/>
                <a:cs typeface="Calibri" panose="020F0502020204030204" pitchFamily="34" charset="0"/>
              </a:rPr>
              <a:t> tom </a:t>
            </a:r>
            <a:r>
              <a:rPr lang="en-US" sz="3200" dirty="0" err="1">
                <a:solidFill>
                  <a:srgbClr val="0070C0"/>
                </a:solidFill>
                <a:latin typeface="Calibri" panose="020F0502020204030204" pitchFamily="34" charset="0"/>
                <a:cs typeface="Calibri" panose="020F0502020204030204" pitchFamily="34" charset="0"/>
              </a:rPr>
              <a:t>vaj</a:t>
            </a:r>
            <a:r>
              <a:rPr lang="en-US" sz="3200" dirty="0">
                <a:solidFill>
                  <a:srgbClr val="0070C0"/>
                </a:solidFill>
                <a:latin typeface="Calibri" panose="020F0502020204030204" pitchFamily="34" charset="0"/>
                <a:cs typeface="Calibri" panose="020F0502020204030204" pitchFamily="34" charset="0"/>
              </a:rPr>
              <a:t> tom </a:t>
            </a:r>
            <a:r>
              <a:rPr lang="en-US" sz="3200" dirty="0" err="1">
                <a:solidFill>
                  <a:srgbClr val="0070C0"/>
                </a:solidFill>
                <a:latin typeface="Calibri" panose="020F0502020204030204" pitchFamily="34" charset="0"/>
                <a:cs typeface="Calibri" panose="020F0502020204030204" pitchFamily="34" charset="0"/>
              </a:rPr>
              <a:t>tsev</a:t>
            </a:r>
            <a:r>
              <a:rPr lang="en-US" sz="3200" dirty="0">
                <a:solidFill>
                  <a:srgbClr val="0070C0"/>
                </a:solidFill>
                <a:latin typeface="Calibri" panose="020F0502020204030204" pitchFamily="34" charset="0"/>
                <a:cs typeface="Calibri" panose="020F0502020204030204" pitchFamily="34" charset="0"/>
              </a:rPr>
              <a:t>. </a:t>
            </a:r>
          </a:p>
        </p:txBody>
      </p:sp>
      <p:sp>
        <p:nvSpPr>
          <p:cNvPr id="4" name="TextBox 3">
            <a:extLst>
              <a:ext uri="{FF2B5EF4-FFF2-40B4-BE49-F238E27FC236}">
                <a16:creationId xmlns:a16="http://schemas.microsoft.com/office/drawing/2014/main" id="{84E686A1-4414-4864-BE12-73951E46B14D}"/>
              </a:ext>
            </a:extLst>
          </p:cNvPr>
          <p:cNvSpPr txBox="1"/>
          <p:nvPr/>
        </p:nvSpPr>
        <p:spPr>
          <a:xfrm>
            <a:off x="524136" y="3132669"/>
            <a:ext cx="3974165" cy="584775"/>
          </a:xfrm>
          <a:prstGeom prst="rect">
            <a:avLst/>
          </a:prstGeom>
          <a:noFill/>
        </p:spPr>
        <p:txBody>
          <a:bodyPr wrap="none" rtlCol="0">
            <a:spAutoFit/>
          </a:bodyPr>
          <a:lstStyle/>
          <a:p>
            <a:r>
              <a:rPr lang="en-US" sz="3200" b="1" dirty="0" err="1">
                <a:latin typeface="Calibri" panose="020F0502020204030204" pitchFamily="34" charset="0"/>
                <a:cs typeface="Calibri" panose="020F0502020204030204" pitchFamily="34" charset="0"/>
              </a:rPr>
              <a:t>Cov</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kev</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qhia</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ob</a:t>
            </a:r>
            <a:r>
              <a:rPr lang="en-US" sz="3200" b="1" dirty="0">
                <a:latin typeface="Calibri" panose="020F0502020204030204" pitchFamily="34" charset="0"/>
                <a:cs typeface="Calibri" panose="020F0502020204030204" pitchFamily="34" charset="0"/>
              </a:rPr>
              <a:t> ho </a:t>
            </a:r>
            <a:r>
              <a:rPr lang="en-US" sz="3200" b="1" dirty="0" err="1">
                <a:latin typeface="Calibri" panose="020F0502020204030204" pitchFamily="34" charset="0"/>
                <a:cs typeface="Calibri" panose="020F0502020204030204" pitchFamily="34" charset="0"/>
              </a:rPr>
              <a:t>lus</a:t>
            </a:r>
            <a:endParaRPr lang="en-US" sz="3200" dirty="0"/>
          </a:p>
        </p:txBody>
      </p:sp>
    </p:spTree>
    <p:extLst>
      <p:ext uri="{BB962C8B-B14F-4D97-AF65-F5344CB8AC3E}">
        <p14:creationId xmlns:p14="http://schemas.microsoft.com/office/powerpoint/2010/main" val="422145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11</a:t>
            </a:fld>
            <a:endParaRPr lang="en-US"/>
          </a:p>
        </p:txBody>
      </p:sp>
      <p:sp>
        <p:nvSpPr>
          <p:cNvPr id="3" name="TextBox 2"/>
          <p:cNvSpPr txBox="1"/>
          <p:nvPr/>
        </p:nvSpPr>
        <p:spPr>
          <a:xfrm>
            <a:off x="429143" y="3227680"/>
            <a:ext cx="10585524" cy="1077218"/>
          </a:xfrm>
          <a:prstGeom prst="rect">
            <a:avLst/>
          </a:prstGeom>
          <a:noFill/>
        </p:spPr>
        <p:txBody>
          <a:bodyPr wrap="square" rtlCol="0">
            <a:spAutoFit/>
          </a:bodyPr>
          <a:lstStyle/>
          <a:p>
            <a:r>
              <a:rPr lang="en-US" sz="3200" dirty="0">
                <a:solidFill>
                  <a:srgbClr val="C00000"/>
                </a:solidFill>
                <a:latin typeface="Calibri" panose="020F0502020204030204" pitchFamily="34" charset="0"/>
                <a:cs typeface="Calibri" panose="020F0502020204030204" pitchFamily="34" charset="0"/>
              </a:rPr>
              <a:t>In the DLI classroom, __________________ are intertwined and are both highly valued.  </a:t>
            </a:r>
            <a:endParaRPr lang="en-US" sz="3200" dirty="0"/>
          </a:p>
        </p:txBody>
      </p:sp>
      <p:sp>
        <p:nvSpPr>
          <p:cNvPr id="4" name="Rectangle 3">
            <a:extLst>
              <a:ext uri="{FF2B5EF4-FFF2-40B4-BE49-F238E27FC236}">
                <a16:creationId xmlns:a16="http://schemas.microsoft.com/office/drawing/2014/main" id="{1B8F7AF3-8937-4CAD-913F-1B744333F22D}"/>
              </a:ext>
            </a:extLst>
          </p:cNvPr>
          <p:cNvSpPr/>
          <p:nvPr/>
        </p:nvSpPr>
        <p:spPr>
          <a:xfrm>
            <a:off x="3987243" y="3202009"/>
            <a:ext cx="3748719" cy="584775"/>
          </a:xfrm>
          <a:prstGeom prst="rect">
            <a:avLst/>
          </a:prstGeom>
        </p:spPr>
        <p:txBody>
          <a:bodyPr wrap="none">
            <a:spAutoFit/>
          </a:bodyPr>
          <a:lstStyle/>
          <a:p>
            <a:r>
              <a:rPr lang="es-ES" sz="3200" b="1" dirty="0" err="1">
                <a:latin typeface="Calibri" panose="020F0502020204030204" pitchFamily="34" charset="0"/>
                <a:ea typeface="Calibri" panose="020F0502020204030204" pitchFamily="34" charset="0"/>
                <a:cs typeface="Times New Roman" panose="02020603050405020304" pitchFamily="18" charset="0"/>
              </a:rPr>
              <a:t>language</a:t>
            </a:r>
            <a:r>
              <a:rPr lang="es-ES" sz="3200" b="1" dirty="0">
                <a:latin typeface="Calibri" panose="020F0502020204030204" pitchFamily="34" charset="0"/>
                <a:ea typeface="Calibri" panose="020F0502020204030204" pitchFamily="34" charset="0"/>
                <a:cs typeface="Times New Roman" panose="02020603050405020304" pitchFamily="18" charset="0"/>
              </a:rPr>
              <a:t> and culture</a:t>
            </a:r>
            <a:endParaRPr lang="en-US" sz="3200" b="1" dirty="0"/>
          </a:p>
        </p:txBody>
      </p:sp>
      <p:sp>
        <p:nvSpPr>
          <p:cNvPr id="6" name="Rectangle 5"/>
          <p:cNvSpPr/>
          <p:nvPr/>
        </p:nvSpPr>
        <p:spPr>
          <a:xfrm>
            <a:off x="527609" y="1214129"/>
            <a:ext cx="10388591" cy="1569660"/>
          </a:xfrm>
          <a:prstGeom prst="rect">
            <a:avLst/>
          </a:prstGeom>
        </p:spPr>
        <p:txBody>
          <a:bodyPr wrap="square">
            <a:spAutoFit/>
          </a:bodyPr>
          <a:lstStyle/>
          <a:p>
            <a:r>
              <a:rPr lang="en-US" sz="3200" dirty="0" err="1">
                <a:solidFill>
                  <a:srgbClr val="0070C0"/>
                </a:solidFill>
                <a:latin typeface="Calibri" panose="020F0502020204030204" pitchFamily="34" charset="0"/>
                <a:cs typeface="Calibri" panose="020F0502020204030204" pitchFamily="34" charset="0"/>
              </a:rPr>
              <a:t>Nyob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hauv</a:t>
            </a:r>
            <a:r>
              <a:rPr lang="en-US" sz="3200" dirty="0">
                <a:solidFill>
                  <a:srgbClr val="0070C0"/>
                </a:solidFill>
                <a:latin typeface="Calibri" panose="020F0502020204030204" pitchFamily="34" charset="0"/>
                <a:cs typeface="Calibri" panose="020F0502020204030204" pitchFamily="34" charset="0"/>
              </a:rPr>
              <a:t> chav </a:t>
            </a:r>
            <a:r>
              <a:rPr lang="en-US" sz="3200" dirty="0" err="1">
                <a:solidFill>
                  <a:srgbClr val="0070C0"/>
                </a:solidFill>
                <a:latin typeface="Calibri" panose="020F0502020204030204" pitchFamily="34" charset="0"/>
                <a:cs typeface="Calibri" panose="020F0502020204030204" pitchFamily="34" charset="0"/>
              </a:rPr>
              <a:t>kawm</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ob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hom</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lus</a:t>
            </a:r>
            <a:r>
              <a:rPr lang="en-US" sz="3200" dirty="0">
                <a:solidFill>
                  <a:srgbClr val="0070C0"/>
                </a:solidFill>
                <a:latin typeface="Calibri" panose="020F0502020204030204" pitchFamily="34" charset="0"/>
                <a:cs typeface="Calibri" panose="020F0502020204030204" pitchFamily="34" charset="0"/>
              </a:rPr>
              <a:t> (DLI classroom), </a:t>
            </a:r>
          </a:p>
          <a:p>
            <a:r>
              <a:rPr lang="en-US" sz="3200" dirty="0">
                <a:solidFill>
                  <a:srgbClr val="0070C0"/>
                </a:solidFill>
                <a:latin typeface="Calibri" panose="020F0502020204030204" pitchFamily="34" charset="0"/>
                <a:cs typeface="Calibri" panose="020F0502020204030204" pitchFamily="34" charset="0"/>
              </a:rPr>
              <a:t>_________________________ </a:t>
            </a:r>
            <a:r>
              <a:rPr lang="en-US" sz="3200" dirty="0" err="1">
                <a:solidFill>
                  <a:srgbClr val="0070C0"/>
                </a:solidFill>
                <a:latin typeface="Calibri" panose="020F0502020204030204" pitchFamily="34" charset="0"/>
                <a:cs typeface="Calibri" panose="020F0502020204030204" pitchFamily="34" charset="0"/>
              </a:rPr>
              <a:t>yus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keeb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kwm</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ces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yeej</a:t>
            </a:r>
            <a:r>
              <a:rPr lang="en-US" sz="3200" dirty="0">
                <a:solidFill>
                  <a:srgbClr val="0070C0"/>
                </a:solidFill>
                <a:latin typeface="Calibri" panose="020F0502020204030204" pitchFamily="34" charset="0"/>
                <a:cs typeface="Calibri" panose="020F0502020204030204" pitchFamily="34" charset="0"/>
              </a:rPr>
              <a:t> sib </a:t>
            </a:r>
            <a:r>
              <a:rPr lang="en-US" sz="3200" dirty="0" err="1">
                <a:solidFill>
                  <a:srgbClr val="0070C0"/>
                </a:solidFill>
                <a:latin typeface="Calibri" panose="020F0502020204030204" pitchFamily="34" charset="0"/>
                <a:cs typeface="Calibri" panose="020F0502020204030204" pitchFamily="34" charset="0"/>
              </a:rPr>
              <a:t>ncab</a:t>
            </a:r>
            <a:r>
              <a:rPr lang="en-US" sz="3200" dirty="0">
                <a:solidFill>
                  <a:srgbClr val="0070C0"/>
                </a:solidFill>
                <a:latin typeface="Calibri" panose="020F0502020204030204" pitchFamily="34" charset="0"/>
                <a:cs typeface="Calibri" panose="020F0502020204030204" pitchFamily="34" charset="0"/>
              </a:rPr>
              <a:t> sib </a:t>
            </a:r>
            <a:r>
              <a:rPr lang="en-US" sz="3200" dirty="0" err="1">
                <a:solidFill>
                  <a:srgbClr val="0070C0"/>
                </a:solidFill>
                <a:latin typeface="Calibri" panose="020F0502020204030204" pitchFamily="34" charset="0"/>
                <a:cs typeface="Calibri" panose="020F0502020204030204" pitchFamily="34" charset="0"/>
              </a:rPr>
              <a:t>ncaws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ua</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ke</a:t>
            </a:r>
            <a:r>
              <a:rPr lang="en-US" sz="3200" dirty="0">
                <a:solidFill>
                  <a:srgbClr val="0070C0"/>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CEA5B8AD-E8E2-41F0-BB77-260A0AD296CD}"/>
              </a:ext>
            </a:extLst>
          </p:cNvPr>
          <p:cNvSpPr txBox="1"/>
          <p:nvPr/>
        </p:nvSpPr>
        <p:spPr>
          <a:xfrm>
            <a:off x="527608" y="1706571"/>
            <a:ext cx="5314391" cy="584775"/>
          </a:xfrm>
          <a:prstGeom prst="rect">
            <a:avLst/>
          </a:prstGeom>
          <a:noFill/>
        </p:spPr>
        <p:txBody>
          <a:bodyPr wrap="square" rtlCol="0">
            <a:spAutoFit/>
          </a:bodyPr>
          <a:lstStyle/>
          <a:p>
            <a:r>
              <a:rPr lang="en-US" sz="3200" b="1" dirty="0" err="1">
                <a:latin typeface="Calibri" panose="020F0502020204030204" pitchFamily="34" charset="0"/>
                <a:cs typeface="Calibri" panose="020F0502020204030204" pitchFamily="34" charset="0"/>
              </a:rPr>
              <a:t>txoj</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kev</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kawm</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lus</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thiab</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kawm</a:t>
            </a:r>
            <a:endParaRPr lang="en-US" sz="3200" dirty="0"/>
          </a:p>
        </p:txBody>
      </p:sp>
    </p:spTree>
    <p:extLst>
      <p:ext uri="{BB962C8B-B14F-4D97-AF65-F5344CB8AC3E}">
        <p14:creationId xmlns:p14="http://schemas.microsoft.com/office/powerpoint/2010/main" val="1815289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12</a:t>
            </a:fld>
            <a:endParaRPr lang="en-US"/>
          </a:p>
        </p:txBody>
      </p:sp>
      <p:sp>
        <p:nvSpPr>
          <p:cNvPr id="3" name="Rectangle 2"/>
          <p:cNvSpPr/>
          <p:nvPr/>
        </p:nvSpPr>
        <p:spPr>
          <a:xfrm>
            <a:off x="747605" y="1386228"/>
            <a:ext cx="10513063" cy="584775"/>
          </a:xfrm>
          <a:prstGeom prst="rect">
            <a:avLst/>
          </a:prstGeom>
        </p:spPr>
        <p:txBody>
          <a:bodyPr wrap="square">
            <a:spAutoFit/>
          </a:bodyPr>
          <a:lstStyle/>
          <a:p>
            <a:r>
              <a:rPr lang="en-US" sz="3200" dirty="0">
                <a:solidFill>
                  <a:srgbClr val="C00000"/>
                </a:solidFill>
                <a:latin typeface="Calibri" panose="020F0502020204030204" pitchFamily="34" charset="0"/>
                <a:cs typeface="Calibri" panose="020F0502020204030204" pitchFamily="34" charset="0"/>
              </a:rPr>
              <a:t>The second goal of DLI Education: ______________________ </a:t>
            </a:r>
          </a:p>
        </p:txBody>
      </p:sp>
      <p:sp>
        <p:nvSpPr>
          <p:cNvPr id="5" name="Rectangle 4">
            <a:extLst>
              <a:ext uri="{FF2B5EF4-FFF2-40B4-BE49-F238E27FC236}">
                <a16:creationId xmlns:a16="http://schemas.microsoft.com/office/drawing/2014/main" id="{BD7E0019-475E-46B8-8484-D6CB62E2517A}"/>
              </a:ext>
            </a:extLst>
          </p:cNvPr>
          <p:cNvSpPr/>
          <p:nvPr/>
        </p:nvSpPr>
        <p:spPr>
          <a:xfrm>
            <a:off x="6535951" y="1320209"/>
            <a:ext cx="4460260" cy="595932"/>
          </a:xfrm>
          <a:prstGeom prst="rect">
            <a:avLst/>
          </a:prstGeom>
        </p:spPr>
        <p:txBody>
          <a:bodyPr wrap="none">
            <a:spAutoFit/>
          </a:bodyPr>
          <a:lstStyle/>
          <a:p>
            <a:pPr algn="ctr">
              <a:lnSpc>
                <a:spcPct val="107000"/>
              </a:lnSpc>
              <a:spcBef>
                <a:spcPts val="1600"/>
              </a:spcBef>
              <a:spcAft>
                <a:spcPts val="1067"/>
              </a:spcAft>
            </a:pPr>
            <a:r>
              <a:rPr lang="es-ES" sz="3200" b="1" dirty="0" err="1">
                <a:latin typeface="Calibri" panose="020F0502020204030204" pitchFamily="34" charset="0"/>
                <a:ea typeface="Calibri" panose="020F0502020204030204" pitchFamily="34" charset="0"/>
                <a:cs typeface="Times New Roman" panose="02020603050405020304" pitchFamily="18" charset="0"/>
              </a:rPr>
              <a:t>Bilingulism</a:t>
            </a:r>
            <a:r>
              <a:rPr lang="es-ES" sz="3200" b="1" dirty="0">
                <a:latin typeface="Calibri" panose="020F0502020204030204" pitchFamily="34" charset="0"/>
                <a:ea typeface="Calibri" panose="020F0502020204030204" pitchFamily="34" charset="0"/>
                <a:cs typeface="Times New Roman" panose="02020603050405020304" pitchFamily="18" charset="0"/>
              </a:rPr>
              <a:t> and </a:t>
            </a:r>
            <a:r>
              <a:rPr lang="es-ES" sz="3200" b="1" dirty="0" err="1">
                <a:latin typeface="Calibri" panose="020F0502020204030204" pitchFamily="34" charset="0"/>
                <a:ea typeface="Calibri" panose="020F0502020204030204" pitchFamily="34" charset="0"/>
                <a:cs typeface="Times New Roman" panose="02020603050405020304" pitchFamily="18" charset="0"/>
              </a:rPr>
              <a:t>Biliteracy</a:t>
            </a:r>
            <a:endParaRPr lang="en-US" sz="32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747605" y="2621151"/>
            <a:ext cx="8895640" cy="1214307"/>
          </a:xfrm>
          <a:prstGeom prst="rect">
            <a:avLst/>
          </a:prstGeom>
        </p:spPr>
        <p:txBody>
          <a:bodyPr wrap="none">
            <a:spAutoFit/>
          </a:bodyPr>
          <a:lstStyle/>
          <a:p>
            <a:pPr marL="0" marR="0">
              <a:lnSpc>
                <a:spcPct val="107000"/>
              </a:lnSpc>
              <a:spcBef>
                <a:spcPts val="0"/>
              </a:spcBef>
              <a:spcAft>
                <a:spcPts val="800"/>
              </a:spcAft>
            </a:pP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Lub</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hom</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phiaj</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thib</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ob</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ntawm</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kev</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kawm</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ob</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hom</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lus</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t>
            </a:r>
          </a:p>
          <a:p>
            <a:r>
              <a:rPr lang="en-US" sz="3200" dirty="0">
                <a:solidFill>
                  <a:srgbClr val="002060"/>
                </a:solidFill>
                <a:latin typeface="Calibri" panose="020F0502020204030204" pitchFamily="34" charset="0"/>
                <a:cs typeface="Calibri" panose="020F0502020204030204" pitchFamily="34" charset="0"/>
              </a:rPr>
              <a:t>________________________________________ </a:t>
            </a:r>
          </a:p>
        </p:txBody>
      </p:sp>
      <p:sp>
        <p:nvSpPr>
          <p:cNvPr id="7" name="Rectangle 6"/>
          <p:cNvSpPr/>
          <p:nvPr/>
        </p:nvSpPr>
        <p:spPr>
          <a:xfrm>
            <a:off x="747604" y="3113594"/>
            <a:ext cx="8273162" cy="584775"/>
          </a:xfrm>
          <a:prstGeom prst="rect">
            <a:avLst/>
          </a:prstGeom>
        </p:spPr>
        <p:txBody>
          <a:bodyPr wrap="none">
            <a:spAutoFit/>
          </a:bodyPr>
          <a:lstStyle/>
          <a:p>
            <a:pPr marL="364058" indent="-364058"/>
            <a:r>
              <a:rPr lang="en-US" sz="3200" b="1" dirty="0" err="1">
                <a:latin typeface="Calibri" panose="020F0502020204030204" pitchFamily="34" charset="0"/>
                <a:cs typeface="Calibri" panose="020F0502020204030204" pitchFamily="34" charset="0"/>
              </a:rPr>
              <a:t>Keej</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nyeem</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keej</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sau</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thiab</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keej</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hais</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ob</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hom</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lus</a:t>
            </a:r>
            <a:endParaRPr lang="en-US" sz="3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61242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13</a:t>
            </a:fld>
            <a:endParaRPr lang="en-US"/>
          </a:p>
        </p:txBody>
      </p:sp>
      <p:sp>
        <p:nvSpPr>
          <p:cNvPr id="4" name="Rectangle 3">
            <a:extLst>
              <a:ext uri="{FF2B5EF4-FFF2-40B4-BE49-F238E27FC236}">
                <a16:creationId xmlns:a16="http://schemas.microsoft.com/office/drawing/2014/main" id="{430A6BF4-5036-46B7-98E4-D9BC46F6BD15}"/>
              </a:ext>
            </a:extLst>
          </p:cNvPr>
          <p:cNvSpPr/>
          <p:nvPr/>
        </p:nvSpPr>
        <p:spPr>
          <a:xfrm>
            <a:off x="7026163" y="3746898"/>
            <a:ext cx="1154483" cy="584775"/>
          </a:xfrm>
          <a:prstGeom prst="rect">
            <a:avLst/>
          </a:prstGeom>
        </p:spPr>
        <p:txBody>
          <a:bodyPr wrap="none">
            <a:spAutoFit/>
          </a:bodyPr>
          <a:lstStyle/>
          <a:p>
            <a:r>
              <a:rPr lang="es-ES" sz="3200" b="1" dirty="0">
                <a:latin typeface="Calibri" panose="020F0502020204030204" pitchFamily="34" charset="0"/>
                <a:ea typeface="Calibri" panose="020F0502020204030204" pitchFamily="34" charset="0"/>
                <a:cs typeface="Times New Roman" panose="02020603050405020304" pitchFamily="18" charset="0"/>
              </a:rPr>
              <a:t>5 </a:t>
            </a:r>
            <a:r>
              <a:rPr lang="es-ES" sz="3200" b="1" dirty="0" err="1">
                <a:latin typeface="Calibri" panose="020F0502020204030204" pitchFamily="34" charset="0"/>
                <a:ea typeface="Calibri" panose="020F0502020204030204" pitchFamily="34" charset="0"/>
                <a:cs typeface="Times New Roman" panose="02020603050405020304" pitchFamily="18" charset="0"/>
              </a:rPr>
              <a:t>or</a:t>
            </a:r>
            <a:r>
              <a:rPr lang="es-ES" sz="3200" b="1" dirty="0">
                <a:latin typeface="Calibri" panose="020F0502020204030204" pitchFamily="34" charset="0"/>
                <a:ea typeface="Calibri" panose="020F0502020204030204" pitchFamily="34" charset="0"/>
                <a:cs typeface="Times New Roman" panose="02020603050405020304" pitchFamily="18" charset="0"/>
              </a:rPr>
              <a:t> 6</a:t>
            </a:r>
            <a:endParaRPr lang="en-US" sz="3200" b="1" dirty="0"/>
          </a:p>
        </p:txBody>
      </p:sp>
      <p:sp>
        <p:nvSpPr>
          <p:cNvPr id="6" name="Rectangle 5"/>
          <p:cNvSpPr/>
          <p:nvPr/>
        </p:nvSpPr>
        <p:spPr>
          <a:xfrm>
            <a:off x="650332" y="1123950"/>
            <a:ext cx="9803027" cy="1569660"/>
          </a:xfrm>
          <a:prstGeom prst="rect">
            <a:avLst/>
          </a:prstGeom>
        </p:spPr>
        <p:txBody>
          <a:bodyPr wrap="square">
            <a:spAutoFit/>
          </a:bodyPr>
          <a:lstStyle/>
          <a:p>
            <a:pPr lvl="0">
              <a:buClr>
                <a:srgbClr val="199124"/>
              </a:buClr>
              <a:buSzPts val="1600"/>
            </a:pPr>
            <a:r>
              <a:rPr lang="en-US" sz="3200" dirty="0">
                <a:solidFill>
                  <a:srgbClr val="0070C0"/>
                </a:solidFill>
                <a:latin typeface="Calibri"/>
                <a:ea typeface="Calibri"/>
                <a:cs typeface="Calibri"/>
                <a:sym typeface="Calibri"/>
              </a:rPr>
              <a:t>Rau </a:t>
            </a:r>
            <a:r>
              <a:rPr lang="en-US" sz="3200" dirty="0" err="1">
                <a:solidFill>
                  <a:srgbClr val="0070C0"/>
                </a:solidFill>
                <a:latin typeface="Calibri"/>
                <a:ea typeface="Calibri"/>
                <a:cs typeface="Calibri"/>
                <a:sym typeface="Calibri"/>
              </a:rPr>
              <a:t>cov</a:t>
            </a:r>
            <a:r>
              <a:rPr lang="en-US" sz="3200" dirty="0">
                <a:solidFill>
                  <a:srgbClr val="0070C0"/>
                </a:solidFill>
                <a:latin typeface="Calibri"/>
                <a:ea typeface="Calibri"/>
                <a:cs typeface="Calibri"/>
                <a:sym typeface="Calibri"/>
              </a:rPr>
              <a:t> tub </a:t>
            </a:r>
            <a:r>
              <a:rPr lang="en-US" sz="3200" dirty="0" err="1">
                <a:solidFill>
                  <a:srgbClr val="0070C0"/>
                </a:solidFill>
                <a:latin typeface="Calibri"/>
                <a:ea typeface="Calibri"/>
                <a:cs typeface="Calibri"/>
                <a:sym typeface="Calibri"/>
              </a:rPr>
              <a:t>nthxais</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Hmoob</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uas</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kawm</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ob</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hom</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lus</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thaum</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kawm</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mus</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txog</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rau</a:t>
            </a:r>
            <a:r>
              <a:rPr lang="en-US" sz="3200" dirty="0">
                <a:solidFill>
                  <a:srgbClr val="0070C0"/>
                </a:solidFill>
                <a:latin typeface="Calibri"/>
                <a:ea typeface="Calibri"/>
                <a:cs typeface="Calibri"/>
                <a:sym typeface="Calibri"/>
              </a:rPr>
              <a:t> __________</a:t>
            </a:r>
            <a:r>
              <a:rPr lang="en-US" sz="3200" dirty="0" err="1">
                <a:solidFill>
                  <a:srgbClr val="0070C0"/>
                </a:solidFill>
                <a:latin typeface="Calibri"/>
                <a:ea typeface="Calibri"/>
                <a:cs typeface="Calibri"/>
                <a:sym typeface="Calibri"/>
              </a:rPr>
              <a:t>ces</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lawv</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caum</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cuag</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cov</a:t>
            </a:r>
            <a:r>
              <a:rPr lang="en-US" sz="3200" dirty="0">
                <a:solidFill>
                  <a:srgbClr val="0070C0"/>
                </a:solidFill>
                <a:latin typeface="Calibri"/>
                <a:ea typeface="Calibri"/>
                <a:cs typeface="Calibri"/>
                <a:sym typeface="Calibri"/>
              </a:rPr>
              <a:t> tub </a:t>
            </a:r>
            <a:r>
              <a:rPr lang="en-US" sz="3200" dirty="0" err="1">
                <a:solidFill>
                  <a:srgbClr val="0070C0"/>
                </a:solidFill>
                <a:latin typeface="Calibri"/>
                <a:ea typeface="Calibri"/>
                <a:cs typeface="Calibri"/>
                <a:sym typeface="Calibri"/>
              </a:rPr>
              <a:t>ntxhais</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kawm</a:t>
            </a:r>
            <a:r>
              <a:rPr lang="en-US" sz="3200" dirty="0">
                <a:solidFill>
                  <a:srgbClr val="0070C0"/>
                </a:solidFill>
                <a:latin typeface="Calibri"/>
                <a:ea typeface="Calibri"/>
                <a:cs typeface="Calibri"/>
                <a:sym typeface="Calibri"/>
              </a:rPr>
              <a:t> chav </a:t>
            </a:r>
            <a:r>
              <a:rPr lang="en-US" sz="3200" dirty="0" err="1">
                <a:solidFill>
                  <a:srgbClr val="0070C0"/>
                </a:solidFill>
                <a:latin typeface="Calibri"/>
                <a:ea typeface="Calibri"/>
                <a:cs typeface="Calibri"/>
                <a:sym typeface="Calibri"/>
              </a:rPr>
              <a:t>Askiv</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xwb</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lawm</a:t>
            </a:r>
            <a:r>
              <a:rPr lang="en-US" sz="3200" dirty="0">
                <a:solidFill>
                  <a:srgbClr val="0070C0"/>
                </a:solidFill>
                <a:latin typeface="Calibri"/>
                <a:ea typeface="Calibri"/>
                <a:cs typeface="Calibri"/>
                <a:sym typeface="Calibri"/>
              </a:rPr>
              <a:t>.</a:t>
            </a:r>
            <a:endParaRPr lang="en-US" sz="3200" dirty="0">
              <a:solidFill>
                <a:srgbClr val="0070C0"/>
              </a:solidFill>
            </a:endParaRPr>
          </a:p>
        </p:txBody>
      </p:sp>
      <p:sp>
        <p:nvSpPr>
          <p:cNvPr id="5" name="Rectangle 4">
            <a:extLst>
              <a:ext uri="{FF2B5EF4-FFF2-40B4-BE49-F238E27FC236}">
                <a16:creationId xmlns:a16="http://schemas.microsoft.com/office/drawing/2014/main" id="{4F7C41F1-D543-49E0-937D-6FFDE9DA568C}"/>
              </a:ext>
            </a:extLst>
          </p:cNvPr>
          <p:cNvSpPr/>
          <p:nvPr/>
        </p:nvSpPr>
        <p:spPr>
          <a:xfrm>
            <a:off x="650333" y="3293040"/>
            <a:ext cx="10711935" cy="1938992"/>
          </a:xfrm>
          <a:prstGeom prst="rect">
            <a:avLst/>
          </a:prstGeom>
        </p:spPr>
        <p:txBody>
          <a:bodyPr wrap="square">
            <a:spAutoFit/>
          </a:bodyPr>
          <a:lstStyle/>
          <a:p>
            <a:pPr lvl="0"/>
            <a:r>
              <a:rPr lang="en-US" sz="3200" dirty="0">
                <a:solidFill>
                  <a:srgbClr val="C00000"/>
                </a:solidFill>
                <a:latin typeface="Calibri" panose="020F0502020204030204" pitchFamily="34" charset="0"/>
                <a:cs typeface="Calibri" panose="020F0502020204030204" pitchFamily="34" charset="0"/>
              </a:rPr>
              <a:t>Hmong home language/bilingual students catch up to their English-speaking peers around grades _____. </a:t>
            </a:r>
          </a:p>
          <a:p>
            <a:endParaRPr lang="en-US" sz="3200" dirty="0">
              <a:solidFill>
                <a:srgbClr val="002060"/>
              </a:solidFill>
              <a:latin typeface="Calibri" panose="020F0502020204030204" pitchFamily="34" charset="0"/>
              <a:cs typeface="Calibri" panose="020F0502020204030204" pitchFamily="34" charset="0"/>
            </a:endParaRPr>
          </a:p>
          <a:p>
            <a:endParaRPr lang="es-ES" altLang="es-MX" sz="2400" dirty="0">
              <a:solidFill>
                <a:srgbClr val="C00000"/>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65AB4706-1DF5-4D4A-A402-A7D330820F7B}"/>
              </a:ext>
            </a:extLst>
          </p:cNvPr>
          <p:cNvSpPr txBox="1"/>
          <p:nvPr/>
        </p:nvSpPr>
        <p:spPr>
          <a:xfrm>
            <a:off x="4013201" y="1592599"/>
            <a:ext cx="1906291" cy="584775"/>
          </a:xfrm>
          <a:prstGeom prst="rect">
            <a:avLst/>
          </a:prstGeom>
          <a:noFill/>
        </p:spPr>
        <p:txBody>
          <a:bodyPr wrap="none" rtlCol="0">
            <a:spAutoFit/>
          </a:bodyPr>
          <a:lstStyle/>
          <a:p>
            <a:r>
              <a:rPr lang="en-US" sz="3200" b="1" dirty="0" err="1">
                <a:latin typeface="Calibri"/>
                <a:ea typeface="Calibri"/>
                <a:cs typeface="Calibri"/>
                <a:sym typeface="Calibri"/>
              </a:rPr>
              <a:t>qib</a:t>
            </a:r>
            <a:r>
              <a:rPr lang="en-US" sz="3200" b="1" dirty="0">
                <a:latin typeface="Calibri"/>
                <a:ea typeface="Calibri"/>
                <a:cs typeface="Calibri"/>
                <a:sym typeface="Calibri"/>
              </a:rPr>
              <a:t> 5 los 6</a:t>
            </a:r>
            <a:endParaRPr lang="en-US" sz="3200" dirty="0"/>
          </a:p>
        </p:txBody>
      </p:sp>
    </p:spTree>
    <p:extLst>
      <p:ext uri="{BB962C8B-B14F-4D97-AF65-F5344CB8AC3E}">
        <p14:creationId xmlns:p14="http://schemas.microsoft.com/office/powerpoint/2010/main" val="2621597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14</a:t>
            </a:fld>
            <a:endParaRPr lang="en-US"/>
          </a:p>
        </p:txBody>
      </p:sp>
      <p:sp>
        <p:nvSpPr>
          <p:cNvPr id="4" name="Rectangle 3"/>
          <p:cNvSpPr/>
          <p:nvPr/>
        </p:nvSpPr>
        <p:spPr>
          <a:xfrm>
            <a:off x="462205" y="3137702"/>
            <a:ext cx="10611581" cy="2691634"/>
          </a:xfrm>
          <a:prstGeom prst="rect">
            <a:avLst/>
          </a:prstGeom>
        </p:spPr>
        <p:txBody>
          <a:bodyPr wrap="square">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Lub</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hom</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phiaj</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thib</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peb</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ntawm</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kev</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kawm</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ob</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hom</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lus</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t>
            </a:r>
          </a:p>
          <a:p>
            <a:pPr lvl="1"/>
            <a:r>
              <a:rPr lang="en-US" sz="3200" dirty="0">
                <a:solidFill>
                  <a:srgbClr val="0070C0"/>
                </a:solidFill>
                <a:latin typeface="Calibri" panose="020F0502020204030204" pitchFamily="34" charset="0"/>
                <a:cs typeface="Calibri" panose="020F0502020204030204" pitchFamily="34" charset="0"/>
              </a:rPr>
              <a:t>_______________________________________________  </a:t>
            </a:r>
          </a:p>
          <a:p>
            <a:pPr lvl="1"/>
            <a:endParaRPr lang="en-US" sz="3200" dirty="0">
              <a:solidFill>
                <a:srgbClr val="C00000"/>
              </a:solidFill>
              <a:latin typeface="Calibri" panose="020F0502020204030204" pitchFamily="34" charset="0"/>
              <a:cs typeface="Calibri" panose="020F0502020204030204" pitchFamily="34" charset="0"/>
            </a:endParaRPr>
          </a:p>
          <a:p>
            <a:pPr lvl="1"/>
            <a:endParaRPr lang="en-US" sz="3200" dirty="0">
              <a:solidFill>
                <a:srgbClr val="C00000"/>
              </a:solidFill>
              <a:latin typeface="Calibri" panose="020F0502020204030204" pitchFamily="34" charset="0"/>
              <a:cs typeface="Calibri" panose="020F0502020204030204" pitchFamily="34" charset="0"/>
            </a:endParaRPr>
          </a:p>
          <a:p>
            <a:endParaRPr lang="en-US" sz="3200" dirty="0">
              <a:solidFill>
                <a:srgbClr val="C00000"/>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8612DC75-AF8E-4F0B-BEC2-6202983C73AE}"/>
              </a:ext>
            </a:extLst>
          </p:cNvPr>
          <p:cNvSpPr/>
          <p:nvPr/>
        </p:nvSpPr>
        <p:spPr>
          <a:xfrm>
            <a:off x="6163733" y="1602050"/>
            <a:ext cx="3756926" cy="584775"/>
          </a:xfrm>
          <a:prstGeom prst="rect">
            <a:avLst/>
          </a:prstGeom>
        </p:spPr>
        <p:txBody>
          <a:bodyPr wrap="none">
            <a:spAutoFit/>
          </a:bodyPr>
          <a:lstStyle/>
          <a:p>
            <a:r>
              <a:rPr lang="es-ES" sz="3200" b="1" dirty="0">
                <a:latin typeface="Calibri" panose="020F0502020204030204" pitchFamily="34" charset="0"/>
                <a:cs typeface="Calibri" panose="020F0502020204030204" pitchFamily="34" charset="0"/>
              </a:rPr>
              <a:t>Cultural </a:t>
            </a:r>
            <a:r>
              <a:rPr lang="es-ES" sz="3200" b="1" dirty="0" err="1">
                <a:latin typeface="Calibri" panose="020F0502020204030204" pitchFamily="34" charset="0"/>
                <a:cs typeface="Calibri" panose="020F0502020204030204" pitchFamily="34" charset="0"/>
              </a:rPr>
              <a:t>Competence</a:t>
            </a:r>
            <a:endParaRPr lang="en-US" sz="3200" b="1" dirty="0">
              <a:latin typeface="Calibri" panose="020F0502020204030204" pitchFamily="34" charset="0"/>
              <a:cs typeface="Calibri" panose="020F0502020204030204" pitchFamily="34" charset="0"/>
            </a:endParaRPr>
          </a:p>
        </p:txBody>
      </p:sp>
      <p:sp>
        <p:nvSpPr>
          <p:cNvPr id="6" name="Rectangle 5"/>
          <p:cNvSpPr/>
          <p:nvPr/>
        </p:nvSpPr>
        <p:spPr>
          <a:xfrm>
            <a:off x="877842" y="3676402"/>
            <a:ext cx="9417514" cy="584775"/>
          </a:xfrm>
          <a:prstGeom prst="rect">
            <a:avLst/>
          </a:prstGeom>
        </p:spPr>
        <p:txBody>
          <a:bodyPr wrap="none">
            <a:spAutoFit/>
          </a:bodyPr>
          <a:lstStyle/>
          <a:p>
            <a:pPr marL="364058" indent="-364058"/>
            <a:r>
              <a:rPr lang="en-US" sz="3200" b="1" dirty="0" err="1">
                <a:latin typeface="Calibri" panose="020F0502020204030204" pitchFamily="34" charset="0"/>
                <a:cs typeface="Calibri" panose="020F0502020204030204" pitchFamily="34" charset="0"/>
              </a:rPr>
              <a:t>Khaws</a:t>
            </a:r>
            <a:r>
              <a:rPr lang="en-US" sz="3200" b="1" dirty="0">
                <a:latin typeface="Calibri" panose="020F0502020204030204" pitchFamily="34" charset="0"/>
                <a:cs typeface="Calibri" panose="020F0502020204030204" pitchFamily="34" charset="0"/>
              </a:rPr>
              <a:t> tau </a:t>
            </a:r>
            <a:r>
              <a:rPr lang="en-US" sz="3200" b="1" dirty="0" err="1">
                <a:latin typeface="Calibri" panose="020F0502020204030204" pitchFamily="34" charset="0"/>
                <a:cs typeface="Calibri" panose="020F0502020204030204" pitchFamily="34" charset="0"/>
              </a:rPr>
              <a:t>haiv</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heeg</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keeb</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kwm</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thiab</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tej</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kev</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lis</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kev</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cai</a:t>
            </a:r>
            <a:endParaRPr lang="en-US" sz="3200" b="1" dirty="0">
              <a:latin typeface="Calibri" panose="020F0502020204030204" pitchFamily="34" charset="0"/>
              <a:cs typeface="Calibri" panose="020F0502020204030204" pitchFamily="34" charset="0"/>
            </a:endParaRPr>
          </a:p>
        </p:txBody>
      </p:sp>
      <p:sp>
        <p:nvSpPr>
          <p:cNvPr id="5" name="Rectangle 4">
            <a:extLst>
              <a:ext uri="{FF2B5EF4-FFF2-40B4-BE49-F238E27FC236}">
                <a16:creationId xmlns:a16="http://schemas.microsoft.com/office/drawing/2014/main" id="{24776E61-A895-428D-8C64-37058BC7362F}"/>
              </a:ext>
            </a:extLst>
          </p:cNvPr>
          <p:cNvSpPr/>
          <p:nvPr/>
        </p:nvSpPr>
        <p:spPr>
          <a:xfrm>
            <a:off x="877842" y="1612675"/>
            <a:ext cx="9494074" cy="584775"/>
          </a:xfrm>
          <a:prstGeom prst="rect">
            <a:avLst/>
          </a:prstGeom>
        </p:spPr>
        <p:txBody>
          <a:bodyPr wrap="none">
            <a:spAutoFit/>
          </a:bodyPr>
          <a:lstStyle/>
          <a:p>
            <a:r>
              <a:rPr lang="en-US" sz="3200" dirty="0">
                <a:solidFill>
                  <a:srgbClr val="C00000"/>
                </a:solidFill>
                <a:latin typeface="Calibri" panose="020F0502020204030204" pitchFamily="34" charset="0"/>
                <a:cs typeface="Calibri" panose="020F0502020204030204" pitchFamily="34" charset="0"/>
              </a:rPr>
              <a:t>The third goal of DLI Education: ___________________ </a:t>
            </a:r>
            <a:endParaRPr lang="en-US" sz="3200" dirty="0"/>
          </a:p>
        </p:txBody>
      </p:sp>
    </p:spTree>
    <p:extLst>
      <p:ext uri="{BB962C8B-B14F-4D97-AF65-F5344CB8AC3E}">
        <p14:creationId xmlns:p14="http://schemas.microsoft.com/office/powerpoint/2010/main" val="799923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15</a:t>
            </a:fld>
            <a:endParaRPr lang="en-US"/>
          </a:p>
        </p:txBody>
      </p:sp>
      <p:sp>
        <p:nvSpPr>
          <p:cNvPr id="3" name="TextBox 2"/>
          <p:cNvSpPr txBox="1"/>
          <p:nvPr/>
        </p:nvSpPr>
        <p:spPr>
          <a:xfrm>
            <a:off x="609600" y="3087278"/>
            <a:ext cx="11001487" cy="1569660"/>
          </a:xfrm>
          <a:prstGeom prst="rect">
            <a:avLst/>
          </a:prstGeom>
          <a:noFill/>
        </p:spPr>
        <p:txBody>
          <a:bodyPr wrap="square" rtlCol="0">
            <a:spAutoFit/>
          </a:bodyPr>
          <a:lstStyle/>
          <a:p>
            <a:r>
              <a:rPr lang="en-US" sz="3200" dirty="0">
                <a:solidFill>
                  <a:srgbClr val="C00000"/>
                </a:solidFill>
                <a:latin typeface="Calibri" panose="020F0502020204030204" pitchFamily="34" charset="0"/>
                <a:cs typeface="Calibri" panose="020F0502020204030204" pitchFamily="34" charset="0"/>
              </a:rPr>
              <a:t>Hmong home language/bilingual students need many years of formal instruction to acquire English proficiency, especially in terms of ________ language.</a:t>
            </a:r>
            <a:endParaRPr lang="en-US" sz="2400" dirty="0"/>
          </a:p>
        </p:txBody>
      </p:sp>
      <p:sp>
        <p:nvSpPr>
          <p:cNvPr id="5" name="Rectangle 4">
            <a:extLst>
              <a:ext uri="{FF2B5EF4-FFF2-40B4-BE49-F238E27FC236}">
                <a16:creationId xmlns:a16="http://schemas.microsoft.com/office/drawing/2014/main" id="{A4A65ABA-AF90-41C8-8D09-FE5BFBFFDB68}"/>
              </a:ext>
            </a:extLst>
          </p:cNvPr>
          <p:cNvSpPr/>
          <p:nvPr/>
        </p:nvSpPr>
        <p:spPr>
          <a:xfrm>
            <a:off x="2104041" y="4035527"/>
            <a:ext cx="1790041" cy="595932"/>
          </a:xfrm>
          <a:prstGeom prst="rect">
            <a:avLst/>
          </a:prstGeom>
        </p:spPr>
        <p:txBody>
          <a:bodyPr wrap="none">
            <a:spAutoFit/>
          </a:bodyPr>
          <a:lstStyle/>
          <a:p>
            <a:pPr algn="ctr">
              <a:lnSpc>
                <a:spcPct val="107000"/>
              </a:lnSpc>
              <a:spcBef>
                <a:spcPts val="1600"/>
              </a:spcBef>
              <a:spcAft>
                <a:spcPts val="1067"/>
              </a:spcAft>
            </a:pPr>
            <a:r>
              <a:rPr lang="en-US" sz="3200" b="1" dirty="0">
                <a:latin typeface="Calibri" panose="020F0502020204030204" pitchFamily="34" charset="0"/>
                <a:ea typeface="Calibri" panose="020F0502020204030204" pitchFamily="34" charset="0"/>
                <a:cs typeface="Times New Roman" panose="02020603050405020304" pitchFamily="18" charset="0"/>
              </a:rPr>
              <a:t>academic</a:t>
            </a:r>
          </a:p>
        </p:txBody>
      </p:sp>
      <p:sp>
        <p:nvSpPr>
          <p:cNvPr id="7" name="Rectangle 6"/>
          <p:cNvSpPr/>
          <p:nvPr/>
        </p:nvSpPr>
        <p:spPr>
          <a:xfrm>
            <a:off x="609600" y="762481"/>
            <a:ext cx="10511481" cy="2062103"/>
          </a:xfrm>
          <a:prstGeom prst="rect">
            <a:avLst/>
          </a:prstGeom>
        </p:spPr>
        <p:txBody>
          <a:bodyPr wrap="square">
            <a:spAutoFit/>
          </a:bodyPr>
          <a:lstStyle/>
          <a:p>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Cov</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tub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ntxhais</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siv</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lus</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hmoob</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tom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tsev</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uas</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paub</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ob</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hom</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lus</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yuav</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tsum</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tau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txais</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kev</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kawm</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ntau</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xyoo</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uas</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ntej</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yuav</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siv</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tau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lus</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Askiv</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npliag</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lias</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tshwj</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xeeb</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yog</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thaum</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siv</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cov</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lus</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hauv</a:t>
            </a:r>
            <a:r>
              <a:rPr lang="en-US"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_________</a:t>
            </a:r>
            <a:r>
              <a:rPr lang="en-US" sz="32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8" name="TextBox 7">
            <a:extLst>
              <a:ext uri="{FF2B5EF4-FFF2-40B4-BE49-F238E27FC236}">
                <a16:creationId xmlns:a16="http://schemas.microsoft.com/office/drawing/2014/main" id="{6D0C52FA-203F-43B8-8E39-FFDEC4797F4E}"/>
              </a:ext>
            </a:extLst>
          </p:cNvPr>
          <p:cNvSpPr txBox="1"/>
          <p:nvPr/>
        </p:nvSpPr>
        <p:spPr>
          <a:xfrm>
            <a:off x="609600" y="2178253"/>
            <a:ext cx="1921933" cy="584775"/>
          </a:xfrm>
          <a:prstGeom prst="rect">
            <a:avLst/>
          </a:prstGeom>
          <a:noFill/>
        </p:spPr>
        <p:txBody>
          <a:bodyPr wrap="square" rtlCol="0">
            <a:spAutoFit/>
          </a:bodyPr>
          <a:lstStyle/>
          <a:p>
            <a:r>
              <a:rPr lang="en-US" sz="3200" b="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kev</a:t>
            </a:r>
            <a:r>
              <a:rPr lang="en-US"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b="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kawm</a:t>
            </a:r>
            <a:endParaRPr lang="en-US" sz="3200" dirty="0"/>
          </a:p>
        </p:txBody>
      </p:sp>
    </p:spTree>
    <p:extLst>
      <p:ext uri="{BB962C8B-B14F-4D97-AF65-F5344CB8AC3E}">
        <p14:creationId xmlns:p14="http://schemas.microsoft.com/office/powerpoint/2010/main" val="607671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16</a:t>
            </a:fld>
            <a:endParaRPr lang="en-US"/>
          </a:p>
        </p:txBody>
      </p:sp>
      <p:sp>
        <p:nvSpPr>
          <p:cNvPr id="3" name="TextBox 2"/>
          <p:cNvSpPr txBox="1"/>
          <p:nvPr/>
        </p:nvSpPr>
        <p:spPr>
          <a:xfrm>
            <a:off x="741696" y="1178115"/>
            <a:ext cx="9983096" cy="1077218"/>
          </a:xfrm>
          <a:prstGeom prst="rect">
            <a:avLst/>
          </a:prstGeom>
          <a:noFill/>
        </p:spPr>
        <p:txBody>
          <a:bodyPr wrap="square" rtlCol="0">
            <a:spAutoFit/>
          </a:bodyPr>
          <a:lstStyle/>
          <a:p>
            <a:r>
              <a:rPr lang="en-US" sz="3200" dirty="0">
                <a:solidFill>
                  <a:srgbClr val="C00000"/>
                </a:solidFill>
                <a:latin typeface="Calibri" panose="020F0502020204030204" pitchFamily="34" charset="0"/>
                <a:cs typeface="Calibri" panose="020F0502020204030204" pitchFamily="34" charset="0"/>
              </a:rPr>
              <a:t>Positive ___________________  are frequently more common among DLI students.</a:t>
            </a:r>
            <a:endParaRPr lang="en-US" sz="3200" dirty="0"/>
          </a:p>
        </p:txBody>
      </p:sp>
      <p:sp>
        <p:nvSpPr>
          <p:cNvPr id="5" name="Rectangle 4">
            <a:extLst>
              <a:ext uri="{FF2B5EF4-FFF2-40B4-BE49-F238E27FC236}">
                <a16:creationId xmlns:a16="http://schemas.microsoft.com/office/drawing/2014/main" id="{253DD2DD-D606-4CC7-80BB-B6C769B03C97}"/>
              </a:ext>
            </a:extLst>
          </p:cNvPr>
          <p:cNvSpPr/>
          <p:nvPr/>
        </p:nvSpPr>
        <p:spPr>
          <a:xfrm>
            <a:off x="2082802" y="1116559"/>
            <a:ext cx="4284453" cy="584775"/>
          </a:xfrm>
          <a:prstGeom prst="rect">
            <a:avLst/>
          </a:prstGeom>
        </p:spPr>
        <p:txBody>
          <a:bodyPr wrap="square">
            <a:spAutoFit/>
          </a:bodyPr>
          <a:lstStyle/>
          <a:p>
            <a:r>
              <a:rPr lang="fr-FR" sz="3200" b="1" dirty="0">
                <a:latin typeface="Calibri" panose="020F0502020204030204" pitchFamily="34" charset="0"/>
                <a:ea typeface="Calibri" panose="020F0502020204030204" pitchFamily="34" charset="0"/>
                <a:cs typeface="Times New Roman" panose="02020603050405020304" pitchFamily="18" charset="0"/>
              </a:rPr>
              <a:t>cross-cultural attitudes</a:t>
            </a:r>
            <a:endParaRPr lang="en-US" sz="3200" b="1" dirty="0"/>
          </a:p>
        </p:txBody>
      </p:sp>
      <p:sp>
        <p:nvSpPr>
          <p:cNvPr id="6" name="Rectangle 5"/>
          <p:cNvSpPr/>
          <p:nvPr/>
        </p:nvSpPr>
        <p:spPr>
          <a:xfrm>
            <a:off x="612841" y="2680605"/>
            <a:ext cx="11038647" cy="1569660"/>
          </a:xfrm>
          <a:prstGeom prst="rect">
            <a:avLst/>
          </a:prstGeom>
        </p:spPr>
        <p:txBody>
          <a:bodyPr wrap="square">
            <a:spAutoFit/>
          </a:bodyPr>
          <a:lstStyle/>
          <a:p>
            <a:pPr lvl="0">
              <a:buClr>
                <a:srgbClr val="199124"/>
              </a:buClr>
              <a:buSzPts val="2000"/>
            </a:pPr>
            <a:r>
              <a:rPr lang="en-US" sz="24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Feem</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coob</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ntawm</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cov</a:t>
            </a:r>
            <a:r>
              <a:rPr lang="en-US" sz="3200" dirty="0">
                <a:solidFill>
                  <a:srgbClr val="0070C0"/>
                </a:solidFill>
                <a:latin typeface="Calibri"/>
                <a:ea typeface="Calibri"/>
                <a:cs typeface="Calibri"/>
                <a:sym typeface="Calibri"/>
              </a:rPr>
              <a:t> tub </a:t>
            </a:r>
            <a:r>
              <a:rPr lang="en-US" sz="3200" dirty="0" err="1">
                <a:solidFill>
                  <a:srgbClr val="0070C0"/>
                </a:solidFill>
                <a:latin typeface="Calibri"/>
                <a:ea typeface="Calibri"/>
                <a:cs typeface="Calibri"/>
                <a:sym typeface="Calibri"/>
              </a:rPr>
              <a:t>ntxhais</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nyob</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rau</a:t>
            </a:r>
            <a:r>
              <a:rPr lang="en-US" sz="3200" dirty="0">
                <a:solidFill>
                  <a:srgbClr val="0070C0"/>
                </a:solidFill>
                <a:latin typeface="Calibri"/>
                <a:ea typeface="Calibri"/>
                <a:cs typeface="Calibri"/>
                <a:sym typeface="Calibri"/>
              </a:rPr>
              <a:t> chav </a:t>
            </a:r>
            <a:r>
              <a:rPr lang="en-US" sz="3200" dirty="0" err="1">
                <a:solidFill>
                  <a:srgbClr val="0070C0"/>
                </a:solidFill>
                <a:latin typeface="Calibri"/>
                <a:ea typeface="Calibri"/>
                <a:cs typeface="Calibri"/>
                <a:sym typeface="Calibri"/>
              </a:rPr>
              <a:t>kawm</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ob</a:t>
            </a:r>
            <a:br>
              <a:rPr lang="en-US" sz="3200" dirty="0">
                <a:solidFill>
                  <a:srgbClr val="0070C0"/>
                </a:solidFill>
                <a:latin typeface="Calibri"/>
                <a:ea typeface="Calibri"/>
                <a:cs typeface="Calibri"/>
                <a:sym typeface="Calibri"/>
              </a:rPr>
            </a:br>
            <a:r>
              <a:rPr lang="en-US" sz="3200" dirty="0" err="1">
                <a:solidFill>
                  <a:srgbClr val="0070C0"/>
                </a:solidFill>
                <a:latin typeface="Calibri"/>
                <a:ea typeface="Calibri"/>
                <a:cs typeface="Calibri"/>
                <a:sym typeface="Calibri"/>
              </a:rPr>
              <a:t>hom</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lus</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lawv</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txawj</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coj</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tus</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cwj</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pwm</a:t>
            </a:r>
            <a:r>
              <a:rPr lang="en-US" sz="3200" dirty="0">
                <a:solidFill>
                  <a:srgbClr val="0070C0"/>
                </a:solidFill>
                <a:latin typeface="Calibri"/>
                <a:ea typeface="Calibri"/>
                <a:cs typeface="Calibri"/>
                <a:sym typeface="Calibri"/>
              </a:rPr>
              <a:t> zoo </a:t>
            </a:r>
            <a:r>
              <a:rPr lang="en-US" sz="3200" dirty="0" err="1">
                <a:solidFill>
                  <a:srgbClr val="0070C0"/>
                </a:solidFill>
                <a:latin typeface="Calibri"/>
                <a:ea typeface="Calibri"/>
                <a:cs typeface="Calibri"/>
                <a:sym typeface="Calibri"/>
              </a:rPr>
              <a:t>kom</a:t>
            </a:r>
            <a:r>
              <a:rPr lang="en-US" sz="3200" dirty="0">
                <a:solidFill>
                  <a:srgbClr val="0070C0"/>
                </a:solidFill>
                <a:latin typeface="Calibri"/>
                <a:ea typeface="Calibri"/>
                <a:cs typeface="Calibri"/>
                <a:sym typeface="Calibri"/>
              </a:rPr>
              <a:t> los _____________ </a:t>
            </a:r>
            <a:r>
              <a:rPr lang="en-US" sz="3200" dirty="0" err="1">
                <a:solidFill>
                  <a:srgbClr val="0070C0"/>
                </a:solidFill>
                <a:latin typeface="Calibri"/>
                <a:ea typeface="Calibri"/>
                <a:cs typeface="Calibri"/>
                <a:sym typeface="Calibri"/>
              </a:rPr>
              <a:t>ntau</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dua</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lwm</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cov</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kev</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qhia</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kawm</a:t>
            </a:r>
            <a:r>
              <a:rPr lang="en-US" sz="3200" dirty="0">
                <a:solidFill>
                  <a:srgbClr val="0070C0"/>
                </a:solidFill>
                <a:latin typeface="Calibri"/>
                <a:ea typeface="Calibri"/>
                <a:cs typeface="Calibri"/>
                <a:sym typeface="Calibri"/>
              </a:rPr>
              <a:t> </a:t>
            </a:r>
            <a:r>
              <a:rPr lang="en-US" sz="3200" dirty="0" err="1">
                <a:solidFill>
                  <a:srgbClr val="0070C0"/>
                </a:solidFill>
                <a:latin typeface="Calibri"/>
                <a:ea typeface="Calibri"/>
                <a:cs typeface="Calibri"/>
                <a:sym typeface="Calibri"/>
              </a:rPr>
              <a:t>ntawv</a:t>
            </a:r>
            <a:r>
              <a:rPr lang="en-US" sz="3200" dirty="0">
                <a:solidFill>
                  <a:srgbClr val="0070C0"/>
                </a:solidFill>
                <a:latin typeface="Calibri"/>
                <a:ea typeface="Calibri"/>
                <a:cs typeface="Calibri"/>
                <a:sym typeface="Calibri"/>
              </a:rPr>
              <a:t> ( programs).</a:t>
            </a:r>
          </a:p>
        </p:txBody>
      </p:sp>
      <p:sp>
        <p:nvSpPr>
          <p:cNvPr id="4" name="TextBox 3">
            <a:extLst>
              <a:ext uri="{FF2B5EF4-FFF2-40B4-BE49-F238E27FC236}">
                <a16:creationId xmlns:a16="http://schemas.microsoft.com/office/drawing/2014/main" id="{5E768623-0A1E-424D-9BBF-7546203EB31B}"/>
              </a:ext>
            </a:extLst>
          </p:cNvPr>
          <p:cNvSpPr txBox="1"/>
          <p:nvPr/>
        </p:nvSpPr>
        <p:spPr>
          <a:xfrm>
            <a:off x="8731129" y="3121223"/>
            <a:ext cx="2641877" cy="584775"/>
          </a:xfrm>
          <a:prstGeom prst="rect">
            <a:avLst/>
          </a:prstGeom>
          <a:noFill/>
        </p:spPr>
        <p:txBody>
          <a:bodyPr wrap="none" rtlCol="0">
            <a:spAutoFit/>
          </a:bodyPr>
          <a:lstStyle/>
          <a:p>
            <a:r>
              <a:rPr lang="en-US" sz="3200" b="1" dirty="0">
                <a:latin typeface="Calibri"/>
                <a:ea typeface="Calibri"/>
                <a:cs typeface="Calibri"/>
                <a:sym typeface="Calibri"/>
              </a:rPr>
              <a:t>sib </a:t>
            </a:r>
            <a:r>
              <a:rPr lang="en-US" sz="3200" b="1" dirty="0" err="1">
                <a:latin typeface="Calibri"/>
                <a:ea typeface="Calibri"/>
                <a:cs typeface="Calibri"/>
                <a:sym typeface="Calibri"/>
              </a:rPr>
              <a:t>haum</a:t>
            </a:r>
            <a:r>
              <a:rPr lang="en-US" sz="3200" b="1" dirty="0">
                <a:latin typeface="Calibri"/>
                <a:ea typeface="Calibri"/>
                <a:cs typeface="Calibri"/>
                <a:sym typeface="Calibri"/>
              </a:rPr>
              <a:t> </a:t>
            </a:r>
            <a:r>
              <a:rPr lang="en-US" sz="3200" b="1" dirty="0" err="1">
                <a:latin typeface="Calibri"/>
                <a:ea typeface="Calibri"/>
                <a:cs typeface="Calibri"/>
                <a:sym typeface="Calibri"/>
              </a:rPr>
              <a:t>xeeb</a:t>
            </a:r>
            <a:endParaRPr lang="en-US" sz="3200" dirty="0"/>
          </a:p>
        </p:txBody>
      </p:sp>
    </p:spTree>
    <p:extLst>
      <p:ext uri="{BB962C8B-B14F-4D97-AF65-F5344CB8AC3E}">
        <p14:creationId xmlns:p14="http://schemas.microsoft.com/office/powerpoint/2010/main" val="4010119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17</a:t>
            </a:fld>
            <a:endParaRPr lang="en-US"/>
          </a:p>
        </p:txBody>
      </p:sp>
      <p:sp>
        <p:nvSpPr>
          <p:cNvPr id="3" name="TextBox 2"/>
          <p:cNvSpPr txBox="1"/>
          <p:nvPr/>
        </p:nvSpPr>
        <p:spPr>
          <a:xfrm>
            <a:off x="1128585" y="3119991"/>
            <a:ext cx="10685929" cy="2062103"/>
          </a:xfrm>
          <a:prstGeom prst="rect">
            <a:avLst/>
          </a:prstGeom>
          <a:noFill/>
        </p:spPr>
        <p:txBody>
          <a:bodyPr wrap="square" rtlCol="0">
            <a:spAutoFit/>
          </a:bodyPr>
          <a:lstStyle/>
          <a:p>
            <a:r>
              <a:rPr lang="en-US" sz="3200" dirty="0">
                <a:solidFill>
                  <a:srgbClr val="C00000"/>
                </a:solidFill>
                <a:latin typeface="Calibri" panose="020F0502020204030204" pitchFamily="34" charset="0"/>
                <a:cs typeface="Calibri" panose="020F0502020204030204" pitchFamily="34" charset="0"/>
              </a:rPr>
              <a:t>English home language students need to be given many opportunities to use Hmong outside of the classroom and beyond ________.</a:t>
            </a:r>
          </a:p>
          <a:p>
            <a:endParaRPr lang="en-US" sz="3200" dirty="0">
              <a:solidFill>
                <a:srgbClr val="C00000"/>
              </a:solidFill>
              <a:latin typeface="Calibri" panose="020F0502020204030204" pitchFamily="34" charset="0"/>
              <a:cs typeface="Calibri" panose="020F0502020204030204" pitchFamily="34" charset="0"/>
            </a:endParaRPr>
          </a:p>
        </p:txBody>
      </p:sp>
      <p:sp>
        <p:nvSpPr>
          <p:cNvPr id="4" name="Rectangle 3">
            <a:extLst>
              <a:ext uri="{FF2B5EF4-FFF2-40B4-BE49-F238E27FC236}">
                <a16:creationId xmlns:a16="http://schemas.microsoft.com/office/drawing/2014/main" id="{F3A15ED6-2400-42EF-9D38-B821FA100453}"/>
              </a:ext>
            </a:extLst>
          </p:cNvPr>
          <p:cNvSpPr/>
          <p:nvPr/>
        </p:nvSpPr>
        <p:spPr>
          <a:xfrm>
            <a:off x="2473264" y="4081825"/>
            <a:ext cx="1720919" cy="595932"/>
          </a:xfrm>
          <a:prstGeom prst="rect">
            <a:avLst/>
          </a:prstGeom>
        </p:spPr>
        <p:txBody>
          <a:bodyPr wrap="none">
            <a:spAutoFit/>
          </a:bodyPr>
          <a:lstStyle/>
          <a:p>
            <a:pPr algn="ctr">
              <a:lnSpc>
                <a:spcPct val="107000"/>
              </a:lnSpc>
              <a:spcBef>
                <a:spcPts val="1600"/>
              </a:spcBef>
              <a:spcAft>
                <a:spcPts val="1067"/>
              </a:spcAft>
            </a:pPr>
            <a:r>
              <a:rPr lang="en-US" sz="3200" b="1" dirty="0">
                <a:latin typeface="Calibri" panose="020F0502020204030204" pitchFamily="34" charset="0"/>
                <a:ea typeface="Calibri" panose="020F0502020204030204" pitchFamily="34" charset="0"/>
                <a:cs typeface="Times New Roman" panose="02020603050405020304" pitchFamily="18" charset="0"/>
              </a:rPr>
              <a:t>Grade 12</a:t>
            </a:r>
          </a:p>
        </p:txBody>
      </p:sp>
      <p:sp>
        <p:nvSpPr>
          <p:cNvPr id="6" name="Rectangle 5"/>
          <p:cNvSpPr/>
          <p:nvPr/>
        </p:nvSpPr>
        <p:spPr>
          <a:xfrm>
            <a:off x="1128584" y="461035"/>
            <a:ext cx="9934832" cy="2554545"/>
          </a:xfrm>
          <a:prstGeom prst="rect">
            <a:avLst/>
          </a:prstGeom>
        </p:spPr>
        <p:txBody>
          <a:bodyPr wrap="square">
            <a:spAutoFit/>
          </a:bodyPr>
          <a:lstStyle/>
          <a:p>
            <a:r>
              <a:rPr lang="en-US" sz="3200" dirty="0" err="1">
                <a:solidFill>
                  <a:srgbClr val="0070C0"/>
                </a:solidFill>
                <a:latin typeface="Calibri" panose="020F0502020204030204" pitchFamily="34" charset="0"/>
                <a:cs typeface="Calibri" panose="020F0502020204030204" pitchFamily="34" charset="0"/>
              </a:rPr>
              <a:t>Txawm</a:t>
            </a:r>
            <a:r>
              <a:rPr lang="en-US" sz="3200" dirty="0">
                <a:solidFill>
                  <a:srgbClr val="0070C0"/>
                </a:solidFill>
                <a:latin typeface="Calibri" panose="020F0502020204030204" pitchFamily="34" charset="0"/>
                <a:cs typeface="Calibri" panose="020F0502020204030204" pitchFamily="34" charset="0"/>
              </a:rPr>
              <a:t> li </a:t>
            </a:r>
            <a:r>
              <a:rPr lang="en-US" sz="3200" dirty="0" err="1">
                <a:solidFill>
                  <a:srgbClr val="0070C0"/>
                </a:solidFill>
                <a:latin typeface="Calibri" panose="020F0502020204030204" pitchFamily="34" charset="0"/>
                <a:cs typeface="Calibri" panose="020F0502020204030204" pitchFamily="34" charset="0"/>
              </a:rPr>
              <a:t>cas</a:t>
            </a:r>
            <a:r>
              <a:rPr lang="en-US" sz="3200" dirty="0">
                <a:solidFill>
                  <a:srgbClr val="0070C0"/>
                </a:solidFill>
                <a:latin typeface="Calibri" panose="020F0502020204030204" pitchFamily="34" charset="0"/>
                <a:cs typeface="Calibri" panose="020F0502020204030204" pitchFamily="34" charset="0"/>
              </a:rPr>
              <a:t> los, </a:t>
            </a:r>
            <a:r>
              <a:rPr lang="en-US" sz="3200" dirty="0" err="1">
                <a:solidFill>
                  <a:srgbClr val="0070C0"/>
                </a:solidFill>
                <a:latin typeface="Calibri" panose="020F0502020204030204" pitchFamily="34" charset="0"/>
                <a:cs typeface="Calibri" panose="020F0502020204030204" pitchFamily="34" charset="0"/>
              </a:rPr>
              <a:t>cov</a:t>
            </a:r>
            <a:r>
              <a:rPr lang="en-US" sz="3200" dirty="0">
                <a:solidFill>
                  <a:srgbClr val="0070C0"/>
                </a:solidFill>
                <a:latin typeface="Calibri" panose="020F0502020204030204" pitchFamily="34" charset="0"/>
                <a:cs typeface="Calibri" panose="020F0502020204030204" pitchFamily="34" charset="0"/>
              </a:rPr>
              <a:t> tub </a:t>
            </a:r>
            <a:r>
              <a:rPr lang="en-US" sz="3200" dirty="0" err="1">
                <a:solidFill>
                  <a:srgbClr val="0070C0"/>
                </a:solidFill>
                <a:latin typeface="Calibri" panose="020F0502020204030204" pitchFamily="34" charset="0"/>
                <a:cs typeface="Calibri" panose="020F0502020204030204" pitchFamily="34" charset="0"/>
              </a:rPr>
              <a:t>ntxhais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uas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xub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paub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hais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lus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Askiv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yuav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tsum</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siv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lus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Hmoob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ntau</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lub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sij</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hawm</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tawm</a:t>
            </a:r>
            <a:r>
              <a:rPr lang="en-US" sz="3200" dirty="0">
                <a:solidFill>
                  <a:srgbClr val="0070C0"/>
                </a:solidFill>
                <a:latin typeface="Calibri" panose="020F0502020204030204" pitchFamily="34" charset="0"/>
                <a:cs typeface="Calibri" panose="020F0502020204030204" pitchFamily="34" charset="0"/>
              </a:rPr>
              <a:t> sab </a:t>
            </a:r>
            <a:r>
              <a:rPr lang="en-US" sz="3200" dirty="0" err="1">
                <a:solidFill>
                  <a:srgbClr val="0070C0"/>
                </a:solidFill>
                <a:latin typeface="Calibri" panose="020F0502020204030204" pitchFamily="34" charset="0"/>
                <a:cs typeface="Calibri" panose="020F0502020204030204" pitchFamily="34" charset="0"/>
              </a:rPr>
              <a:t>nrauv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thiab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mus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kawm</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lus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Hmoob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ntxiv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kom</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dhau</a:t>
            </a:r>
            <a:r>
              <a:rPr lang="en-US" sz="3200" dirty="0">
                <a:solidFill>
                  <a:srgbClr val="0070C0"/>
                </a:solidFill>
                <a:latin typeface="Calibri" panose="020F0502020204030204" pitchFamily="34" charset="0"/>
                <a:cs typeface="Calibri" panose="020F0502020204030204" pitchFamily="34" charset="0"/>
              </a:rPr>
              <a:t> ______.</a:t>
            </a:r>
          </a:p>
          <a:p>
            <a:endParaRPr lang="en-US" sz="3200" b="1" u="sng"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52ECB7CF-4CD9-425B-8029-5037A354C767}"/>
              </a:ext>
            </a:extLst>
          </p:cNvPr>
          <p:cNvSpPr txBox="1"/>
          <p:nvPr/>
        </p:nvSpPr>
        <p:spPr>
          <a:xfrm>
            <a:off x="1128585" y="1877570"/>
            <a:ext cx="1234633" cy="584775"/>
          </a:xfrm>
          <a:prstGeom prst="rect">
            <a:avLst/>
          </a:prstGeom>
          <a:noFill/>
        </p:spPr>
        <p:txBody>
          <a:bodyPr wrap="none" rtlCol="0">
            <a:spAutoFit/>
          </a:bodyPr>
          <a:lstStyle/>
          <a:p>
            <a:r>
              <a:rPr lang="en-US" sz="3200" b="1" dirty="0" err="1">
                <a:latin typeface="Calibri" panose="020F0502020204030204" pitchFamily="34" charset="0"/>
                <a:cs typeface="Calibri" panose="020F0502020204030204" pitchFamily="34" charset="0"/>
              </a:rPr>
              <a:t>qib</a:t>
            </a:r>
            <a:r>
              <a:rPr lang="en-US" sz="3200" b="1" dirty="0">
                <a:latin typeface="Calibri" panose="020F0502020204030204" pitchFamily="34" charset="0"/>
                <a:cs typeface="Calibri" panose="020F0502020204030204" pitchFamily="34" charset="0"/>
              </a:rPr>
              <a:t> 12</a:t>
            </a:r>
            <a:endParaRPr lang="en-US" sz="3200" dirty="0"/>
          </a:p>
        </p:txBody>
      </p:sp>
    </p:spTree>
    <p:extLst>
      <p:ext uri="{BB962C8B-B14F-4D97-AF65-F5344CB8AC3E}">
        <p14:creationId xmlns:p14="http://schemas.microsoft.com/office/powerpoint/2010/main" val="406152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2</a:t>
            </a:fld>
            <a:endParaRPr lang="en-US"/>
          </a:p>
        </p:txBody>
      </p:sp>
      <p:sp>
        <p:nvSpPr>
          <p:cNvPr id="3" name="TextBox 2"/>
          <p:cNvSpPr txBox="1"/>
          <p:nvPr/>
        </p:nvSpPr>
        <p:spPr>
          <a:xfrm>
            <a:off x="401255" y="3075513"/>
            <a:ext cx="11221181" cy="1569660"/>
          </a:xfrm>
          <a:prstGeom prst="rect">
            <a:avLst/>
          </a:prstGeom>
          <a:noFill/>
        </p:spPr>
        <p:txBody>
          <a:bodyPr wrap="square" rtlCol="0">
            <a:spAutoFit/>
          </a:bodyPr>
          <a:lstStyle/>
          <a:p>
            <a:r>
              <a:rPr lang="es-MX" sz="3200" dirty="0">
                <a:solidFill>
                  <a:srgbClr val="0070C0"/>
                </a:solidFill>
                <a:latin typeface="Calibri" panose="020F0502020204030204" pitchFamily="34" charset="0"/>
                <a:cs typeface="Calibri" panose="020F0502020204030204" pitchFamily="34" charset="0"/>
              </a:rPr>
              <a:t>Cov tub ntxhais hais lus Askiv tom </a:t>
            </a:r>
            <a:r>
              <a:rPr lang="es-MX" sz="3200" dirty="0" err="1">
                <a:solidFill>
                  <a:srgbClr val="0070C0"/>
                </a:solidFill>
                <a:latin typeface="Calibri" panose="020F0502020204030204" pitchFamily="34" charset="0"/>
                <a:cs typeface="Calibri" panose="020F0502020204030204" pitchFamily="34" charset="0"/>
              </a:rPr>
              <a:t>tsev</a:t>
            </a:r>
            <a:r>
              <a:rPr lang="es-MX" sz="3200" dirty="0">
                <a:solidFill>
                  <a:srgbClr val="0070C0"/>
                </a:solidFill>
                <a:latin typeface="Calibri" panose="020F0502020204030204" pitchFamily="34" charset="0"/>
                <a:cs typeface="Calibri" panose="020F0502020204030204" pitchFamily="34" charset="0"/>
              </a:rPr>
              <a:t> </a:t>
            </a:r>
            <a:r>
              <a:rPr lang="es-MX" sz="3200" dirty="0" err="1">
                <a:solidFill>
                  <a:srgbClr val="0070C0"/>
                </a:solidFill>
                <a:latin typeface="Calibri" panose="020F0502020204030204" pitchFamily="34" charset="0"/>
                <a:cs typeface="Calibri" panose="020F0502020204030204" pitchFamily="34" charset="0"/>
              </a:rPr>
              <a:t>yuav</a:t>
            </a:r>
            <a:r>
              <a:rPr lang="es-MX" sz="3200" dirty="0">
                <a:solidFill>
                  <a:srgbClr val="0070C0"/>
                </a:solidFill>
                <a:latin typeface="Calibri" panose="020F0502020204030204" pitchFamily="34" charset="0"/>
                <a:cs typeface="Calibri" panose="020F0502020204030204" pitchFamily="34" charset="0"/>
              </a:rPr>
              <a:t> _________ me ntsis ntawm kev nyeem thiab sau ntawv thaum pib. </a:t>
            </a:r>
          </a:p>
          <a:p>
            <a:endParaRPr lang="en-US" sz="3200" dirty="0">
              <a:solidFill>
                <a:srgbClr val="C00000"/>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A484753F-F46D-45F4-A118-5AF8FB32456C}"/>
              </a:ext>
            </a:extLst>
          </p:cNvPr>
          <p:cNvSpPr txBox="1"/>
          <p:nvPr/>
        </p:nvSpPr>
        <p:spPr>
          <a:xfrm>
            <a:off x="8845367" y="1518853"/>
            <a:ext cx="1487424" cy="584775"/>
          </a:xfrm>
          <a:prstGeom prst="rect">
            <a:avLst/>
          </a:prstGeom>
          <a:noFill/>
        </p:spPr>
        <p:txBody>
          <a:bodyPr wrap="square" rtlCol="0">
            <a:spAutoFit/>
          </a:bodyPr>
          <a:lstStyle/>
          <a:p>
            <a:pPr algn="ctr"/>
            <a:r>
              <a:rPr lang="en-US" sz="3200" b="1" dirty="0">
                <a:latin typeface="Calibri" panose="020F0502020204030204" pitchFamily="34" charset="0"/>
                <a:cs typeface="Calibri" panose="020F0502020204030204" pitchFamily="34" charset="0"/>
              </a:rPr>
              <a:t>lag</a:t>
            </a:r>
          </a:p>
        </p:txBody>
      </p:sp>
      <p:sp>
        <p:nvSpPr>
          <p:cNvPr id="7" name="TextBox 6">
            <a:extLst>
              <a:ext uri="{FF2B5EF4-FFF2-40B4-BE49-F238E27FC236}">
                <a16:creationId xmlns:a16="http://schemas.microsoft.com/office/drawing/2014/main" id="{B2FC8D5D-A94E-944E-BCEA-EA7263A797DD}"/>
              </a:ext>
            </a:extLst>
          </p:cNvPr>
          <p:cNvSpPr txBox="1"/>
          <p:nvPr/>
        </p:nvSpPr>
        <p:spPr>
          <a:xfrm>
            <a:off x="485409" y="1534041"/>
            <a:ext cx="11221181" cy="1077218"/>
          </a:xfrm>
          <a:prstGeom prst="rect">
            <a:avLst/>
          </a:prstGeom>
          <a:noFill/>
        </p:spPr>
        <p:txBody>
          <a:bodyPr wrap="square" rtlCol="0">
            <a:spAutoFit/>
          </a:bodyPr>
          <a:lstStyle/>
          <a:p>
            <a:r>
              <a:rPr lang="en-US" sz="3200" dirty="0">
                <a:solidFill>
                  <a:srgbClr val="C00000"/>
                </a:solidFill>
                <a:latin typeface="Calibri" panose="020F0502020204030204" pitchFamily="34" charset="0"/>
                <a:cs typeface="Calibri" panose="020F0502020204030204" pitchFamily="34" charset="0"/>
              </a:rPr>
              <a:t>English home language students may experience a _______ in English reading and writing skills.      </a:t>
            </a:r>
            <a:endParaRPr lang="en-US" sz="3200" dirty="0">
              <a:solidFill>
                <a:srgbClr val="C00000"/>
              </a:solidFill>
            </a:endParaRPr>
          </a:p>
        </p:txBody>
      </p:sp>
      <p:sp>
        <p:nvSpPr>
          <p:cNvPr id="4" name="TextBox 3">
            <a:extLst>
              <a:ext uri="{FF2B5EF4-FFF2-40B4-BE49-F238E27FC236}">
                <a16:creationId xmlns:a16="http://schemas.microsoft.com/office/drawing/2014/main" id="{56C560D8-106E-45AA-9A25-AD737F268F5A}"/>
              </a:ext>
            </a:extLst>
          </p:cNvPr>
          <p:cNvSpPr txBox="1"/>
          <p:nvPr/>
        </p:nvSpPr>
        <p:spPr>
          <a:xfrm>
            <a:off x="7727032" y="3045137"/>
            <a:ext cx="1800493" cy="584775"/>
          </a:xfrm>
          <a:prstGeom prst="rect">
            <a:avLst/>
          </a:prstGeom>
          <a:noFill/>
        </p:spPr>
        <p:txBody>
          <a:bodyPr wrap="none" rtlCol="0">
            <a:spAutoFit/>
          </a:bodyPr>
          <a:lstStyle/>
          <a:p>
            <a:r>
              <a:rPr lang="es-MX" sz="3200" b="1" dirty="0" err="1">
                <a:latin typeface="Calibri" panose="020F0502020204030204" pitchFamily="34" charset="0"/>
                <a:cs typeface="Calibri" panose="020F0502020204030204" pitchFamily="34" charset="0"/>
              </a:rPr>
              <a:t>poob</a:t>
            </a:r>
            <a:r>
              <a:rPr lang="es-MX" sz="3200" b="1" dirty="0">
                <a:latin typeface="Calibri" panose="020F0502020204030204" pitchFamily="34" charset="0"/>
                <a:cs typeface="Calibri" panose="020F0502020204030204" pitchFamily="34" charset="0"/>
              </a:rPr>
              <a:t> </a:t>
            </a:r>
            <a:r>
              <a:rPr lang="es-MX" sz="3200" b="1" dirty="0" err="1">
                <a:latin typeface="Calibri" panose="020F0502020204030204" pitchFamily="34" charset="0"/>
                <a:cs typeface="Calibri" panose="020F0502020204030204" pitchFamily="34" charset="0"/>
              </a:rPr>
              <a:t>qab</a:t>
            </a:r>
            <a:endParaRPr lang="en-US" sz="3200" dirty="0"/>
          </a:p>
        </p:txBody>
      </p:sp>
    </p:spTree>
    <p:extLst>
      <p:ext uri="{BB962C8B-B14F-4D97-AF65-F5344CB8AC3E}">
        <p14:creationId xmlns:p14="http://schemas.microsoft.com/office/powerpoint/2010/main" val="2232985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3</a:t>
            </a:fld>
            <a:endParaRPr lang="en-US"/>
          </a:p>
        </p:txBody>
      </p:sp>
      <p:sp>
        <p:nvSpPr>
          <p:cNvPr id="5" name="TextBox 4"/>
          <p:cNvSpPr txBox="1"/>
          <p:nvPr/>
        </p:nvSpPr>
        <p:spPr>
          <a:xfrm>
            <a:off x="573937" y="962085"/>
            <a:ext cx="10523369" cy="4524315"/>
          </a:xfrm>
          <a:prstGeom prst="rect">
            <a:avLst/>
          </a:prstGeom>
          <a:noFill/>
        </p:spPr>
        <p:txBody>
          <a:bodyPr wrap="square" rtlCol="0">
            <a:spAutoFit/>
          </a:bodyPr>
          <a:lstStyle/>
          <a:p>
            <a:r>
              <a:rPr lang="en-US" sz="3200" dirty="0">
                <a:solidFill>
                  <a:srgbClr val="0070C0"/>
                </a:solidFill>
                <a:latin typeface="Calibri" panose="020F0502020204030204" pitchFamily="34" charset="0"/>
                <a:cs typeface="Calibri" panose="020F0502020204030204" pitchFamily="34" charset="0"/>
              </a:rPr>
              <a:t>___________________</a:t>
            </a:r>
            <a:r>
              <a:rPr lang="en-US" sz="3200" dirty="0">
                <a:solidFill>
                  <a:srgbClr val="00206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txhob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txwm</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muab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ob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hom</a:t>
            </a:r>
            <a:r>
              <a:rPr lang="en-US" sz="3200" dirty="0">
                <a:solidFill>
                  <a:srgbClr val="0070C0"/>
                </a:solidFill>
                <a:latin typeface="Calibri" panose="020F0502020204030204" pitchFamily="34" charset="0"/>
                <a:cs typeface="Calibri" panose="020F0502020204030204" pitchFamily="34" charset="0"/>
              </a:rPr>
              <a:t> me </a:t>
            </a:r>
            <a:r>
              <a:rPr lang="en-US" sz="3200" dirty="0" err="1">
                <a:solidFill>
                  <a:srgbClr val="0070C0"/>
                </a:solidFill>
                <a:latin typeface="Calibri" panose="020F0502020204030204" pitchFamily="34" charset="0"/>
                <a:cs typeface="Calibri" panose="020F0502020204030204" pitchFamily="34" charset="0"/>
              </a:rPr>
              <a:t>nyuam</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coj</a:t>
            </a:r>
            <a:r>
              <a:rPr lang="en-US" sz="3200" dirty="0">
                <a:solidFill>
                  <a:srgbClr val="0070C0"/>
                </a:solidFill>
                <a:latin typeface="Calibri" panose="020F0502020204030204" pitchFamily="34" charset="0"/>
                <a:cs typeface="Calibri" panose="020F0502020204030204" pitchFamily="34" charset="0"/>
              </a:rPr>
              <a:t> los </a:t>
            </a:r>
            <a:r>
              <a:rPr lang="en-US" sz="3200" dirty="0" err="1">
                <a:solidFill>
                  <a:srgbClr val="0070C0"/>
                </a:solidFill>
                <a:latin typeface="Calibri" panose="020F0502020204030204" pitchFamily="34" charset="0"/>
                <a:cs typeface="Calibri" panose="020F0502020204030204" pitchFamily="34" charset="0"/>
              </a:rPr>
              <a:t>kawm</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ua</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ke</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xws</a:t>
            </a:r>
            <a:r>
              <a:rPr lang="en-US" sz="3200" dirty="0">
                <a:solidFill>
                  <a:srgbClr val="0070C0"/>
                </a:solidFill>
                <a:latin typeface="Calibri" panose="020F0502020204030204" pitchFamily="34" charset="0"/>
                <a:cs typeface="Calibri" panose="020F0502020204030204" pitchFamily="34" charset="0"/>
              </a:rPr>
              <a:t> li </a:t>
            </a:r>
            <a:r>
              <a:rPr lang="en-US" sz="3200" dirty="0" err="1">
                <a:solidFill>
                  <a:srgbClr val="0070C0"/>
                </a:solidFill>
                <a:latin typeface="Calibri" panose="020F0502020204030204" pitchFamily="34" charset="0"/>
                <a:cs typeface="Calibri" panose="020F0502020204030204" pitchFamily="34" charset="0"/>
              </a:rPr>
              <a:t>cov</a:t>
            </a:r>
            <a:r>
              <a:rPr lang="en-US" sz="3200" dirty="0">
                <a:solidFill>
                  <a:srgbClr val="0070C0"/>
                </a:solidFill>
                <a:latin typeface="Calibri" panose="020F0502020204030204" pitchFamily="34" charset="0"/>
                <a:cs typeface="Calibri" panose="020F0502020204030204" pitchFamily="34" charset="0"/>
              </a:rPr>
              <a:t> tub </a:t>
            </a:r>
            <a:r>
              <a:rPr lang="en-US" sz="3200" dirty="0" err="1">
                <a:solidFill>
                  <a:srgbClr val="0070C0"/>
                </a:solidFill>
                <a:latin typeface="Calibri" panose="020F0502020204030204" pitchFamily="34" charset="0"/>
                <a:cs typeface="Calibri" panose="020F0502020204030204" pitchFamily="34" charset="0"/>
              </a:rPr>
              <a:t>ntxhais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uas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paub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hais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lus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Hmoob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thiab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cov</a:t>
            </a:r>
            <a:r>
              <a:rPr lang="en-US" sz="3200" dirty="0">
                <a:solidFill>
                  <a:srgbClr val="0070C0"/>
                </a:solidFill>
                <a:latin typeface="Calibri" panose="020F0502020204030204" pitchFamily="34" charset="0"/>
                <a:cs typeface="Calibri" panose="020F0502020204030204" pitchFamily="34" charset="0"/>
              </a:rPr>
              <a:t> tub </a:t>
            </a:r>
            <a:r>
              <a:rPr lang="en-US" sz="3200" dirty="0" err="1">
                <a:solidFill>
                  <a:srgbClr val="0070C0"/>
                </a:solidFill>
                <a:latin typeface="Calibri" panose="020F0502020204030204" pitchFamily="34" charset="0"/>
                <a:cs typeface="Calibri" panose="020F0502020204030204" pitchFamily="34" charset="0"/>
              </a:rPr>
              <a:t>ntxhais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uas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paub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hais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lus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Askiv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kom</a:t>
            </a:r>
            <a:r>
              <a:rPr lang="en-US" sz="3200" dirty="0">
                <a:solidFill>
                  <a:srgbClr val="0070C0"/>
                </a:solidFill>
                <a:latin typeface="Calibri" panose="020F0502020204030204" pitchFamily="34" charset="0"/>
                <a:cs typeface="Calibri" panose="020F0502020204030204" pitchFamily="34" charset="0"/>
              </a:rPr>
              <a:t> tag </a:t>
            </a:r>
            <a:r>
              <a:rPr lang="en-US" sz="3200" dirty="0" err="1">
                <a:solidFill>
                  <a:srgbClr val="0070C0"/>
                </a:solidFill>
                <a:latin typeface="Calibri" panose="020F0502020204030204" pitchFamily="34" charset="0"/>
                <a:cs typeface="Calibri" panose="020F0502020204030204" pitchFamily="34" charset="0"/>
              </a:rPr>
              <a:t>nrho</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cov</a:t>
            </a:r>
            <a:r>
              <a:rPr lang="en-US" sz="3200" dirty="0">
                <a:solidFill>
                  <a:srgbClr val="0070C0"/>
                </a:solidFill>
                <a:latin typeface="Calibri" panose="020F0502020204030204" pitchFamily="34" charset="0"/>
                <a:cs typeface="Calibri" panose="020F0502020204030204" pitchFamily="34" charset="0"/>
              </a:rPr>
              <a:t> me </a:t>
            </a:r>
            <a:r>
              <a:rPr lang="en-US" sz="3200" dirty="0" err="1">
                <a:solidFill>
                  <a:srgbClr val="0070C0"/>
                </a:solidFill>
                <a:latin typeface="Calibri" panose="020F0502020204030204" pitchFamily="34" charset="0"/>
                <a:cs typeface="Calibri" panose="020F0502020204030204" pitchFamily="34" charset="0"/>
              </a:rPr>
              <a:t>nyuam</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paub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hais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ob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hom</a:t>
            </a:r>
            <a:r>
              <a:rPr lang="en-US" sz="3200" dirty="0">
                <a:solidFill>
                  <a:srgbClr val="0070C0"/>
                </a:solidFill>
                <a:latin typeface="Calibri" panose="020F0502020204030204" pitchFamily="34" charset="0"/>
                <a:cs typeface="Calibri" panose="020F0502020204030204" pitchFamily="34" charset="0"/>
              </a:rPr>
              <a:t> tib </a:t>
            </a:r>
            <a:r>
              <a:rPr lang="en-US" sz="3200" dirty="0" err="1">
                <a:solidFill>
                  <a:srgbClr val="0070C0"/>
                </a:solidFill>
                <a:latin typeface="Calibri" panose="020F0502020204030204" pitchFamily="34" charset="0"/>
                <a:cs typeface="Calibri" panose="020F0502020204030204" pitchFamily="34" charset="0"/>
              </a:rPr>
              <a:t>si</a:t>
            </a:r>
            <a:r>
              <a:rPr lang="en-US" sz="3200" dirty="0">
                <a:solidFill>
                  <a:srgbClr val="0070C0"/>
                </a:solidFill>
                <a:latin typeface="Calibri" panose="020F0502020204030204" pitchFamily="34" charset="0"/>
                <a:cs typeface="Calibri" panose="020F0502020204030204" pitchFamily="34" charset="0"/>
              </a:rPr>
              <a:t>.</a:t>
            </a:r>
          </a:p>
          <a:p>
            <a:endParaRPr lang="en-US" sz="3200" dirty="0">
              <a:solidFill>
                <a:srgbClr val="002060"/>
              </a:solidFill>
              <a:latin typeface="Calibri" panose="020F0502020204030204" pitchFamily="34" charset="0"/>
              <a:cs typeface="Calibri" panose="020F0502020204030204" pitchFamily="34" charset="0"/>
            </a:endParaRPr>
          </a:p>
          <a:p>
            <a:r>
              <a:rPr lang="en-US" sz="3200" dirty="0">
                <a:solidFill>
                  <a:srgbClr val="C00000"/>
                </a:solidFill>
                <a:latin typeface="Calibri" panose="020F0502020204030204" pitchFamily="34" charset="0"/>
                <a:cs typeface="Calibri" panose="020F0502020204030204" pitchFamily="34" charset="0"/>
              </a:rPr>
              <a:t>_________________  intentionally brings together children from two language groups – English home language and those who speak the partner language (e.g., Hmong).</a:t>
            </a:r>
          </a:p>
          <a:p>
            <a:endParaRPr lang="en-US" sz="3200" dirty="0">
              <a:solidFill>
                <a:srgbClr val="002060"/>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41CE7D97-5866-424B-80DC-3DB7882C09CC}"/>
              </a:ext>
            </a:extLst>
          </p:cNvPr>
          <p:cNvSpPr txBox="1"/>
          <p:nvPr/>
        </p:nvSpPr>
        <p:spPr>
          <a:xfrm>
            <a:off x="573937" y="889723"/>
            <a:ext cx="3902030" cy="584775"/>
          </a:xfrm>
          <a:prstGeom prst="rect">
            <a:avLst/>
          </a:prstGeom>
          <a:noFill/>
        </p:spPr>
        <p:txBody>
          <a:bodyPr wrap="none" rtlCol="0">
            <a:spAutoFit/>
          </a:bodyPr>
          <a:lstStyle/>
          <a:p>
            <a:r>
              <a:rPr lang="en-US" sz="3200" b="1" dirty="0">
                <a:latin typeface="Calibri" panose="020F0502020204030204" pitchFamily="34" charset="0"/>
                <a:cs typeface="Calibri" panose="020F0502020204030204" pitchFamily="34" charset="0"/>
              </a:rPr>
              <a:t>Kev </a:t>
            </a:r>
            <a:r>
              <a:rPr lang="en-US" sz="3200" b="1" dirty="0" err="1">
                <a:latin typeface="Calibri" panose="020F0502020204030204" pitchFamily="34" charset="0"/>
                <a:cs typeface="Calibri" panose="020F0502020204030204" pitchFamily="34" charset="0"/>
              </a:rPr>
              <a:t>kawm</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ob</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hom</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lus</a:t>
            </a:r>
            <a:endParaRPr lang="en-US" sz="3200" dirty="0"/>
          </a:p>
        </p:txBody>
      </p:sp>
      <p:sp>
        <p:nvSpPr>
          <p:cNvPr id="7" name="TextBox 6">
            <a:extLst>
              <a:ext uri="{FF2B5EF4-FFF2-40B4-BE49-F238E27FC236}">
                <a16:creationId xmlns:a16="http://schemas.microsoft.com/office/drawing/2014/main" id="{7ABCA2FC-FB1D-462F-81E8-6EB068931B1A}"/>
              </a:ext>
            </a:extLst>
          </p:cNvPr>
          <p:cNvSpPr txBox="1"/>
          <p:nvPr/>
        </p:nvSpPr>
        <p:spPr>
          <a:xfrm>
            <a:off x="660927" y="3352800"/>
            <a:ext cx="3728049" cy="584775"/>
          </a:xfrm>
          <a:prstGeom prst="rect">
            <a:avLst/>
          </a:prstGeom>
          <a:noFill/>
        </p:spPr>
        <p:txBody>
          <a:bodyPr wrap="square" rtlCol="0">
            <a:spAutoFit/>
          </a:bodyPr>
          <a:lstStyle/>
          <a:p>
            <a:r>
              <a:rPr lang="en-US" sz="3200" b="1" dirty="0">
                <a:latin typeface="Calibri" panose="020F0502020204030204" pitchFamily="34" charset="0"/>
                <a:cs typeface="Calibri" panose="020F0502020204030204" pitchFamily="34" charset="0"/>
              </a:rPr>
              <a:t>Two-way immersion</a:t>
            </a:r>
          </a:p>
        </p:txBody>
      </p:sp>
    </p:spTree>
    <p:extLst>
      <p:ext uri="{BB962C8B-B14F-4D97-AF65-F5344CB8AC3E}">
        <p14:creationId xmlns:p14="http://schemas.microsoft.com/office/powerpoint/2010/main" val="302817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4</a:t>
            </a:fld>
            <a:endParaRPr lang="en-US"/>
          </a:p>
        </p:txBody>
      </p:sp>
      <p:sp>
        <p:nvSpPr>
          <p:cNvPr id="3" name="TextBox 2"/>
          <p:cNvSpPr txBox="1"/>
          <p:nvPr/>
        </p:nvSpPr>
        <p:spPr>
          <a:xfrm>
            <a:off x="395880" y="741933"/>
            <a:ext cx="10853827" cy="3539430"/>
          </a:xfrm>
          <a:prstGeom prst="rect">
            <a:avLst/>
          </a:prstGeom>
          <a:noFill/>
        </p:spPr>
        <p:txBody>
          <a:bodyPr wrap="square" rtlCol="0">
            <a:spAutoFit/>
          </a:bodyPr>
          <a:lstStyle/>
          <a:p>
            <a:br>
              <a:rPr lang="es-ES" sz="3200" dirty="0">
                <a:solidFill>
                  <a:srgbClr val="002060"/>
                </a:solidFill>
                <a:cs typeface="Calibri" panose="020F0502020204030204" pitchFamily="34" charset="0"/>
              </a:rPr>
            </a:br>
            <a:r>
              <a:rPr lang="en-US" sz="3200" dirty="0">
                <a:solidFill>
                  <a:srgbClr val="C00000"/>
                </a:solidFill>
                <a:latin typeface="Calibri" panose="020F0502020204030204" pitchFamily="34" charset="0"/>
                <a:cs typeface="Calibri" panose="020F0502020204030204" pitchFamily="34" charset="0"/>
              </a:rPr>
              <a:t>For Hmong speakers and bilinguals, their level of Hmong </a:t>
            </a:r>
            <a:br>
              <a:rPr lang="en-US" sz="3200" dirty="0">
                <a:solidFill>
                  <a:srgbClr val="C00000"/>
                </a:solidFill>
                <a:latin typeface="Calibri" panose="020F0502020204030204" pitchFamily="34" charset="0"/>
                <a:cs typeface="Calibri" panose="020F0502020204030204" pitchFamily="34" charset="0"/>
              </a:rPr>
            </a:br>
            <a:r>
              <a:rPr lang="en-US" sz="3200" dirty="0">
                <a:solidFill>
                  <a:srgbClr val="C00000"/>
                </a:solidFill>
                <a:latin typeface="Calibri" panose="020F0502020204030204" pitchFamily="34" charset="0"/>
                <a:cs typeface="Calibri" panose="020F0502020204030204" pitchFamily="34" charset="0"/>
              </a:rPr>
              <a:t>depends on the continued use of Hmong _______ .</a:t>
            </a:r>
          </a:p>
          <a:p>
            <a:pPr marL="0" lvl="1"/>
            <a:endParaRPr lang="en-US" sz="3200" dirty="0">
              <a:solidFill>
                <a:srgbClr val="C00000"/>
              </a:solidFill>
              <a:latin typeface="Calibri" panose="020F0502020204030204" pitchFamily="34" charset="0"/>
              <a:cs typeface="Calibri" panose="020F0502020204030204" pitchFamily="34" charset="0"/>
            </a:endParaRPr>
          </a:p>
          <a:p>
            <a:pPr marL="0" lvl="1"/>
            <a:r>
              <a:rPr lang="en-US" sz="3200" dirty="0">
                <a:solidFill>
                  <a:srgbClr val="0070C0"/>
                </a:solidFill>
                <a:latin typeface="Calibri" panose="020F0502020204030204" pitchFamily="34" charset="0"/>
                <a:cs typeface="Calibri" panose="020F0502020204030204" pitchFamily="34" charset="0"/>
              </a:rPr>
              <a:t>Rau </a:t>
            </a:r>
            <a:r>
              <a:rPr lang="en-US" sz="3200" dirty="0" err="1">
                <a:solidFill>
                  <a:srgbClr val="0070C0"/>
                </a:solidFill>
                <a:latin typeface="Calibri" panose="020F0502020204030204" pitchFamily="34" charset="0"/>
                <a:cs typeface="Calibri" panose="020F0502020204030204" pitchFamily="34" charset="0"/>
              </a:rPr>
              <a:t>cov</a:t>
            </a:r>
            <a:r>
              <a:rPr lang="en-US" sz="3200" dirty="0">
                <a:solidFill>
                  <a:srgbClr val="0070C0"/>
                </a:solidFill>
                <a:latin typeface="Calibri" panose="020F0502020204030204" pitchFamily="34" charset="0"/>
                <a:cs typeface="Calibri" panose="020F0502020204030204" pitchFamily="34" charset="0"/>
              </a:rPr>
              <a:t> tub </a:t>
            </a:r>
            <a:r>
              <a:rPr lang="en-US" sz="3200" dirty="0" err="1">
                <a:solidFill>
                  <a:srgbClr val="0070C0"/>
                </a:solidFill>
                <a:latin typeface="Calibri" panose="020F0502020204030204" pitchFamily="34" charset="0"/>
                <a:cs typeface="Calibri" panose="020F0502020204030204" pitchFamily="34" charset="0"/>
              </a:rPr>
              <a:t>ntxhais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Hmoob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qhov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uas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lawv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yuav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keej</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lus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Hmoob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poob</a:t>
            </a:r>
            <a:r>
              <a:rPr lang="en-US" sz="3200" dirty="0">
                <a:solidFill>
                  <a:srgbClr val="0070C0"/>
                </a:solidFill>
                <a:latin typeface="Calibri" panose="020F0502020204030204" pitchFamily="34" charset="0"/>
                <a:cs typeface="Calibri" panose="020F0502020204030204" pitchFamily="34" charset="0"/>
              </a:rPr>
              <a:t> los </a:t>
            </a:r>
            <a:r>
              <a:rPr lang="en-US" sz="3200" dirty="0" err="1">
                <a:solidFill>
                  <a:srgbClr val="0070C0"/>
                </a:solidFill>
                <a:latin typeface="Calibri" panose="020F0502020204030204" pitchFamily="34" charset="0"/>
                <a:cs typeface="Calibri" panose="020F0502020204030204" pitchFamily="34" charset="0"/>
              </a:rPr>
              <a:t>ntawm</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seb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lawv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puas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siv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lus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hmoob</a:t>
            </a:r>
            <a:r>
              <a:rPr lang="en-US" sz="3200" dirty="0">
                <a:solidFill>
                  <a:srgbClr val="0070C0"/>
                </a:solidFill>
                <a:latin typeface="Calibri" panose="020F0502020204030204" pitchFamily="34" charset="0"/>
                <a:cs typeface="Calibri" panose="020F0502020204030204" pitchFamily="34" charset="0"/>
              </a:rPr>
              <a:t> ________.</a:t>
            </a:r>
          </a:p>
          <a:p>
            <a:endParaRPr lang="en-US" sz="3200" dirty="0"/>
          </a:p>
        </p:txBody>
      </p:sp>
      <p:sp>
        <p:nvSpPr>
          <p:cNvPr id="5" name="Rectangle 4">
            <a:extLst>
              <a:ext uri="{FF2B5EF4-FFF2-40B4-BE49-F238E27FC236}">
                <a16:creationId xmlns:a16="http://schemas.microsoft.com/office/drawing/2014/main" id="{A5621B8B-E69F-4A3A-BA0C-6776BBAD81CA}"/>
              </a:ext>
            </a:extLst>
          </p:cNvPr>
          <p:cNvSpPr/>
          <p:nvPr/>
        </p:nvSpPr>
        <p:spPr>
          <a:xfrm>
            <a:off x="7328942" y="1639191"/>
            <a:ext cx="1599540" cy="584775"/>
          </a:xfrm>
          <a:prstGeom prst="rect">
            <a:avLst/>
          </a:prstGeom>
        </p:spPr>
        <p:txBody>
          <a:bodyPr wrap="none">
            <a:spAutoFit/>
          </a:bodyPr>
          <a:lstStyle/>
          <a:p>
            <a:r>
              <a:rPr lang="en-US" sz="3200" b="1" dirty="0">
                <a:latin typeface="Calibri" panose="020F0502020204030204" pitchFamily="34" charset="0"/>
                <a:ea typeface="Calibri" panose="020F0502020204030204" pitchFamily="34" charset="0"/>
                <a:cs typeface="Times New Roman" panose="02020603050405020304" pitchFamily="18" charset="0"/>
              </a:rPr>
              <a:t>at home</a:t>
            </a:r>
            <a:endParaRPr lang="en-US" sz="3200" b="1" dirty="0"/>
          </a:p>
        </p:txBody>
      </p:sp>
      <p:sp>
        <p:nvSpPr>
          <p:cNvPr id="4" name="TextBox 3">
            <a:extLst>
              <a:ext uri="{FF2B5EF4-FFF2-40B4-BE49-F238E27FC236}">
                <a16:creationId xmlns:a16="http://schemas.microsoft.com/office/drawing/2014/main" id="{ED96434C-C665-447F-82D9-BFEEBAAB6A9A}"/>
              </a:ext>
            </a:extLst>
          </p:cNvPr>
          <p:cNvSpPr txBox="1"/>
          <p:nvPr/>
        </p:nvSpPr>
        <p:spPr>
          <a:xfrm>
            <a:off x="7930337" y="3121224"/>
            <a:ext cx="1675843" cy="584775"/>
          </a:xfrm>
          <a:prstGeom prst="rect">
            <a:avLst/>
          </a:prstGeom>
          <a:noFill/>
        </p:spPr>
        <p:txBody>
          <a:bodyPr wrap="none" rtlCol="0">
            <a:spAutoFit/>
          </a:bodyPr>
          <a:lstStyle/>
          <a:p>
            <a:r>
              <a:rPr lang="en-US" sz="3200" b="1" dirty="0">
                <a:latin typeface="Calibri" panose="020F0502020204030204" pitchFamily="34" charset="0"/>
                <a:cs typeface="Calibri" panose="020F0502020204030204" pitchFamily="34" charset="0"/>
              </a:rPr>
              <a:t>tom </a:t>
            </a:r>
            <a:r>
              <a:rPr lang="en-US" sz="3200" b="1" dirty="0" err="1">
                <a:latin typeface="Calibri" panose="020F0502020204030204" pitchFamily="34" charset="0"/>
                <a:cs typeface="Calibri" panose="020F0502020204030204" pitchFamily="34" charset="0"/>
              </a:rPr>
              <a:t>tsev</a:t>
            </a:r>
            <a:endParaRPr lang="en-US" sz="3200" dirty="0"/>
          </a:p>
        </p:txBody>
      </p:sp>
    </p:spTree>
    <p:extLst>
      <p:ext uri="{BB962C8B-B14F-4D97-AF65-F5344CB8AC3E}">
        <p14:creationId xmlns:p14="http://schemas.microsoft.com/office/powerpoint/2010/main" val="312068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5</a:t>
            </a:fld>
            <a:endParaRPr lang="en-US"/>
          </a:p>
        </p:txBody>
      </p:sp>
      <p:sp>
        <p:nvSpPr>
          <p:cNvPr id="6" name="Rectangle 5">
            <a:extLst>
              <a:ext uri="{FF2B5EF4-FFF2-40B4-BE49-F238E27FC236}">
                <a16:creationId xmlns:a16="http://schemas.microsoft.com/office/drawing/2014/main" id="{C3CDB617-699C-44C4-A87D-C62D36C20BD0}"/>
              </a:ext>
            </a:extLst>
          </p:cNvPr>
          <p:cNvSpPr/>
          <p:nvPr/>
        </p:nvSpPr>
        <p:spPr>
          <a:xfrm>
            <a:off x="554075" y="4142845"/>
            <a:ext cx="5595378" cy="584775"/>
          </a:xfrm>
          <a:prstGeom prst="rect">
            <a:avLst/>
          </a:prstGeom>
        </p:spPr>
        <p:txBody>
          <a:bodyPr wrap="none">
            <a:spAutoFit/>
          </a:bodyPr>
          <a:lstStyle/>
          <a:p>
            <a:r>
              <a:rPr lang="es-ES" sz="3200" b="1" dirty="0" err="1">
                <a:latin typeface="Calibri" panose="020F0502020204030204" pitchFamily="34" charset="0"/>
              </a:rPr>
              <a:t>Indigenous</a:t>
            </a:r>
            <a:r>
              <a:rPr lang="es-ES" sz="3200" b="1" dirty="0">
                <a:latin typeface="Calibri" panose="020F0502020204030204" pitchFamily="34" charset="0"/>
              </a:rPr>
              <a:t> </a:t>
            </a:r>
            <a:r>
              <a:rPr lang="es-ES" sz="3200" b="1" dirty="0" err="1">
                <a:latin typeface="Calibri" panose="020F0502020204030204" pitchFamily="34" charset="0"/>
              </a:rPr>
              <a:t>language</a:t>
            </a:r>
            <a:r>
              <a:rPr lang="es-ES" sz="3200" b="1" dirty="0">
                <a:latin typeface="Calibri" panose="020F0502020204030204" pitchFamily="34" charset="0"/>
              </a:rPr>
              <a:t> </a:t>
            </a:r>
            <a:r>
              <a:rPr lang="es-ES" sz="3200" b="1" dirty="0" err="1">
                <a:latin typeface="Calibri" panose="020F0502020204030204" pitchFamily="34" charset="0"/>
              </a:rPr>
              <a:t>immersion</a:t>
            </a:r>
            <a:endParaRPr lang="en-US" sz="3200" dirty="0"/>
          </a:p>
        </p:txBody>
      </p:sp>
      <p:sp>
        <p:nvSpPr>
          <p:cNvPr id="4" name="TextBox 3"/>
          <p:cNvSpPr txBox="1"/>
          <p:nvPr/>
        </p:nvSpPr>
        <p:spPr>
          <a:xfrm>
            <a:off x="540512" y="1270263"/>
            <a:ext cx="10672725" cy="2923877"/>
          </a:xfrm>
          <a:prstGeom prst="rect">
            <a:avLst/>
          </a:prstGeom>
          <a:noFill/>
        </p:spPr>
        <p:txBody>
          <a:bodyPr wrap="square" rtlCol="0">
            <a:spAutoFit/>
          </a:bodyPr>
          <a:lstStyle/>
          <a:p>
            <a:pPr lvl="0"/>
            <a:r>
              <a:rPr lang="en-US" sz="3200" dirty="0">
                <a:solidFill>
                  <a:srgbClr val="0070C0"/>
                </a:solidFill>
                <a:latin typeface="Calibri" panose="020F0502020204030204" pitchFamily="34" charset="0"/>
                <a:cs typeface="Calibri" panose="020F0502020204030204" pitchFamily="34" charset="0"/>
              </a:rPr>
              <a:t>______________________no </a:t>
            </a:r>
            <a:r>
              <a:rPr lang="en-US" sz="3200" dirty="0" err="1">
                <a:solidFill>
                  <a:srgbClr val="0070C0"/>
                </a:solidFill>
                <a:latin typeface="Calibri" panose="020F0502020204030204" pitchFamily="34" charset="0"/>
                <a:cs typeface="Calibri" panose="020F0502020204030204" pitchFamily="34" charset="0"/>
              </a:rPr>
              <a:t>tsim</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muaj</a:t>
            </a:r>
            <a:r>
              <a:rPr lang="en-US" sz="3200" dirty="0">
                <a:solidFill>
                  <a:srgbClr val="0070C0"/>
                </a:solidFill>
                <a:latin typeface="Calibri" panose="020F0502020204030204" pitchFamily="34" charset="0"/>
                <a:cs typeface="Calibri" panose="020F0502020204030204" pitchFamily="34" charset="0"/>
              </a:rPr>
              <a:t> los </a:t>
            </a:r>
            <a:r>
              <a:rPr lang="en-US" sz="3200" dirty="0" err="1">
                <a:solidFill>
                  <a:srgbClr val="0070C0"/>
                </a:solidFill>
                <a:latin typeface="Calibri" panose="020F0502020204030204" pitchFamily="34" charset="0"/>
                <a:cs typeface="Calibri" panose="020F0502020204030204" pitchFamily="34" charset="0"/>
              </a:rPr>
              <a:t>cawm</a:t>
            </a:r>
            <a:r>
              <a:rPr lang="en-US" sz="3200" dirty="0">
                <a:solidFill>
                  <a:srgbClr val="0070C0"/>
                </a:solidFill>
                <a:latin typeface="Calibri" panose="020F0502020204030204" pitchFamily="34" charset="0"/>
                <a:cs typeface="Calibri" panose="020F0502020204030204" pitchFamily="34" charset="0"/>
              </a:rPr>
              <a:t> los </a:t>
            </a:r>
            <a:r>
              <a:rPr lang="en-US" sz="3200" dirty="0" err="1">
                <a:solidFill>
                  <a:srgbClr val="0070C0"/>
                </a:solidFill>
                <a:latin typeface="Calibri" panose="020F0502020204030204" pitchFamily="34" charset="0"/>
                <a:cs typeface="Calibri" panose="020F0502020204030204" pitchFamily="34" charset="0"/>
              </a:rPr>
              <a:t>yog</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ceev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cov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neeg</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khab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tej</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lus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tej</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kev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lis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kev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cai</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thiab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tej</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txuj</a:t>
            </a:r>
            <a:r>
              <a:rPr lang="en-US" sz="3200" dirty="0">
                <a:solidFill>
                  <a:srgbClr val="0070C0"/>
                </a:solidFill>
                <a:latin typeface="Calibri" panose="020F0502020204030204" pitchFamily="34" charset="0"/>
                <a:cs typeface="Calibri" panose="020F0502020204030204" pitchFamily="34" charset="0"/>
              </a:rPr>
              <a:t> ci </a:t>
            </a:r>
            <a:r>
              <a:rPr lang="en-US" sz="3200" dirty="0" err="1">
                <a:solidFill>
                  <a:srgbClr val="0070C0"/>
                </a:solidFill>
                <a:latin typeface="Calibri" panose="020F0502020204030204" pitchFamily="34" charset="0"/>
                <a:cs typeface="Calibri" panose="020F0502020204030204" pitchFamily="34" charset="0"/>
              </a:rPr>
              <a:t>cia.</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Lawv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tsuas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qhib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rau</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cov</a:t>
            </a:r>
            <a:r>
              <a:rPr lang="en-US" sz="3200" dirty="0">
                <a:solidFill>
                  <a:srgbClr val="0070C0"/>
                </a:solidFill>
                <a:latin typeface="Calibri" panose="020F0502020204030204" pitchFamily="34" charset="0"/>
                <a:cs typeface="Calibri" panose="020F0502020204030204" pitchFamily="34" charset="0"/>
              </a:rPr>
              <a:t> tub </a:t>
            </a:r>
            <a:r>
              <a:rPr lang="en-US" sz="3200" dirty="0" err="1">
                <a:solidFill>
                  <a:srgbClr val="0070C0"/>
                </a:solidFill>
                <a:latin typeface="Calibri" panose="020F0502020204030204" pitchFamily="34" charset="0"/>
                <a:cs typeface="Calibri" panose="020F0502020204030204" pitchFamily="34" charset="0"/>
              </a:rPr>
              <a:t>ntxhais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kawm</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ntawv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uas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yog</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los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ntawm</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caj</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ces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ntawd</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xwb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Nyob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rau</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lub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xeev</a:t>
            </a:r>
            <a:r>
              <a:rPr lang="en-US" sz="3200" dirty="0">
                <a:solidFill>
                  <a:srgbClr val="0070C0"/>
                </a:solidFill>
                <a:latin typeface="Calibri" panose="020F0502020204030204" pitchFamily="34" charset="0"/>
                <a:cs typeface="Calibri" panose="020F0502020204030204" pitchFamily="34" charset="0"/>
              </a:rPr>
              <a:t> Minnesota </a:t>
            </a:r>
            <a:r>
              <a:rPr lang="en-US" sz="3200" dirty="0" err="1">
                <a:solidFill>
                  <a:srgbClr val="0070C0"/>
                </a:solidFill>
                <a:latin typeface="Calibri" panose="020F0502020204030204" pitchFamily="34" charset="0"/>
                <a:cs typeface="Calibri" panose="020F0502020204030204" pitchFamily="34" charset="0"/>
              </a:rPr>
              <a:t>lawv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muaj</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cov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kev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kawm</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cov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khab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Ojibwe</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thiab</a:t>
            </a:r>
            <a:r>
              <a:rPr lang="en-US" sz="3200" dirty="0">
                <a:solidFill>
                  <a:srgbClr val="0070C0"/>
                </a:solidFill>
                <a:latin typeface="Calibri" panose="020F0502020204030204" pitchFamily="34" charset="0"/>
                <a:cs typeface="Calibri" panose="020F0502020204030204" pitchFamily="34" charset="0"/>
              </a:rPr>
              <a:t> Dakota </a:t>
            </a:r>
            <a:r>
              <a:rPr lang="en-US" sz="3200" dirty="0" err="1">
                <a:solidFill>
                  <a:srgbClr val="0070C0"/>
                </a:solidFill>
                <a:latin typeface="Calibri" panose="020F0502020204030204" pitchFamily="34" charset="0"/>
                <a:cs typeface="Calibri" panose="020F0502020204030204" pitchFamily="34" charset="0"/>
              </a:rPr>
              <a:t>cov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lus</a:t>
            </a:r>
            <a:r>
              <a:rPr lang="en-US" sz="3200" dirty="0">
                <a:solidFill>
                  <a:srgbClr val="0070C0"/>
                </a:solidFill>
                <a:latin typeface="Calibri" panose="020F0502020204030204" pitchFamily="34" charset="0"/>
                <a:cs typeface="Calibri" panose="020F0502020204030204" pitchFamily="34" charset="0"/>
              </a:rPr>
              <a:t>.  </a:t>
            </a:r>
          </a:p>
          <a:p>
            <a:endParaRPr lang="en-US" sz="2400" dirty="0"/>
          </a:p>
        </p:txBody>
      </p:sp>
      <p:sp>
        <p:nvSpPr>
          <p:cNvPr id="5" name="TextBox 4">
            <a:extLst>
              <a:ext uri="{FF2B5EF4-FFF2-40B4-BE49-F238E27FC236}">
                <a16:creationId xmlns:a16="http://schemas.microsoft.com/office/drawing/2014/main" id="{6FDB7CB6-64A8-4DC0-90BB-9E2CF3B045E3}"/>
              </a:ext>
            </a:extLst>
          </p:cNvPr>
          <p:cNvSpPr txBox="1"/>
          <p:nvPr/>
        </p:nvSpPr>
        <p:spPr>
          <a:xfrm>
            <a:off x="540512" y="1236864"/>
            <a:ext cx="4577087" cy="584775"/>
          </a:xfrm>
          <a:prstGeom prst="rect">
            <a:avLst/>
          </a:prstGeom>
          <a:noFill/>
        </p:spPr>
        <p:txBody>
          <a:bodyPr wrap="none" rtlCol="0">
            <a:spAutoFit/>
          </a:bodyPr>
          <a:lstStyle/>
          <a:p>
            <a:r>
              <a:rPr lang="en-US" sz="3200" b="1" dirty="0" err="1">
                <a:latin typeface="Calibri" panose="020F0502020204030204" pitchFamily="34" charset="0"/>
                <a:cs typeface="Calibri" panose="020F0502020204030204" pitchFamily="34" charset="0"/>
              </a:rPr>
              <a:t>Cov</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kev</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kawm</a:t>
            </a:r>
            <a:r>
              <a:rPr lang="en-US" sz="3200" b="1" dirty="0">
                <a:latin typeface="Calibri" panose="020F0502020204030204" pitchFamily="34" charset="0"/>
                <a:cs typeface="Calibri" panose="020F0502020204030204" pitchFamily="34" charset="0"/>
              </a:rPr>
              <a:t> (Programs)</a:t>
            </a:r>
            <a:endParaRPr lang="en-US" sz="3200" b="1" dirty="0"/>
          </a:p>
        </p:txBody>
      </p:sp>
      <p:sp>
        <p:nvSpPr>
          <p:cNvPr id="8" name="TextBox 7">
            <a:extLst>
              <a:ext uri="{FF2B5EF4-FFF2-40B4-BE49-F238E27FC236}">
                <a16:creationId xmlns:a16="http://schemas.microsoft.com/office/drawing/2014/main" id="{747238DC-37C2-437C-89D5-E1D2785ECFA6}"/>
              </a:ext>
            </a:extLst>
          </p:cNvPr>
          <p:cNvSpPr txBox="1"/>
          <p:nvPr/>
        </p:nvSpPr>
        <p:spPr>
          <a:xfrm>
            <a:off x="617552" y="4227539"/>
            <a:ext cx="11020373" cy="1569660"/>
          </a:xfrm>
          <a:prstGeom prst="rect">
            <a:avLst/>
          </a:prstGeom>
          <a:noFill/>
        </p:spPr>
        <p:txBody>
          <a:bodyPr wrap="square" rtlCol="0">
            <a:spAutoFit/>
          </a:bodyPr>
          <a:lstStyle/>
          <a:p>
            <a:r>
              <a:rPr lang="en" sz="3200" dirty="0">
                <a:solidFill>
                  <a:srgbClr val="C00000"/>
                </a:solidFill>
                <a:latin typeface="Calibri" panose="020F0502020204030204" pitchFamily="34" charset="0"/>
                <a:cs typeface="Calibri" panose="020F0502020204030204" pitchFamily="34" charset="0"/>
              </a:rPr>
              <a:t>___________________________ programs are designed to revitalize endangered </a:t>
            </a:r>
            <a:r>
              <a:rPr lang="en-US" sz="3200" dirty="0" err="1">
                <a:solidFill>
                  <a:srgbClr val="C00000"/>
                </a:solidFill>
                <a:latin typeface="Calibri" panose="020F0502020204030204" pitchFamily="34" charset="0"/>
                <a:cs typeface="Calibri" panose="020F0502020204030204" pitchFamily="34" charset="0"/>
              </a:rPr>
              <a:t>i</a:t>
            </a:r>
            <a:r>
              <a:rPr lang="en" sz="3200" dirty="0">
                <a:solidFill>
                  <a:srgbClr val="C00000"/>
                </a:solidFill>
                <a:latin typeface="Calibri" panose="020F0502020204030204" pitchFamily="34" charset="0"/>
                <a:cs typeface="Calibri" panose="020F0502020204030204" pitchFamily="34" charset="0"/>
              </a:rPr>
              <a:t>ndigenous – or Native - cultures and languages.</a:t>
            </a:r>
            <a:endParaRPr lang="es-ES" sz="3200" dirty="0">
              <a:solidFill>
                <a:srgbClr val="002060"/>
              </a:solidFill>
              <a:latin typeface="Calibri" panose="020F0502020204030204" pitchFamily="34" charset="0"/>
            </a:endParaRPr>
          </a:p>
        </p:txBody>
      </p:sp>
    </p:spTree>
    <p:extLst>
      <p:ext uri="{BB962C8B-B14F-4D97-AF65-F5344CB8AC3E}">
        <p14:creationId xmlns:p14="http://schemas.microsoft.com/office/powerpoint/2010/main" val="521161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6</a:t>
            </a:fld>
            <a:endParaRPr lang="en-US"/>
          </a:p>
        </p:txBody>
      </p:sp>
      <p:sp>
        <p:nvSpPr>
          <p:cNvPr id="3" name="TextBox 2"/>
          <p:cNvSpPr txBox="1"/>
          <p:nvPr/>
        </p:nvSpPr>
        <p:spPr>
          <a:xfrm>
            <a:off x="699202" y="1068685"/>
            <a:ext cx="10962616" cy="1569660"/>
          </a:xfrm>
          <a:prstGeom prst="rect">
            <a:avLst/>
          </a:prstGeom>
          <a:noFill/>
        </p:spPr>
        <p:txBody>
          <a:bodyPr wrap="square" rtlCol="0">
            <a:spAutoFit/>
          </a:bodyPr>
          <a:lstStyle/>
          <a:p>
            <a:r>
              <a:rPr lang="en-US" sz="3200" dirty="0">
                <a:solidFill>
                  <a:srgbClr val="C00000"/>
                </a:solidFill>
                <a:latin typeface="Calibri" panose="020F0502020204030204" pitchFamily="34" charset="0"/>
                <a:cs typeface="Calibri" panose="020F0502020204030204" pitchFamily="34" charset="0"/>
              </a:rPr>
              <a:t>Research shows that all DLI children – regardless of home language – prefer to use ______.</a:t>
            </a:r>
            <a:endParaRPr lang="es-MX" sz="3200" dirty="0">
              <a:solidFill>
                <a:srgbClr val="C00000"/>
              </a:solidFill>
              <a:latin typeface="Calibri" charset="0"/>
              <a:ea typeface="Calibri" charset="0"/>
              <a:cs typeface="Calibri" charset="0"/>
            </a:endParaRPr>
          </a:p>
          <a:p>
            <a:endParaRPr lang="en-US" sz="3200" dirty="0"/>
          </a:p>
        </p:txBody>
      </p:sp>
      <p:sp>
        <p:nvSpPr>
          <p:cNvPr id="5" name="TextBox 4">
            <a:extLst>
              <a:ext uri="{FF2B5EF4-FFF2-40B4-BE49-F238E27FC236}">
                <a16:creationId xmlns:a16="http://schemas.microsoft.com/office/drawing/2014/main" id="{832383AA-0F08-4018-ABA9-644B6046D45A}"/>
              </a:ext>
            </a:extLst>
          </p:cNvPr>
          <p:cNvSpPr txBox="1"/>
          <p:nvPr/>
        </p:nvSpPr>
        <p:spPr>
          <a:xfrm>
            <a:off x="4800843" y="1561127"/>
            <a:ext cx="1487424" cy="584775"/>
          </a:xfrm>
          <a:prstGeom prst="rect">
            <a:avLst/>
          </a:prstGeom>
          <a:noFill/>
        </p:spPr>
        <p:txBody>
          <a:bodyPr wrap="square" rtlCol="0">
            <a:spAutoFit/>
          </a:bodyPr>
          <a:lstStyle/>
          <a:p>
            <a:pPr algn="ctr"/>
            <a:r>
              <a:rPr lang="en-US" sz="3200" b="1" dirty="0">
                <a:latin typeface="Calibri" panose="020F0502020204030204" pitchFamily="34" charset="0"/>
                <a:cs typeface="Calibri" panose="020F0502020204030204" pitchFamily="34" charset="0"/>
              </a:rPr>
              <a:t>English</a:t>
            </a:r>
          </a:p>
        </p:txBody>
      </p:sp>
      <p:sp>
        <p:nvSpPr>
          <p:cNvPr id="8" name="Rectangle 7">
            <a:extLst>
              <a:ext uri="{FF2B5EF4-FFF2-40B4-BE49-F238E27FC236}">
                <a16:creationId xmlns:a16="http://schemas.microsoft.com/office/drawing/2014/main" id="{E2D26D61-83A9-4286-A539-80071C06DEFD}"/>
              </a:ext>
            </a:extLst>
          </p:cNvPr>
          <p:cNvSpPr/>
          <p:nvPr/>
        </p:nvSpPr>
        <p:spPr>
          <a:xfrm>
            <a:off x="699202" y="2890391"/>
            <a:ext cx="10324399" cy="1077218"/>
          </a:xfrm>
          <a:prstGeom prst="rect">
            <a:avLst/>
          </a:prstGeom>
        </p:spPr>
        <p:txBody>
          <a:bodyPr wrap="square">
            <a:spAutoFit/>
          </a:bodyPr>
          <a:lstStyle/>
          <a:p>
            <a:r>
              <a:rPr lang="en-US" sz="3200" dirty="0">
                <a:solidFill>
                  <a:srgbClr val="0070C0"/>
                </a:solidFill>
                <a:latin typeface="Calibri" panose="020F0502020204030204" pitchFamily="34" charset="0"/>
                <a:cs typeface="Calibri" panose="020F0502020204030204" pitchFamily="34" charset="0"/>
              </a:rPr>
              <a:t>Kev </a:t>
            </a:r>
            <a:r>
              <a:rPr lang="en-US" sz="3200" dirty="0" err="1">
                <a:solidFill>
                  <a:srgbClr val="0070C0"/>
                </a:solidFill>
                <a:latin typeface="Calibri" panose="020F0502020204030204" pitchFamily="34" charset="0"/>
                <a:cs typeface="Calibri" panose="020F0502020204030204" pitchFamily="34" charset="0"/>
              </a:rPr>
              <a:t>tshawb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fawb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qhia</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tias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cov</a:t>
            </a:r>
            <a:r>
              <a:rPr lang="en-US" sz="3200" dirty="0">
                <a:solidFill>
                  <a:srgbClr val="0070C0"/>
                </a:solidFill>
                <a:latin typeface="Calibri" panose="020F0502020204030204" pitchFamily="34" charset="0"/>
                <a:cs typeface="Calibri" panose="020F0502020204030204" pitchFamily="34" charset="0"/>
              </a:rPr>
              <a:t> me </a:t>
            </a:r>
            <a:r>
              <a:rPr lang="en-US" sz="3200" dirty="0" err="1">
                <a:solidFill>
                  <a:srgbClr val="0070C0"/>
                </a:solidFill>
                <a:latin typeface="Calibri" panose="020F0502020204030204" pitchFamily="34" charset="0"/>
                <a:cs typeface="Calibri" panose="020F0502020204030204" pitchFamily="34" charset="0"/>
              </a:rPr>
              <a:t>nyuam</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kawm</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ob</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hom</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lus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tsis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hais</a:t>
            </a:r>
            <a:r>
              <a:rPr lang="en-US" sz="3200" dirty="0">
                <a:solidFill>
                  <a:srgbClr val="0070C0"/>
                </a:solidFill>
                <a:latin typeface="Calibri" panose="020F0502020204030204" pitchFamily="34" charset="0"/>
                <a:cs typeface="Calibri" panose="020F0502020204030204" pitchFamily="34" charset="0"/>
              </a:rPr>
              <a:t> yam </a:t>
            </a:r>
            <a:r>
              <a:rPr lang="en-US" sz="3200" dirty="0" err="1">
                <a:solidFill>
                  <a:srgbClr val="0070C0"/>
                </a:solidFill>
                <a:latin typeface="Calibri" panose="020F0502020204030204" pitchFamily="34" charset="0"/>
                <a:cs typeface="Calibri" panose="020F0502020204030204" pitchFamily="34" charset="0"/>
              </a:rPr>
              <a:t>lus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twg</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Lawv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xum</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hais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lus</a:t>
            </a:r>
            <a:r>
              <a:rPr lang="en-US" sz="3200" dirty="0">
                <a:solidFill>
                  <a:srgbClr val="0070C0"/>
                </a:solidFill>
                <a:latin typeface="Calibri" panose="020F0502020204030204" pitchFamily="34" charset="0"/>
                <a:cs typeface="Calibri" panose="020F0502020204030204" pitchFamily="34" charset="0"/>
              </a:rPr>
              <a:t> ________. </a:t>
            </a:r>
            <a:endParaRPr lang="en-US" sz="3200" dirty="0">
              <a:solidFill>
                <a:srgbClr val="0070C0"/>
              </a:solidFill>
            </a:endParaRPr>
          </a:p>
        </p:txBody>
      </p:sp>
      <p:sp>
        <p:nvSpPr>
          <p:cNvPr id="4" name="TextBox 3">
            <a:extLst>
              <a:ext uri="{FF2B5EF4-FFF2-40B4-BE49-F238E27FC236}">
                <a16:creationId xmlns:a16="http://schemas.microsoft.com/office/drawing/2014/main" id="{2F5F9182-DB28-441D-9BD5-AFFEAD40D1F2}"/>
              </a:ext>
            </a:extLst>
          </p:cNvPr>
          <p:cNvSpPr txBox="1"/>
          <p:nvPr/>
        </p:nvSpPr>
        <p:spPr>
          <a:xfrm>
            <a:off x="7620000" y="3308886"/>
            <a:ext cx="1088760" cy="584775"/>
          </a:xfrm>
          <a:prstGeom prst="rect">
            <a:avLst/>
          </a:prstGeom>
          <a:noFill/>
        </p:spPr>
        <p:txBody>
          <a:bodyPr wrap="none" rtlCol="0">
            <a:spAutoFit/>
          </a:bodyPr>
          <a:lstStyle/>
          <a:p>
            <a:r>
              <a:rPr lang="en-US" sz="3200" b="1" dirty="0" err="1">
                <a:latin typeface="Calibri" panose="020F0502020204030204" pitchFamily="34" charset="0"/>
                <a:cs typeface="Calibri" panose="020F0502020204030204" pitchFamily="34" charset="0"/>
              </a:rPr>
              <a:t>Askiv</a:t>
            </a:r>
            <a:endParaRPr lang="en-US" sz="3200" dirty="0"/>
          </a:p>
        </p:txBody>
      </p:sp>
    </p:spTree>
    <p:extLst>
      <p:ext uri="{BB962C8B-B14F-4D97-AF65-F5344CB8AC3E}">
        <p14:creationId xmlns:p14="http://schemas.microsoft.com/office/powerpoint/2010/main" val="1795799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7</a:t>
            </a:fld>
            <a:endParaRPr lang="en-US"/>
          </a:p>
        </p:txBody>
      </p:sp>
      <p:sp>
        <p:nvSpPr>
          <p:cNvPr id="4" name="Rectangle 3">
            <a:extLst>
              <a:ext uri="{FF2B5EF4-FFF2-40B4-BE49-F238E27FC236}">
                <a16:creationId xmlns:a16="http://schemas.microsoft.com/office/drawing/2014/main" id="{CFCA4FB1-684F-4E5C-B4F7-9DB25AB4E5AC}"/>
              </a:ext>
            </a:extLst>
          </p:cNvPr>
          <p:cNvSpPr/>
          <p:nvPr/>
        </p:nvSpPr>
        <p:spPr>
          <a:xfrm>
            <a:off x="1226758" y="2768234"/>
            <a:ext cx="3561360" cy="584775"/>
          </a:xfrm>
          <a:prstGeom prst="rect">
            <a:avLst/>
          </a:prstGeom>
        </p:spPr>
        <p:txBody>
          <a:bodyPr wrap="none">
            <a:spAutoFit/>
          </a:bodyPr>
          <a:lstStyle/>
          <a:p>
            <a:r>
              <a:rPr lang="en-US" sz="3200" b="1" dirty="0">
                <a:latin typeface="Calibri" panose="020F0502020204030204" pitchFamily="34" charset="0"/>
                <a:ea typeface="Calibri" panose="020F0502020204030204" pitchFamily="34" charset="0"/>
                <a:cs typeface="Times New Roman" panose="02020603050405020304" pitchFamily="18" charset="0"/>
              </a:rPr>
              <a:t>one-way immersion</a:t>
            </a:r>
            <a:endParaRPr lang="en-US" sz="3200" b="1" dirty="0"/>
          </a:p>
        </p:txBody>
      </p:sp>
      <p:sp>
        <p:nvSpPr>
          <p:cNvPr id="6" name="Rectangle 5"/>
          <p:cNvSpPr/>
          <p:nvPr/>
        </p:nvSpPr>
        <p:spPr>
          <a:xfrm>
            <a:off x="767509" y="1016348"/>
            <a:ext cx="10656983" cy="1077218"/>
          </a:xfrm>
          <a:prstGeom prst="rect">
            <a:avLst/>
          </a:prstGeom>
        </p:spPr>
        <p:txBody>
          <a:bodyPr wrap="square">
            <a:spAutoFit/>
          </a:bodyPr>
          <a:lstStyle/>
          <a:p>
            <a:r>
              <a:rPr lang="en-US" sz="3200" dirty="0">
                <a:solidFill>
                  <a:srgbClr val="0070C0"/>
                </a:solidFill>
                <a:latin typeface="Calibri" panose="020F0502020204030204" pitchFamily="34" charset="0"/>
                <a:cs typeface="Calibri" panose="020F0502020204030204" pitchFamily="34" charset="0"/>
              </a:rPr>
              <a:t>______________</a:t>
            </a:r>
            <a:r>
              <a:rPr lang="en-US" sz="3200" dirty="0">
                <a:solidFill>
                  <a:srgbClr val="002060"/>
                </a:solidFill>
                <a:latin typeface="Calibri" panose="020F0502020204030204" pitchFamily="34" charset="0"/>
                <a:cs typeface="Calibri" panose="020F0502020204030204" pitchFamily="34" charset="0"/>
              </a:rPr>
              <a:t> </a:t>
            </a:r>
            <a:r>
              <a:rPr lang="en-US" sz="3200" dirty="0">
                <a:solidFill>
                  <a:srgbClr val="0070C0"/>
                </a:solidFill>
                <a:latin typeface="Calibri" panose="020F0502020204030204" pitchFamily="34" charset="0"/>
                <a:cs typeface="Calibri" panose="020F0502020204030204" pitchFamily="34" charset="0"/>
              </a:rPr>
              <a:t>no </a:t>
            </a:r>
            <a:r>
              <a:rPr lang="en-US" sz="3200" dirty="0" err="1">
                <a:solidFill>
                  <a:srgbClr val="0070C0"/>
                </a:solidFill>
                <a:latin typeface="Calibri" panose="020F0502020204030204" pitchFamily="34" charset="0"/>
                <a:cs typeface="Calibri" panose="020F0502020204030204" pitchFamily="34" charset="0"/>
              </a:rPr>
              <a:t>yog</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tsim</a:t>
            </a:r>
            <a:r>
              <a:rPr lang="en-US" sz="3200" dirty="0">
                <a:solidFill>
                  <a:srgbClr val="0070C0"/>
                </a:solidFill>
                <a:latin typeface="Calibri" panose="020F0502020204030204" pitchFamily="34" charset="0"/>
                <a:cs typeface="Calibri" panose="020F0502020204030204" pitchFamily="34" charset="0"/>
              </a:rPr>
              <a:t> los </a:t>
            </a:r>
            <a:r>
              <a:rPr lang="en-US" sz="3200" dirty="0" err="1">
                <a:solidFill>
                  <a:srgbClr val="0070C0"/>
                </a:solidFill>
                <a:latin typeface="Calibri" panose="020F0502020204030204" pitchFamily="34" charset="0"/>
                <a:cs typeface="Calibri" panose="020F0502020204030204" pitchFamily="34" charset="0"/>
              </a:rPr>
              <a:t>qhia</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cov</a:t>
            </a:r>
            <a:r>
              <a:rPr lang="en-US" sz="3200" dirty="0">
                <a:solidFill>
                  <a:srgbClr val="0070C0"/>
                </a:solidFill>
                <a:latin typeface="Calibri" panose="020F0502020204030204" pitchFamily="34" charset="0"/>
                <a:cs typeface="Calibri" panose="020F0502020204030204" pitchFamily="34" charset="0"/>
              </a:rPr>
              <a:t> tub </a:t>
            </a:r>
            <a:r>
              <a:rPr lang="en-US" sz="3200" dirty="0" err="1">
                <a:solidFill>
                  <a:srgbClr val="0070C0"/>
                </a:solidFill>
                <a:latin typeface="Calibri" panose="020F0502020204030204" pitchFamily="34" charset="0"/>
                <a:cs typeface="Calibri" panose="020F0502020204030204" pitchFamily="34" charset="0"/>
              </a:rPr>
              <a:t>ntxhais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uas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hom</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lus</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lawv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tham</a:t>
            </a:r>
            <a:r>
              <a:rPr lang="en-US" sz="3200" dirty="0">
                <a:solidFill>
                  <a:srgbClr val="0070C0"/>
                </a:solidFill>
                <a:latin typeface="Calibri" panose="020F0502020204030204" pitchFamily="34" charset="0"/>
                <a:cs typeface="Calibri" panose="020F0502020204030204" pitchFamily="34" charset="0"/>
              </a:rPr>
              <a:t> tom </a:t>
            </a:r>
            <a:r>
              <a:rPr lang="en-US" sz="3200" dirty="0" err="1">
                <a:solidFill>
                  <a:srgbClr val="0070C0"/>
                </a:solidFill>
                <a:latin typeface="Calibri" panose="020F0502020204030204" pitchFamily="34" charset="0"/>
                <a:cs typeface="Calibri" panose="020F0502020204030204" pitchFamily="34" charset="0"/>
              </a:rPr>
              <a:t>vaj</a:t>
            </a:r>
            <a:r>
              <a:rPr lang="en-US" sz="3200" dirty="0">
                <a:solidFill>
                  <a:srgbClr val="0070C0"/>
                </a:solidFill>
                <a:latin typeface="Calibri" panose="020F0502020204030204" pitchFamily="34" charset="0"/>
                <a:cs typeface="Calibri" panose="020F0502020204030204" pitchFamily="34" charset="0"/>
              </a:rPr>
              <a:t> tom </a:t>
            </a:r>
            <a:r>
              <a:rPr lang="en-US" sz="3200" dirty="0" err="1">
                <a:solidFill>
                  <a:srgbClr val="0070C0"/>
                </a:solidFill>
                <a:latin typeface="Calibri" panose="020F0502020204030204" pitchFamily="34" charset="0"/>
                <a:cs typeface="Calibri" panose="020F0502020204030204" pitchFamily="34" charset="0"/>
              </a:rPr>
              <a:t>tsev</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yog</a:t>
            </a:r>
            <a:r>
              <a:rPr lang="en-US" sz="3200" dirty="0">
                <a:solidFill>
                  <a:srgbClr val="0070C0"/>
                </a:solidFill>
                <a:latin typeface="Calibri" panose="020F0502020204030204" pitchFamily="34" charset="0"/>
                <a:cs typeface="Calibri" panose="020F0502020204030204" pitchFamily="34" charset="0"/>
              </a:rPr>
              <a:t> </a:t>
            </a:r>
            <a:r>
              <a:rPr lang="en-US" sz="3200" dirty="0" err="1">
                <a:solidFill>
                  <a:srgbClr val="0070C0"/>
                </a:solidFill>
                <a:latin typeface="Calibri" panose="020F0502020204030204" pitchFamily="34" charset="0"/>
                <a:cs typeface="Calibri" panose="020F0502020204030204" pitchFamily="34" charset="0"/>
              </a:rPr>
              <a:t>Askiv</a:t>
            </a:r>
            <a:r>
              <a:rPr lang="en-US" sz="3200" dirty="0">
                <a:solidFill>
                  <a:srgbClr val="0070C0"/>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0C3C5506-AFAB-4206-8CC8-7D404616DACC}"/>
              </a:ext>
            </a:extLst>
          </p:cNvPr>
          <p:cNvSpPr txBox="1"/>
          <p:nvPr/>
        </p:nvSpPr>
        <p:spPr>
          <a:xfrm>
            <a:off x="767508" y="967541"/>
            <a:ext cx="2901564" cy="584775"/>
          </a:xfrm>
          <a:prstGeom prst="rect">
            <a:avLst/>
          </a:prstGeom>
          <a:noFill/>
        </p:spPr>
        <p:txBody>
          <a:bodyPr wrap="none" rtlCol="0">
            <a:spAutoFit/>
          </a:bodyPr>
          <a:lstStyle/>
          <a:p>
            <a:r>
              <a:rPr lang="en-US" sz="3200" b="1" dirty="0" err="1">
                <a:latin typeface="Calibri" panose="020F0502020204030204" pitchFamily="34" charset="0"/>
                <a:cs typeface="Calibri" panose="020F0502020204030204" pitchFamily="34" charset="0"/>
              </a:rPr>
              <a:t>Qhov</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kev</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kawm</a:t>
            </a:r>
            <a:endParaRPr lang="en-US" sz="3200" b="1" dirty="0"/>
          </a:p>
        </p:txBody>
      </p:sp>
      <p:sp>
        <p:nvSpPr>
          <p:cNvPr id="8" name="TextBox 7">
            <a:extLst>
              <a:ext uri="{FF2B5EF4-FFF2-40B4-BE49-F238E27FC236}">
                <a16:creationId xmlns:a16="http://schemas.microsoft.com/office/drawing/2014/main" id="{6B366DA7-C0FF-4F3D-943D-F3800714354D}"/>
              </a:ext>
            </a:extLst>
          </p:cNvPr>
          <p:cNvSpPr txBox="1"/>
          <p:nvPr/>
        </p:nvSpPr>
        <p:spPr>
          <a:xfrm>
            <a:off x="152400" y="2814400"/>
            <a:ext cx="11620065" cy="1077218"/>
          </a:xfrm>
          <a:prstGeom prst="rect">
            <a:avLst/>
          </a:prstGeom>
          <a:noFill/>
        </p:spPr>
        <p:txBody>
          <a:bodyPr wrap="square" rtlCol="0">
            <a:spAutoFit/>
          </a:bodyPr>
          <a:lstStyle/>
          <a:p>
            <a:pPr marL="609585"/>
            <a:r>
              <a:rPr lang="en-US" sz="3200" dirty="0">
                <a:solidFill>
                  <a:srgbClr val="C00000"/>
                </a:solidFill>
                <a:latin typeface="Calibri" panose="020F0502020204030204" pitchFamily="34" charset="0"/>
                <a:cs typeface="Calibri" panose="020F0502020204030204" pitchFamily="34" charset="0"/>
              </a:rPr>
              <a:t>A __________________ </a:t>
            </a:r>
            <a:r>
              <a:rPr lang="en" sz="3200" dirty="0">
                <a:solidFill>
                  <a:srgbClr val="C00000"/>
                </a:solidFill>
                <a:latin typeface="Calibri" panose="020F0502020204030204" pitchFamily="34" charset="0"/>
                <a:cs typeface="Calibri" panose="020F0502020204030204" pitchFamily="34" charset="0"/>
              </a:rPr>
              <a:t>program is designed for learners whose home language is </a:t>
            </a:r>
            <a:r>
              <a:rPr lang="en-US" sz="3200" dirty="0">
                <a:solidFill>
                  <a:srgbClr val="C00000"/>
                </a:solidFill>
                <a:latin typeface="Calibri" panose="020F0502020204030204" pitchFamily="34" charset="0"/>
                <a:cs typeface="Calibri" panose="020F0502020204030204" pitchFamily="34" charset="0"/>
              </a:rPr>
              <a:t>English</a:t>
            </a:r>
            <a:r>
              <a:rPr lang="en" sz="3200" dirty="0">
                <a:solidFill>
                  <a:srgbClr val="C00000"/>
                </a:solidFill>
                <a:latin typeface="Calibri" panose="020F0502020204030204" pitchFamily="34" charset="0"/>
                <a:cs typeface="Calibri" panose="020F0502020204030204" pitchFamily="34" charset="0"/>
              </a:rPr>
              <a:t>.</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78052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8</a:t>
            </a:fld>
            <a:endParaRPr lang="en-US"/>
          </a:p>
        </p:txBody>
      </p:sp>
      <p:sp>
        <p:nvSpPr>
          <p:cNvPr id="3" name="TextBox 2"/>
          <p:cNvSpPr txBox="1"/>
          <p:nvPr/>
        </p:nvSpPr>
        <p:spPr>
          <a:xfrm>
            <a:off x="241672" y="1804523"/>
            <a:ext cx="10198249" cy="584775"/>
          </a:xfrm>
          <a:prstGeom prst="rect">
            <a:avLst/>
          </a:prstGeom>
          <a:noFill/>
        </p:spPr>
        <p:txBody>
          <a:bodyPr wrap="square" rtlCol="0">
            <a:spAutoFit/>
          </a:bodyPr>
          <a:lstStyle/>
          <a:p>
            <a:r>
              <a:rPr lang="en-US" sz="3200" dirty="0">
                <a:solidFill>
                  <a:srgbClr val="C00000"/>
                </a:solidFill>
                <a:latin typeface="Calibri" panose="020F0502020204030204" pitchFamily="34" charset="0"/>
                <a:cs typeface="Calibri" panose="020F0502020204030204" pitchFamily="34" charset="0"/>
              </a:rPr>
              <a:t>The first goal of DLI Education:  ____________________ </a:t>
            </a:r>
          </a:p>
        </p:txBody>
      </p:sp>
      <p:sp>
        <p:nvSpPr>
          <p:cNvPr id="5" name="TextBox 4">
            <a:extLst>
              <a:ext uri="{FF2B5EF4-FFF2-40B4-BE49-F238E27FC236}">
                <a16:creationId xmlns:a16="http://schemas.microsoft.com/office/drawing/2014/main" id="{9A067089-A801-42D8-A152-AC6AE369FE76}"/>
              </a:ext>
            </a:extLst>
          </p:cNvPr>
          <p:cNvSpPr txBox="1"/>
          <p:nvPr/>
        </p:nvSpPr>
        <p:spPr>
          <a:xfrm>
            <a:off x="5412356" y="1777803"/>
            <a:ext cx="4339960" cy="584775"/>
          </a:xfrm>
          <a:prstGeom prst="rect">
            <a:avLst/>
          </a:prstGeom>
          <a:noFill/>
        </p:spPr>
        <p:txBody>
          <a:bodyPr wrap="square" rtlCol="0">
            <a:spAutoFit/>
          </a:bodyPr>
          <a:lstStyle/>
          <a:p>
            <a:r>
              <a:rPr lang="es-MX" sz="3200" b="1" dirty="0" err="1">
                <a:latin typeface="Calibri" panose="020F0502020204030204" pitchFamily="34" charset="0"/>
                <a:cs typeface="Calibri" panose="020F0502020204030204" pitchFamily="34" charset="0"/>
              </a:rPr>
              <a:t>Academic</a:t>
            </a:r>
            <a:r>
              <a:rPr lang="es-MX" sz="3200" b="1" dirty="0">
                <a:latin typeface="Calibri" panose="020F0502020204030204" pitchFamily="34" charset="0"/>
                <a:cs typeface="Calibri" panose="020F0502020204030204" pitchFamily="34" charset="0"/>
              </a:rPr>
              <a:t> </a:t>
            </a:r>
            <a:r>
              <a:rPr lang="es-MX" sz="3200" b="1" dirty="0" err="1">
                <a:latin typeface="Calibri" panose="020F0502020204030204" pitchFamily="34" charset="0"/>
                <a:cs typeface="Calibri" panose="020F0502020204030204" pitchFamily="34" charset="0"/>
              </a:rPr>
              <a:t>Achievement</a:t>
            </a:r>
            <a:endParaRPr lang="en-US" sz="3200" b="1" dirty="0">
              <a:latin typeface="Calibri" panose="020F0502020204030204" pitchFamily="34" charset="0"/>
              <a:cs typeface="Calibri" panose="020F0502020204030204" pitchFamily="34" charset="0"/>
            </a:endParaRPr>
          </a:p>
        </p:txBody>
      </p:sp>
      <p:sp>
        <p:nvSpPr>
          <p:cNvPr id="8" name="Rectangle 7"/>
          <p:cNvSpPr/>
          <p:nvPr/>
        </p:nvSpPr>
        <p:spPr>
          <a:xfrm>
            <a:off x="300945" y="2890391"/>
            <a:ext cx="11590110" cy="1077218"/>
          </a:xfrm>
          <a:prstGeom prst="rect">
            <a:avLst/>
          </a:prstGeom>
        </p:spPr>
        <p:txBody>
          <a:bodyPr wrap="square">
            <a:spAutoFit/>
          </a:bodyPr>
          <a:lstStyle/>
          <a:p>
            <a:r>
              <a:rPr lang="en-US" sz="3200" dirty="0" err="1">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Lub</a:t>
            </a:r>
            <a:r>
              <a:rPr lang="en-US" sz="32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hom</a:t>
            </a:r>
            <a:r>
              <a:rPr lang="en-US" sz="32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phiaj</a:t>
            </a:r>
            <a:r>
              <a:rPr lang="en-US" sz="32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thib</a:t>
            </a:r>
            <a:r>
              <a:rPr lang="en-US" sz="32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ib</a:t>
            </a:r>
            <a:r>
              <a:rPr lang="en-US" sz="32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ntawm</a:t>
            </a:r>
            <a:r>
              <a:rPr lang="en-US" sz="32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kev</a:t>
            </a:r>
            <a:r>
              <a:rPr lang="en-US" sz="32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kawm</a:t>
            </a:r>
            <a:r>
              <a:rPr lang="en-US" sz="32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ob</a:t>
            </a:r>
            <a:r>
              <a:rPr lang="en-US" sz="32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hom</a:t>
            </a:r>
            <a:r>
              <a:rPr lang="en-US" sz="32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err="1">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lus</a:t>
            </a:r>
            <a:r>
              <a:rPr lang="en-US" sz="32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a:t>
            </a:r>
            <a:r>
              <a:rPr lang="en-US" sz="3200" dirty="0">
                <a:solidFill>
                  <a:srgbClr val="0070C0"/>
                </a:solidFill>
                <a:latin typeface="Calibri" panose="020F0502020204030204" pitchFamily="34" charset="0"/>
                <a:cs typeface="Calibri" panose="020F0502020204030204" pitchFamily="34" charset="0"/>
              </a:rPr>
              <a:t> _____________________ </a:t>
            </a:r>
            <a:endParaRPr lang="en-US" sz="3200" b="1" dirty="0">
              <a:solidFill>
                <a:srgbClr val="0070C0"/>
              </a:solidFill>
            </a:endParaRPr>
          </a:p>
        </p:txBody>
      </p:sp>
      <p:sp>
        <p:nvSpPr>
          <p:cNvPr id="9" name="Rectangle 8">
            <a:extLst>
              <a:ext uri="{FF2B5EF4-FFF2-40B4-BE49-F238E27FC236}">
                <a16:creationId xmlns:a16="http://schemas.microsoft.com/office/drawing/2014/main" id="{619146B8-0105-434F-9070-011314E23EE0}"/>
              </a:ext>
            </a:extLst>
          </p:cNvPr>
          <p:cNvSpPr/>
          <p:nvPr/>
        </p:nvSpPr>
        <p:spPr>
          <a:xfrm>
            <a:off x="300945" y="3382834"/>
            <a:ext cx="4595297" cy="584775"/>
          </a:xfrm>
          <a:prstGeom prst="rect">
            <a:avLst/>
          </a:prstGeom>
        </p:spPr>
        <p:txBody>
          <a:bodyPr wrap="none">
            <a:spAutoFit/>
          </a:bodyPr>
          <a:lstStyle/>
          <a:p>
            <a:pPr marL="364058" indent="-364058"/>
            <a:r>
              <a:rPr lang="en-US" sz="3200" b="1" dirty="0" err="1">
                <a:latin typeface="Calibri" panose="020F0502020204030204" pitchFamily="34" charset="0"/>
                <a:cs typeface="Calibri" panose="020F0502020204030204" pitchFamily="34" charset="0"/>
              </a:rPr>
              <a:t>Kawm</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ntawv</a:t>
            </a:r>
            <a:r>
              <a:rPr lang="en-US" sz="3200" b="1" dirty="0">
                <a:latin typeface="Calibri" panose="020F0502020204030204" pitchFamily="34" charset="0"/>
                <a:cs typeface="Calibri" panose="020F0502020204030204" pitchFamily="34" charset="0"/>
              </a:rPr>
              <a:t> tau </a:t>
            </a:r>
            <a:r>
              <a:rPr lang="en-US" sz="3200" b="1" dirty="0" err="1">
                <a:latin typeface="Calibri" panose="020F0502020204030204" pitchFamily="34" charset="0"/>
                <a:cs typeface="Calibri" panose="020F0502020204030204" pitchFamily="34" charset="0"/>
              </a:rPr>
              <a:t>yooj</a:t>
            </a:r>
            <a:r>
              <a:rPr lang="en-US" sz="3200" b="1" dirty="0">
                <a:latin typeface="Calibri" panose="020F0502020204030204" pitchFamily="34" charset="0"/>
                <a:cs typeface="Calibri" panose="020F0502020204030204" pitchFamily="34" charset="0"/>
              </a:rPr>
              <a:t> </a:t>
            </a:r>
            <a:r>
              <a:rPr lang="en-US" sz="3200" b="1" dirty="0" err="1">
                <a:latin typeface="Calibri" panose="020F0502020204030204" pitchFamily="34" charset="0"/>
                <a:cs typeface="Calibri" panose="020F0502020204030204" pitchFamily="34" charset="0"/>
              </a:rPr>
              <a:t>yim</a:t>
            </a:r>
            <a:endParaRPr lang="en-US" sz="3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29194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9</a:t>
            </a:fld>
            <a:endParaRPr lang="en-US"/>
          </a:p>
        </p:txBody>
      </p:sp>
      <p:sp>
        <p:nvSpPr>
          <p:cNvPr id="6" name="Rectangle 5"/>
          <p:cNvSpPr/>
          <p:nvPr/>
        </p:nvSpPr>
        <p:spPr>
          <a:xfrm>
            <a:off x="631633" y="3353677"/>
            <a:ext cx="10385233" cy="1938992"/>
          </a:xfrm>
          <a:prstGeom prst="rect">
            <a:avLst/>
          </a:prstGeom>
        </p:spPr>
        <p:txBody>
          <a:bodyPr wrap="square">
            <a:spAutoFit/>
          </a:bodyPr>
          <a:lstStyle/>
          <a:p>
            <a:r>
              <a:rPr lang="en-US" sz="3200" dirty="0">
                <a:solidFill>
                  <a:srgbClr val="C00000"/>
                </a:solidFill>
                <a:latin typeface="Calibri" panose="020F0502020204030204" pitchFamily="34" charset="0"/>
                <a:cs typeface="Calibri" panose="020F0502020204030204" pitchFamily="34" charset="0"/>
              </a:rPr>
              <a:t>DLI students, in general, achieve _______________________ in their academic subjects as similar students in English-only programs.</a:t>
            </a:r>
          </a:p>
          <a:p>
            <a:endParaRPr lang="en-US" sz="2400" dirty="0">
              <a:solidFill>
                <a:srgbClr val="002060"/>
              </a:solidFill>
            </a:endParaRPr>
          </a:p>
        </p:txBody>
      </p:sp>
      <p:sp>
        <p:nvSpPr>
          <p:cNvPr id="7" name="TextBox 6"/>
          <p:cNvSpPr txBox="1"/>
          <p:nvPr/>
        </p:nvSpPr>
        <p:spPr>
          <a:xfrm>
            <a:off x="6096001" y="3353677"/>
            <a:ext cx="4722831" cy="584775"/>
          </a:xfrm>
          <a:prstGeom prst="rect">
            <a:avLst/>
          </a:prstGeom>
          <a:noFill/>
        </p:spPr>
        <p:txBody>
          <a:bodyPr wrap="none" rtlCol="0">
            <a:spAutoFit/>
          </a:bodyPr>
          <a:lstStyle/>
          <a:p>
            <a:r>
              <a:rPr lang="en-US" sz="3200" b="1" dirty="0">
                <a:latin typeface="Calibri" panose="020F0502020204030204" pitchFamily="34" charset="0"/>
                <a:cs typeface="Calibri" panose="020F0502020204030204" pitchFamily="34" charset="0"/>
              </a:rPr>
              <a:t>at the same level or higher</a:t>
            </a:r>
            <a:endParaRPr lang="en-US" sz="3200" b="1" dirty="0"/>
          </a:p>
        </p:txBody>
      </p:sp>
      <p:sp>
        <p:nvSpPr>
          <p:cNvPr id="8" name="Rectangle 7"/>
          <p:cNvSpPr/>
          <p:nvPr/>
        </p:nvSpPr>
        <p:spPr>
          <a:xfrm>
            <a:off x="631634" y="1309053"/>
            <a:ext cx="10385233" cy="1569660"/>
          </a:xfrm>
          <a:prstGeom prst="rect">
            <a:avLst/>
          </a:prstGeom>
        </p:spPr>
        <p:txBody>
          <a:bodyPr wrap="square">
            <a:spAutoFit/>
          </a:bodyPr>
          <a:lstStyle/>
          <a:p>
            <a:pPr>
              <a:spcBef>
                <a:spcPts val="800"/>
              </a:spcBef>
            </a:pPr>
            <a:r>
              <a:rPr lang="en-US" sz="3200" dirty="0" err="1">
                <a:solidFill>
                  <a:srgbClr val="0070C0"/>
                </a:solidFill>
                <a:latin typeface="Calibri" charset="0"/>
                <a:ea typeface="Calibri" charset="0"/>
                <a:cs typeface="Calibri" charset="0"/>
              </a:rPr>
              <a:t>Cov</a:t>
            </a:r>
            <a:r>
              <a:rPr lang="en-US" sz="3200" dirty="0">
                <a:solidFill>
                  <a:srgbClr val="0070C0"/>
                </a:solidFill>
                <a:latin typeface="Calibri" charset="0"/>
                <a:ea typeface="Calibri" charset="0"/>
                <a:cs typeface="Calibri" charset="0"/>
              </a:rPr>
              <a:t> me </a:t>
            </a:r>
            <a:r>
              <a:rPr lang="en-US" sz="3200" dirty="0" err="1">
                <a:solidFill>
                  <a:srgbClr val="0070C0"/>
                </a:solidFill>
                <a:latin typeface="Calibri" charset="0"/>
                <a:ea typeface="Calibri" charset="0"/>
                <a:cs typeface="Calibri" charset="0"/>
              </a:rPr>
              <a:t>nyuam</a:t>
            </a:r>
            <a:r>
              <a:rPr lang="en-US" sz="3200" dirty="0">
                <a:solidFill>
                  <a:srgbClr val="0070C0"/>
                </a:solidFill>
                <a:latin typeface="Calibri" charset="0"/>
                <a:ea typeface="Calibri" charset="0"/>
                <a:cs typeface="Calibri" charset="0"/>
              </a:rPr>
              <a:t> </a:t>
            </a:r>
            <a:r>
              <a:rPr lang="en-US" sz="3200" dirty="0" err="1">
                <a:solidFill>
                  <a:srgbClr val="0070C0"/>
                </a:solidFill>
                <a:latin typeface="Calibri" charset="0"/>
                <a:ea typeface="Calibri" charset="0"/>
                <a:cs typeface="Calibri" charset="0"/>
              </a:rPr>
              <a:t>kawm</a:t>
            </a:r>
            <a:r>
              <a:rPr lang="en-US" sz="3200" dirty="0">
                <a:solidFill>
                  <a:srgbClr val="0070C0"/>
                </a:solidFill>
                <a:latin typeface="Calibri" charset="0"/>
                <a:ea typeface="Calibri" charset="0"/>
                <a:cs typeface="Calibri" charset="0"/>
              </a:rPr>
              <a:t> </a:t>
            </a:r>
            <a:r>
              <a:rPr lang="en-US" sz="3200" dirty="0" err="1">
                <a:solidFill>
                  <a:srgbClr val="0070C0"/>
                </a:solidFill>
                <a:latin typeface="Calibri" charset="0"/>
                <a:ea typeface="Calibri" charset="0"/>
                <a:cs typeface="Calibri" charset="0"/>
              </a:rPr>
              <a:t>ob</a:t>
            </a:r>
            <a:r>
              <a:rPr lang="en-US" sz="3200" dirty="0">
                <a:solidFill>
                  <a:srgbClr val="0070C0"/>
                </a:solidFill>
                <a:latin typeface="Calibri" charset="0"/>
                <a:ea typeface="Calibri" charset="0"/>
                <a:cs typeface="Calibri" charset="0"/>
              </a:rPr>
              <a:t> </a:t>
            </a:r>
            <a:r>
              <a:rPr lang="en-US" sz="3200" dirty="0" err="1">
                <a:solidFill>
                  <a:srgbClr val="0070C0"/>
                </a:solidFill>
                <a:latin typeface="Calibri" charset="0"/>
                <a:ea typeface="Calibri" charset="0"/>
                <a:cs typeface="Calibri" charset="0"/>
              </a:rPr>
              <a:t>hom</a:t>
            </a:r>
            <a:r>
              <a:rPr lang="en-US" sz="3200" dirty="0">
                <a:solidFill>
                  <a:srgbClr val="0070C0"/>
                </a:solidFill>
                <a:latin typeface="Calibri" charset="0"/>
                <a:ea typeface="Calibri" charset="0"/>
                <a:cs typeface="Calibri" charset="0"/>
              </a:rPr>
              <a:t> </a:t>
            </a:r>
            <a:r>
              <a:rPr lang="en-US" sz="3200" dirty="0" err="1">
                <a:solidFill>
                  <a:srgbClr val="0070C0"/>
                </a:solidFill>
                <a:latin typeface="Calibri" charset="0"/>
                <a:ea typeface="Calibri" charset="0"/>
                <a:cs typeface="Calibri" charset="0"/>
              </a:rPr>
              <a:t>lus</a:t>
            </a:r>
            <a:r>
              <a:rPr lang="en-US" sz="3200" dirty="0">
                <a:solidFill>
                  <a:srgbClr val="0070C0"/>
                </a:solidFill>
                <a:latin typeface="Calibri" charset="0"/>
                <a:ea typeface="Calibri" charset="0"/>
                <a:cs typeface="Calibri" charset="0"/>
              </a:rPr>
              <a:t> </a:t>
            </a:r>
            <a:r>
              <a:rPr lang="en-US" sz="3200" dirty="0" err="1">
                <a:solidFill>
                  <a:srgbClr val="0070C0"/>
                </a:solidFill>
                <a:latin typeface="Calibri" charset="0"/>
                <a:ea typeface="Calibri" charset="0"/>
                <a:cs typeface="Calibri" charset="0"/>
              </a:rPr>
              <a:t>kuj</a:t>
            </a:r>
            <a:r>
              <a:rPr lang="en-US" sz="3200" dirty="0">
                <a:solidFill>
                  <a:srgbClr val="0070C0"/>
                </a:solidFill>
                <a:latin typeface="Calibri" charset="0"/>
                <a:ea typeface="Calibri" charset="0"/>
                <a:cs typeface="Calibri" charset="0"/>
              </a:rPr>
              <a:t> </a:t>
            </a:r>
            <a:r>
              <a:rPr lang="en-US" sz="3200" dirty="0" err="1">
                <a:solidFill>
                  <a:srgbClr val="0070C0"/>
                </a:solidFill>
                <a:latin typeface="Calibri" charset="0"/>
                <a:ea typeface="Calibri" charset="0"/>
                <a:cs typeface="Calibri" charset="0"/>
              </a:rPr>
              <a:t>xeem</a:t>
            </a:r>
            <a:r>
              <a:rPr lang="en-US" sz="3200" dirty="0">
                <a:solidFill>
                  <a:srgbClr val="0070C0"/>
                </a:solidFill>
                <a:latin typeface="Calibri" charset="0"/>
                <a:ea typeface="Calibri" charset="0"/>
                <a:cs typeface="Calibri" charset="0"/>
              </a:rPr>
              <a:t> tau ____________________________</a:t>
            </a:r>
            <a:r>
              <a:rPr lang="en-US" sz="3200" dirty="0" err="1">
                <a:solidFill>
                  <a:srgbClr val="0070C0"/>
                </a:solidFill>
                <a:latin typeface="Calibri" charset="0"/>
                <a:ea typeface="Calibri" charset="0"/>
                <a:cs typeface="Calibri" charset="0"/>
              </a:rPr>
              <a:t>cov</a:t>
            </a:r>
            <a:r>
              <a:rPr lang="en-US" sz="3200" dirty="0">
                <a:solidFill>
                  <a:srgbClr val="0070C0"/>
                </a:solidFill>
                <a:latin typeface="Calibri" charset="0"/>
                <a:ea typeface="Calibri" charset="0"/>
                <a:cs typeface="Calibri" charset="0"/>
              </a:rPr>
              <a:t> </a:t>
            </a:r>
            <a:r>
              <a:rPr lang="en-US" sz="3200" dirty="0" err="1">
                <a:solidFill>
                  <a:srgbClr val="0070C0"/>
                </a:solidFill>
                <a:latin typeface="Calibri" charset="0"/>
                <a:ea typeface="Calibri" charset="0"/>
                <a:cs typeface="Calibri" charset="0"/>
              </a:rPr>
              <a:t>kawm</a:t>
            </a:r>
            <a:r>
              <a:rPr lang="en-US" sz="3200" dirty="0">
                <a:solidFill>
                  <a:srgbClr val="0070C0"/>
                </a:solidFill>
                <a:latin typeface="Calibri" charset="0"/>
                <a:ea typeface="Calibri" charset="0"/>
                <a:cs typeface="Calibri" charset="0"/>
              </a:rPr>
              <a:t> </a:t>
            </a:r>
            <a:r>
              <a:rPr lang="en-US" sz="3200" dirty="0" err="1">
                <a:solidFill>
                  <a:srgbClr val="0070C0"/>
                </a:solidFill>
                <a:latin typeface="Calibri" charset="0"/>
                <a:ea typeface="Calibri" charset="0"/>
                <a:cs typeface="Calibri" charset="0"/>
              </a:rPr>
              <a:t>Askiv</a:t>
            </a:r>
            <a:r>
              <a:rPr lang="en-US" sz="3200" dirty="0">
                <a:solidFill>
                  <a:srgbClr val="0070C0"/>
                </a:solidFill>
                <a:latin typeface="Calibri" charset="0"/>
                <a:ea typeface="Calibri" charset="0"/>
                <a:cs typeface="Calibri" charset="0"/>
              </a:rPr>
              <a:t> </a:t>
            </a:r>
            <a:r>
              <a:rPr lang="en-US" sz="3200" dirty="0" err="1">
                <a:solidFill>
                  <a:srgbClr val="0070C0"/>
                </a:solidFill>
                <a:latin typeface="Calibri" charset="0"/>
                <a:ea typeface="Calibri" charset="0"/>
                <a:cs typeface="Calibri" charset="0"/>
              </a:rPr>
              <a:t>xwb</a:t>
            </a:r>
            <a:r>
              <a:rPr lang="en-US" sz="3200" dirty="0">
                <a:solidFill>
                  <a:srgbClr val="0070C0"/>
                </a:solidFill>
                <a:latin typeface="Calibri" charset="0"/>
                <a:ea typeface="Calibri" charset="0"/>
                <a:cs typeface="Calibri" charset="0"/>
              </a:rPr>
              <a:t> </a:t>
            </a:r>
            <a:r>
              <a:rPr lang="en-US" sz="3200" dirty="0" err="1">
                <a:solidFill>
                  <a:srgbClr val="0070C0"/>
                </a:solidFill>
                <a:latin typeface="Calibri" charset="0"/>
                <a:ea typeface="Calibri" charset="0"/>
                <a:cs typeface="Calibri" charset="0"/>
              </a:rPr>
              <a:t>nyob</a:t>
            </a:r>
            <a:r>
              <a:rPr lang="en-US" sz="3200" dirty="0">
                <a:solidFill>
                  <a:srgbClr val="0070C0"/>
                </a:solidFill>
                <a:latin typeface="Calibri" charset="0"/>
                <a:ea typeface="Calibri" charset="0"/>
                <a:cs typeface="Calibri" charset="0"/>
              </a:rPr>
              <a:t> </a:t>
            </a:r>
            <a:r>
              <a:rPr lang="en-US" sz="3200" dirty="0" err="1">
                <a:solidFill>
                  <a:srgbClr val="0070C0"/>
                </a:solidFill>
                <a:latin typeface="Calibri" charset="0"/>
                <a:ea typeface="Calibri" charset="0"/>
                <a:cs typeface="Calibri" charset="0"/>
              </a:rPr>
              <a:t>rau</a:t>
            </a:r>
            <a:r>
              <a:rPr lang="en-US" sz="3200" dirty="0">
                <a:solidFill>
                  <a:srgbClr val="0070C0"/>
                </a:solidFill>
                <a:latin typeface="Calibri" charset="0"/>
                <a:ea typeface="Calibri" charset="0"/>
                <a:cs typeface="Calibri" charset="0"/>
              </a:rPr>
              <a:t> </a:t>
            </a:r>
            <a:r>
              <a:rPr lang="en-US" sz="3200" dirty="0" err="1">
                <a:solidFill>
                  <a:srgbClr val="0070C0"/>
                </a:solidFill>
                <a:latin typeface="Calibri" charset="0"/>
                <a:ea typeface="Calibri" charset="0"/>
                <a:cs typeface="Calibri" charset="0"/>
              </a:rPr>
              <a:t>kev</a:t>
            </a:r>
            <a:r>
              <a:rPr lang="en-US" sz="3200" dirty="0">
                <a:solidFill>
                  <a:srgbClr val="0070C0"/>
                </a:solidFill>
                <a:latin typeface="Calibri" charset="0"/>
                <a:ea typeface="Calibri" charset="0"/>
                <a:cs typeface="Calibri" charset="0"/>
              </a:rPr>
              <a:t> </a:t>
            </a:r>
            <a:r>
              <a:rPr lang="en-US" sz="3200" dirty="0" err="1">
                <a:solidFill>
                  <a:srgbClr val="0070C0"/>
                </a:solidFill>
                <a:latin typeface="Calibri" charset="0"/>
                <a:ea typeface="Calibri" charset="0"/>
                <a:cs typeface="Calibri" charset="0"/>
              </a:rPr>
              <a:t>xeem</a:t>
            </a:r>
            <a:r>
              <a:rPr lang="en-US" sz="3200" dirty="0">
                <a:solidFill>
                  <a:srgbClr val="0070C0"/>
                </a:solidFill>
                <a:latin typeface="Calibri" charset="0"/>
                <a:ea typeface="Calibri" charset="0"/>
                <a:cs typeface="Calibri" charset="0"/>
              </a:rPr>
              <a:t> </a:t>
            </a:r>
            <a:r>
              <a:rPr lang="en-US" sz="3200" dirty="0" err="1">
                <a:solidFill>
                  <a:srgbClr val="0070C0"/>
                </a:solidFill>
                <a:latin typeface="Calibri" charset="0"/>
                <a:ea typeface="Calibri" charset="0"/>
                <a:cs typeface="Calibri" charset="0"/>
              </a:rPr>
              <a:t>ntawm</a:t>
            </a:r>
            <a:r>
              <a:rPr lang="en-US" sz="3200" dirty="0">
                <a:solidFill>
                  <a:srgbClr val="0070C0"/>
                </a:solidFill>
                <a:latin typeface="Calibri" charset="0"/>
                <a:ea typeface="Calibri" charset="0"/>
                <a:cs typeface="Calibri" charset="0"/>
              </a:rPr>
              <a:t> </a:t>
            </a:r>
            <a:r>
              <a:rPr lang="en-US" sz="3200" dirty="0" err="1">
                <a:solidFill>
                  <a:srgbClr val="0070C0"/>
                </a:solidFill>
                <a:latin typeface="Calibri" charset="0"/>
                <a:ea typeface="Calibri" charset="0"/>
                <a:cs typeface="Calibri" charset="0"/>
              </a:rPr>
              <a:t>leb</a:t>
            </a:r>
            <a:r>
              <a:rPr lang="en-US" sz="3200" dirty="0">
                <a:solidFill>
                  <a:srgbClr val="0070C0"/>
                </a:solidFill>
                <a:latin typeface="Calibri" charset="0"/>
                <a:ea typeface="Calibri" charset="0"/>
                <a:cs typeface="Calibri" charset="0"/>
              </a:rPr>
              <a:t>, </a:t>
            </a:r>
            <a:r>
              <a:rPr lang="en-US" sz="3200" dirty="0" err="1">
                <a:solidFill>
                  <a:srgbClr val="0070C0"/>
                </a:solidFill>
                <a:latin typeface="Calibri" charset="0"/>
                <a:ea typeface="Calibri" charset="0"/>
                <a:cs typeface="Calibri" charset="0"/>
              </a:rPr>
              <a:t>keeb</a:t>
            </a:r>
            <a:r>
              <a:rPr lang="en-US" sz="3200" dirty="0">
                <a:solidFill>
                  <a:srgbClr val="0070C0"/>
                </a:solidFill>
                <a:latin typeface="Calibri" charset="0"/>
                <a:ea typeface="Calibri" charset="0"/>
                <a:cs typeface="Calibri" charset="0"/>
              </a:rPr>
              <a:t> </a:t>
            </a:r>
            <a:r>
              <a:rPr lang="en-US" sz="3200" dirty="0" err="1">
                <a:solidFill>
                  <a:srgbClr val="0070C0"/>
                </a:solidFill>
                <a:latin typeface="Calibri" charset="0"/>
                <a:ea typeface="Calibri" charset="0"/>
                <a:cs typeface="Calibri" charset="0"/>
              </a:rPr>
              <a:t>txuj</a:t>
            </a:r>
            <a:r>
              <a:rPr lang="en-US" sz="3200" dirty="0">
                <a:solidFill>
                  <a:srgbClr val="0070C0"/>
                </a:solidFill>
                <a:latin typeface="Calibri" charset="0"/>
                <a:ea typeface="Calibri" charset="0"/>
                <a:cs typeface="Calibri" charset="0"/>
              </a:rPr>
              <a:t> (</a:t>
            </a:r>
            <a:r>
              <a:rPr lang="en-US" sz="3200" dirty="0" err="1">
                <a:solidFill>
                  <a:srgbClr val="0070C0"/>
                </a:solidFill>
                <a:latin typeface="Calibri" charset="0"/>
                <a:ea typeface="Calibri" charset="0"/>
                <a:cs typeface="Calibri" charset="0"/>
              </a:rPr>
              <a:t>sciece</a:t>
            </a:r>
            <a:r>
              <a:rPr lang="en-US" sz="3200" dirty="0">
                <a:solidFill>
                  <a:srgbClr val="0070C0"/>
                </a:solidFill>
                <a:latin typeface="Calibri" charset="0"/>
                <a:ea typeface="Calibri" charset="0"/>
                <a:cs typeface="Calibri" charset="0"/>
              </a:rPr>
              <a:t>) </a:t>
            </a:r>
            <a:r>
              <a:rPr lang="en-US" sz="3200" dirty="0" err="1">
                <a:solidFill>
                  <a:srgbClr val="0070C0"/>
                </a:solidFill>
                <a:latin typeface="Calibri" charset="0"/>
                <a:ea typeface="Calibri" charset="0"/>
                <a:cs typeface="Calibri" charset="0"/>
              </a:rPr>
              <a:t>thiab</a:t>
            </a:r>
            <a:r>
              <a:rPr lang="en-US" sz="3200" dirty="0">
                <a:solidFill>
                  <a:srgbClr val="0070C0"/>
                </a:solidFill>
                <a:latin typeface="Calibri" charset="0"/>
                <a:ea typeface="Calibri" charset="0"/>
                <a:cs typeface="Calibri" charset="0"/>
              </a:rPr>
              <a:t> </a:t>
            </a:r>
            <a:r>
              <a:rPr lang="en-US" sz="3200" dirty="0" err="1">
                <a:solidFill>
                  <a:srgbClr val="0070C0"/>
                </a:solidFill>
                <a:latin typeface="Calibri" charset="0"/>
                <a:ea typeface="Calibri" charset="0"/>
                <a:cs typeface="Calibri" charset="0"/>
              </a:rPr>
              <a:t>lwm</a:t>
            </a:r>
            <a:r>
              <a:rPr lang="en-US" sz="3200" dirty="0">
                <a:solidFill>
                  <a:srgbClr val="0070C0"/>
                </a:solidFill>
                <a:latin typeface="Calibri" charset="0"/>
                <a:ea typeface="Calibri" charset="0"/>
                <a:cs typeface="Calibri" charset="0"/>
              </a:rPr>
              <a:t> yam. </a:t>
            </a:r>
          </a:p>
        </p:txBody>
      </p:sp>
      <p:sp>
        <p:nvSpPr>
          <p:cNvPr id="4" name="TextBox 3">
            <a:extLst>
              <a:ext uri="{FF2B5EF4-FFF2-40B4-BE49-F238E27FC236}">
                <a16:creationId xmlns:a16="http://schemas.microsoft.com/office/drawing/2014/main" id="{E5C89064-C9F7-4CB0-A986-887FE04D184C}"/>
              </a:ext>
            </a:extLst>
          </p:cNvPr>
          <p:cNvSpPr txBox="1"/>
          <p:nvPr/>
        </p:nvSpPr>
        <p:spPr>
          <a:xfrm>
            <a:off x="631633" y="1746590"/>
            <a:ext cx="6206067" cy="584775"/>
          </a:xfrm>
          <a:prstGeom prst="rect">
            <a:avLst/>
          </a:prstGeom>
          <a:noFill/>
        </p:spPr>
        <p:txBody>
          <a:bodyPr wrap="square" rtlCol="0">
            <a:spAutoFit/>
          </a:bodyPr>
          <a:lstStyle/>
          <a:p>
            <a:r>
              <a:rPr lang="en-US" sz="3200" b="1" dirty="0">
                <a:latin typeface="Calibri" charset="0"/>
                <a:ea typeface="Calibri" charset="0"/>
                <a:cs typeface="Calibri" charset="0"/>
              </a:rPr>
              <a:t>zoo </a:t>
            </a:r>
            <a:r>
              <a:rPr lang="en-US" sz="3200" b="1" dirty="0" err="1">
                <a:latin typeface="Calibri" charset="0"/>
                <a:ea typeface="Calibri" charset="0"/>
                <a:cs typeface="Calibri" charset="0"/>
              </a:rPr>
              <a:t>ib</a:t>
            </a:r>
            <a:r>
              <a:rPr lang="en-US" sz="3200" b="1" dirty="0">
                <a:latin typeface="Calibri" charset="0"/>
                <a:ea typeface="Calibri" charset="0"/>
                <a:cs typeface="Calibri" charset="0"/>
              </a:rPr>
              <a:t> yam los </a:t>
            </a:r>
            <a:r>
              <a:rPr lang="en-US" sz="3200" b="1" dirty="0" err="1">
                <a:latin typeface="Calibri" charset="0"/>
                <a:ea typeface="Calibri" charset="0"/>
                <a:cs typeface="Calibri" charset="0"/>
              </a:rPr>
              <a:t>yog</a:t>
            </a:r>
            <a:r>
              <a:rPr lang="en-US" sz="3200" b="1" dirty="0">
                <a:latin typeface="Calibri" charset="0"/>
                <a:ea typeface="Calibri" charset="0"/>
                <a:cs typeface="Calibri" charset="0"/>
              </a:rPr>
              <a:t> </a:t>
            </a:r>
            <a:r>
              <a:rPr lang="en-US" sz="3200" b="1" dirty="0" err="1">
                <a:latin typeface="Calibri" charset="0"/>
                <a:ea typeface="Calibri" charset="0"/>
                <a:cs typeface="Calibri" charset="0"/>
              </a:rPr>
              <a:t>tseem</a:t>
            </a:r>
            <a:r>
              <a:rPr lang="en-US" sz="3200" b="1" dirty="0">
                <a:latin typeface="Calibri" charset="0"/>
                <a:ea typeface="Calibri" charset="0"/>
                <a:cs typeface="Calibri" charset="0"/>
              </a:rPr>
              <a:t> zoo </a:t>
            </a:r>
            <a:r>
              <a:rPr lang="en-US" sz="3200" b="1" dirty="0" err="1">
                <a:latin typeface="Calibri" charset="0"/>
                <a:ea typeface="Calibri" charset="0"/>
                <a:cs typeface="Calibri" charset="0"/>
              </a:rPr>
              <a:t>dua</a:t>
            </a:r>
            <a:endParaRPr lang="en-US" sz="3200" dirty="0"/>
          </a:p>
        </p:txBody>
      </p:sp>
    </p:spTree>
    <p:extLst>
      <p:ext uri="{BB962C8B-B14F-4D97-AF65-F5344CB8AC3E}">
        <p14:creationId xmlns:p14="http://schemas.microsoft.com/office/powerpoint/2010/main" val="2116977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398</TotalTime>
  <Words>953</Words>
  <Application>Microsoft Macintosh PowerPoint</Application>
  <PresentationFormat>Widescreen</PresentationFormat>
  <Paragraphs>88</Paragraphs>
  <Slides>17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Maureen Curran-Dorsano</dc:creator>
  <cp:lastModifiedBy>Diane J Tedick PhD</cp:lastModifiedBy>
  <cp:revision>17</cp:revision>
  <dcterms:created xsi:type="dcterms:W3CDTF">2019-04-08T22:49:37Z</dcterms:created>
  <dcterms:modified xsi:type="dcterms:W3CDTF">2021-02-17T22:34:42Z</dcterms:modified>
</cp:coreProperties>
</file>