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notesMasterIdLst>
    <p:notesMasterId r:id="rId52"/>
  </p:notesMasterIdLst>
  <p:sldIdLst>
    <p:sldId id="317" r:id="rId2"/>
    <p:sldId id="291" r:id="rId3"/>
    <p:sldId id="257" r:id="rId4"/>
    <p:sldId id="258" r:id="rId5"/>
    <p:sldId id="292" r:id="rId6"/>
    <p:sldId id="293" r:id="rId7"/>
    <p:sldId id="259" r:id="rId8"/>
    <p:sldId id="260" r:id="rId9"/>
    <p:sldId id="294" r:id="rId10"/>
    <p:sldId id="261" r:id="rId11"/>
    <p:sldId id="295" r:id="rId12"/>
    <p:sldId id="262" r:id="rId13"/>
    <p:sldId id="296" r:id="rId14"/>
    <p:sldId id="263" r:id="rId15"/>
    <p:sldId id="297" r:id="rId16"/>
    <p:sldId id="298" r:id="rId17"/>
    <p:sldId id="299" r:id="rId18"/>
    <p:sldId id="265" r:id="rId19"/>
    <p:sldId id="300" r:id="rId20"/>
    <p:sldId id="266" r:id="rId21"/>
    <p:sldId id="301" r:id="rId22"/>
    <p:sldId id="267" r:id="rId23"/>
    <p:sldId id="302" r:id="rId24"/>
    <p:sldId id="290" r:id="rId25"/>
    <p:sldId id="303" r:id="rId26"/>
    <p:sldId id="305" r:id="rId27"/>
    <p:sldId id="304" r:id="rId28"/>
    <p:sldId id="289" r:id="rId29"/>
    <p:sldId id="306" r:id="rId30"/>
    <p:sldId id="287" r:id="rId31"/>
    <p:sldId id="307" r:id="rId32"/>
    <p:sldId id="272" r:id="rId33"/>
    <p:sldId id="308" r:id="rId34"/>
    <p:sldId id="273" r:id="rId35"/>
    <p:sldId id="309" r:id="rId36"/>
    <p:sldId id="274" r:id="rId37"/>
    <p:sldId id="310" r:id="rId38"/>
    <p:sldId id="275" r:id="rId39"/>
    <p:sldId id="311" r:id="rId40"/>
    <p:sldId id="276" r:id="rId41"/>
    <p:sldId id="312" r:id="rId42"/>
    <p:sldId id="278" r:id="rId43"/>
    <p:sldId id="313" r:id="rId44"/>
    <p:sldId id="280" r:id="rId45"/>
    <p:sldId id="314" r:id="rId46"/>
    <p:sldId id="316" r:id="rId47"/>
    <p:sldId id="315" r:id="rId48"/>
    <p:sldId id="279" r:id="rId49"/>
    <p:sldId id="319" r:id="rId50"/>
    <p:sldId id="281" r:id="rId5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1CE"/>
    <a:srgbClr val="FFFF6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694"/>
  </p:normalViewPr>
  <p:slideViewPr>
    <p:cSldViewPr>
      <p:cViewPr varScale="1">
        <p:scale>
          <a:sx n="81" d="100"/>
          <a:sy n="81" d="100"/>
        </p:scale>
        <p:origin x="127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41BA7416-C399-4382-81D6-3103FCA943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B13E7AFE-F3C5-46C9-B6E5-FDE20B9A088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480E82FF-0E38-4EAD-98A9-B6E8AACEFB6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5">
            <a:extLst>
              <a:ext uri="{FF2B5EF4-FFF2-40B4-BE49-F238E27FC236}">
                <a16:creationId xmlns:a16="http://schemas.microsoft.com/office/drawing/2014/main" id="{F7BD963A-1385-408F-A5ED-AB4CCD1F7D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80230" name="Rectangle 6">
            <a:extLst>
              <a:ext uri="{FF2B5EF4-FFF2-40B4-BE49-F238E27FC236}">
                <a16:creationId xmlns:a16="http://schemas.microsoft.com/office/drawing/2014/main" id="{CA1E36EC-5B9D-4F70-BAE5-4AE03771ECF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0231" name="Rectangle 7">
            <a:extLst>
              <a:ext uri="{FF2B5EF4-FFF2-40B4-BE49-F238E27FC236}">
                <a16:creationId xmlns:a16="http://schemas.microsoft.com/office/drawing/2014/main" id="{C9B90445-843F-4CB6-81A6-314097DF54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F5C6516-2AF8-4971-B85D-F4BD237970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823C7E03-40E8-47A5-84B6-BD04811C23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27F13C89-3F61-4083-B960-5ED665141F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E1F17EDA-B5CB-488E-B514-7B2FF8FB31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E3E8B7-2C77-4FDD-B988-1D2687697F77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022405C9-B3AF-4FEC-9667-182E428C6E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9AD22D15-CF3F-44C2-81C7-7F645AF69E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08B50FD4-531D-45DD-AD28-82784B0CB9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C5B679-02C6-4F1B-9F87-26C09F5A5AAD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5C6516-2AF8-4971-B85D-F4BD2379707B}" type="slidenum">
              <a:rPr lang="en-US" altLang="en-US" smtClean="0"/>
              <a:pPr>
                <a:defRPr/>
              </a:pPr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1699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0FD93C20-BEDB-4524-B648-A04433B45F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F44CDACC-E484-4E75-B623-4A4EAF51EA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DB61BED5-FE8E-426D-9860-297F3A867E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A1D9FE0D-2A3F-4947-BE41-0E4CB47B095F}" type="slidenum">
              <a:rPr lang="en-US" altLang="en-US" smtClean="0">
                <a:latin typeface="Arial" panose="020B0604020202020204" pitchFamily="34" charset="0"/>
              </a:rPr>
              <a:pPr/>
              <a:t>43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E634A3DF-0CB6-44BA-B08F-39ACD3B137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>
            <a:extLst>
              <a:ext uri="{FF2B5EF4-FFF2-40B4-BE49-F238E27FC236}">
                <a16:creationId xmlns:a16="http://schemas.microsoft.com/office/drawing/2014/main" id="{BDFFE559-368E-43C8-B271-C0A634577C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7B041987-E7DB-43F1-872B-83009D591C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10D9F156-5BB0-41CE-8E27-7A22C5BE9D33}" type="slidenum">
              <a:rPr lang="en-US" altLang="en-US" smtClean="0">
                <a:latin typeface="Arial" panose="020B0604020202020204" pitchFamily="34" charset="0"/>
              </a:rPr>
              <a:pPr/>
              <a:t>48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02C3B28E-4889-4D2C-82DD-066CC4F0E96A}"/>
              </a:ext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078AB7A-7E47-4085-A55B-C0073187AC32}"/>
              </a:ext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4306B586-BF17-4E3A-8198-645C2EC44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19">
            <a:extLst>
              <a:ext uri="{FF2B5EF4-FFF2-40B4-BE49-F238E27FC236}">
                <a16:creationId xmlns:a16="http://schemas.microsoft.com/office/drawing/2014/main" id="{2F444884-F8BB-4891-AA7A-67AA7FA82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BEF7720C-4176-49AA-A445-E35DD307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614E0-7D52-4640-B19D-13DF8A9FA0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056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F2A901FE-2BD8-45A7-9152-DC21BB296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82021889-B869-40AF-99AA-847BC4616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A0774BBB-C99E-40A0-A376-749A5F297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DB5E7-4D62-42A8-B252-36DEEDEB1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234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8321BB88-1803-47DA-9953-BB0B7916D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BB8CF360-BB32-414E-93B1-FEBA7FADE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C5102D31-0F1D-4FE7-9869-C1E3DE366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0A2B4-8B8A-40F4-B4A9-406E15CC78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691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10E66DAC-B0F9-4A56-8CE9-2F319BDC4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958CE040-B127-470A-A8C6-655C2CF4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1134A5B2-C13B-45EC-B85A-FDE64B9D8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9E00E-B15A-45C3-A627-A8BC4F5F58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3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22F1C24-205E-4DA9-B7BF-18C5D03E11C5}"/>
              </a:ext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3B8DE8-0CA1-48FB-9F94-760533E0FFB7}"/>
              </a:ext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B513F6A-19B0-42FE-9BB9-D1E9076F5CAC}"/>
              </a:ext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7CFCA20-1F1E-4850-B4FD-224F6F32B800}"/>
              </a:ext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6D09BF3-C0EE-49DE-8DB4-1C32AF0CF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838C6C2-78FD-444F-8F8D-BAD1C8C9B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53F545D-2F9F-41C1-A906-B0532041F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E5389-3AC1-468B-8E4E-05A40DB0EE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57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>
            <a:extLst>
              <a:ext uri="{FF2B5EF4-FFF2-40B4-BE49-F238E27FC236}">
                <a16:creationId xmlns:a16="http://schemas.microsoft.com/office/drawing/2014/main" id="{43F90DB6-C47F-4604-93F5-6C61A6504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C91BE162-4ADE-453A-B4E5-3EABB00D6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F990B2AC-1EDD-4A26-89B6-0A420C6E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6EC3C-858A-444A-BFE4-7143E4196E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780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2E2C52-3B72-4B84-9C4F-309668127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EBD39C-DF89-47D9-8C07-210CE72B0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489560-6C62-42C9-A323-3DA96E7ED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5E289-6239-4054-BA7E-4787177829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27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>
            <a:extLst>
              <a:ext uri="{FF2B5EF4-FFF2-40B4-BE49-F238E27FC236}">
                <a16:creationId xmlns:a16="http://schemas.microsoft.com/office/drawing/2014/main" id="{851FD4C5-D820-4AE3-A641-DC999B543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9">
            <a:extLst>
              <a:ext uri="{FF2B5EF4-FFF2-40B4-BE49-F238E27FC236}">
                <a16:creationId xmlns:a16="http://schemas.microsoft.com/office/drawing/2014/main" id="{56874A08-A444-408C-A789-7F050D164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EC0443D4-E316-427F-ABFA-6482104E1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64313-ACE0-4D72-9D86-FD42DD4B1B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305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720007-EFAE-4A15-AA10-40CE47F51423}"/>
              </a:ext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154185-6B66-4669-9BB3-0EDF3C9D2707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FF1CB51E-56D4-4B1D-95EB-638253809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BD86B991-D73B-49CD-B9F4-1DEDD2AB5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B8CA289A-2231-4CED-AA48-18A74AD52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3040C-D80A-4E9E-B910-0B985D7099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399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423856-0A6F-4EB2-8557-38BF29B68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2217F-A768-4ED9-B6CF-356B0292B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960C30-F2D3-4D2D-BD5D-78B37D7F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1AD84-827C-432E-9FED-737A9B90CB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932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1D73E56-57E3-4FAA-96C4-6D1879A8993C}"/>
              </a:ext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cs typeface="+mn-cs"/>
            </a:endParaRP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679D45A7-4F94-4CE9-A669-D0745E9AF102}"/>
              </a:ext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B5A3449C-29BA-4DC4-A5F4-5A7CBE054A40}"/>
              </a:ext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0EA1F155-B677-492D-B09A-3B1C723EC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182DFF2F-9FBE-4EEB-855D-260E2FDB9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05814E5-AE61-4A00-8A24-88B0D970F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2DA1D-FCE7-48D7-97C3-19B02E2B3E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538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>
            <a:extLst>
              <a:ext uri="{FF2B5EF4-FFF2-40B4-BE49-F238E27FC236}">
                <a16:creationId xmlns:a16="http://schemas.microsoft.com/office/drawing/2014/main" id="{39616994-750E-473C-9241-02EEB2B6011C}"/>
              </a:ext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6D26136-7656-4D0E-B37B-66B9E1808BEE}"/>
              </a:ext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11" name="Donut 10">
            <a:extLst>
              <a:ext uri="{FF2B5EF4-FFF2-40B4-BE49-F238E27FC236}">
                <a16:creationId xmlns:a16="http://schemas.microsoft.com/office/drawing/2014/main" id="{F0D3D957-A5C0-428C-B0F2-2EF2F560BDE3}"/>
              </a:ext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22D983-17A0-4F9F-8949-16E36BA2F396}"/>
              </a:ext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00929A0B-7ADC-4E04-979B-50FF147E1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3" name="Text Placeholder 8">
            <a:extLst>
              <a:ext uri="{FF2B5EF4-FFF2-40B4-BE49-F238E27FC236}">
                <a16:creationId xmlns:a16="http://schemas.microsoft.com/office/drawing/2014/main" id="{E8BAC532-A6DD-4C68-A62E-6B9B8FA100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" name="Date Placeholder 23">
            <a:extLst>
              <a:ext uri="{FF2B5EF4-FFF2-40B4-BE49-F238E27FC236}">
                <a16:creationId xmlns:a16="http://schemas.microsoft.com/office/drawing/2014/main" id="{18E6B77C-80F7-4D72-9DF5-757E052D66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707365C3-B1AF-4C16-BCD3-DB2838862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28A2CD90-6BF8-4D5F-8B15-9272BB4D0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B5A788"/>
                </a:solidFill>
              </a:defRPr>
            </a:lvl1pPr>
          </a:lstStyle>
          <a:p>
            <a:pPr>
              <a:defRPr/>
            </a:pPr>
            <a:fld id="{E20AADB2-2233-486F-A5F5-CB06C562AF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9A6D4E-7030-4E40-A9AB-A5CD7189CE18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3998" r:id="rId2"/>
    <p:sldLayoutId id="2147484004" r:id="rId3"/>
    <p:sldLayoutId id="2147483999" r:id="rId4"/>
    <p:sldLayoutId id="2147484005" r:id="rId5"/>
    <p:sldLayoutId id="2147484000" r:id="rId6"/>
    <p:sldLayoutId id="2147484006" r:id="rId7"/>
    <p:sldLayoutId id="2147484007" r:id="rId8"/>
    <p:sldLayoutId id="2147484008" r:id="rId9"/>
    <p:sldLayoutId id="2147484001" r:id="rId10"/>
    <p:sldLayoutId id="21474840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Tahoma" panose="020B060403050404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Tahoma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82" charset="2"/>
        <a:buChar char=""/>
        <a:defRPr sz="32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82" charset="2"/>
        <a:buChar char="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82" charset="2"/>
        <a:buChar char="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82" charset="2"/>
        <a:buChar char="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16.xml"/><Relationship Id="rId18" Type="http://schemas.openxmlformats.org/officeDocument/2006/relationships/slide" Target="slide18.xml"/><Relationship Id="rId26" Type="http://schemas.openxmlformats.org/officeDocument/2006/relationships/slide" Target="slide50.xml"/><Relationship Id="rId3" Type="http://schemas.openxmlformats.org/officeDocument/2006/relationships/slide" Target="slide12.xml"/><Relationship Id="rId21" Type="http://schemas.openxmlformats.org/officeDocument/2006/relationships/slide" Target="slide48.xml"/><Relationship Id="rId7" Type="http://schemas.openxmlformats.org/officeDocument/2006/relationships/slide" Target="slide4.xml"/><Relationship Id="rId12" Type="http://schemas.openxmlformats.org/officeDocument/2006/relationships/slide" Target="slide6.xml"/><Relationship Id="rId17" Type="http://schemas.openxmlformats.org/officeDocument/2006/relationships/slide" Target="slide8.xml"/><Relationship Id="rId25" Type="http://schemas.openxmlformats.org/officeDocument/2006/relationships/slide" Target="slide40.xml"/><Relationship Id="rId2" Type="http://schemas.openxmlformats.org/officeDocument/2006/relationships/slide" Target="slide2.xml"/><Relationship Id="rId16" Type="http://schemas.openxmlformats.org/officeDocument/2006/relationships/slide" Target="slide46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2.xml"/><Relationship Id="rId11" Type="http://schemas.openxmlformats.org/officeDocument/2006/relationships/slide" Target="slide44.xml"/><Relationship Id="rId24" Type="http://schemas.openxmlformats.org/officeDocument/2006/relationships/slide" Target="slide30.xml"/><Relationship Id="rId5" Type="http://schemas.openxmlformats.org/officeDocument/2006/relationships/slide" Target="slide32.xml"/><Relationship Id="rId15" Type="http://schemas.openxmlformats.org/officeDocument/2006/relationships/slide" Target="slide36.xml"/><Relationship Id="rId23" Type="http://schemas.openxmlformats.org/officeDocument/2006/relationships/slide" Target="slide20.xml"/><Relationship Id="rId10" Type="http://schemas.openxmlformats.org/officeDocument/2006/relationships/slide" Target="slide34.xml"/><Relationship Id="rId19" Type="http://schemas.openxmlformats.org/officeDocument/2006/relationships/slide" Target="slide28.xml"/><Relationship Id="rId4" Type="http://schemas.openxmlformats.org/officeDocument/2006/relationships/slide" Target="slide22.xml"/><Relationship Id="rId9" Type="http://schemas.openxmlformats.org/officeDocument/2006/relationships/slide" Target="slide24.xml"/><Relationship Id="rId14" Type="http://schemas.openxmlformats.org/officeDocument/2006/relationships/slide" Target="slide26.xml"/><Relationship Id="rId22" Type="http://schemas.openxmlformats.org/officeDocument/2006/relationships/slide" Target="slide10.xml"/><Relationship Id="rId27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slide" Target="slide1.xml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12C8008-8D61-4A11-9F17-16DBD78A9954}"/>
              </a:ext>
            </a:extLst>
          </p:cNvPr>
          <p:cNvGraphicFramePr>
            <a:graphicFrameLocks noGrp="1"/>
          </p:cNvGraphicFramePr>
          <p:nvPr/>
        </p:nvGraphicFramePr>
        <p:xfrm>
          <a:off x="1066800" y="257175"/>
          <a:ext cx="8067675" cy="6343651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90599">
                  <a:extLst>
                    <a:ext uri="{9D8B030D-6E8A-4147-A177-3AD203B41FA5}">
                      <a16:colId xmlns:a16="http://schemas.microsoft.com/office/drawing/2014/main" val="3438576806"/>
                    </a:ext>
                  </a:extLst>
                </a:gridCol>
                <a:gridCol w="1644269">
                  <a:extLst>
                    <a:ext uri="{9D8B030D-6E8A-4147-A177-3AD203B41FA5}">
                      <a16:colId xmlns:a16="http://schemas.microsoft.com/office/drawing/2014/main" val="2396329762"/>
                    </a:ext>
                  </a:extLst>
                </a:gridCol>
                <a:gridCol w="1644269">
                  <a:extLst>
                    <a:ext uri="{9D8B030D-6E8A-4147-A177-3AD203B41FA5}">
                      <a16:colId xmlns:a16="http://schemas.microsoft.com/office/drawing/2014/main" val="2999343810"/>
                    </a:ext>
                  </a:extLst>
                </a:gridCol>
                <a:gridCol w="1644269">
                  <a:extLst>
                    <a:ext uri="{9D8B030D-6E8A-4147-A177-3AD203B41FA5}">
                      <a16:colId xmlns:a16="http://schemas.microsoft.com/office/drawing/2014/main" val="255962861"/>
                    </a:ext>
                  </a:extLst>
                </a:gridCol>
                <a:gridCol w="1644269">
                  <a:extLst>
                    <a:ext uri="{9D8B030D-6E8A-4147-A177-3AD203B41FA5}">
                      <a16:colId xmlns:a16="http://schemas.microsoft.com/office/drawing/2014/main" val="585398474"/>
                    </a:ext>
                  </a:extLst>
                </a:gridCol>
              </a:tblGrid>
              <a:tr h="118437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</a:t>
                      </a:r>
                    </a:p>
                    <a:p>
                      <a:pPr algn="ctr"/>
                      <a:r>
                        <a:rPr lang="en-US" sz="1800" dirty="0"/>
                        <a:t>Basics</a:t>
                      </a:r>
                    </a:p>
                    <a:p>
                      <a:pPr algn="ctr"/>
                      <a:r>
                        <a:rPr lang="en-US" sz="1800" dirty="0" err="1"/>
                        <a:t>Básicos</a:t>
                      </a:r>
                      <a:endParaRPr lang="en-US" sz="18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lvl="1" indent="-457200" algn="ctr"/>
                      <a:r>
                        <a:rPr lang="en-US" sz="1800" dirty="0"/>
                        <a:t>   II</a:t>
                      </a:r>
                    </a:p>
                    <a:p>
                      <a:pPr marL="171450" lvl="1" indent="0" algn="ctr"/>
                      <a:r>
                        <a:rPr lang="en-US" sz="1800" dirty="0"/>
                        <a:t>B &amp; B</a:t>
                      </a: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III</a:t>
                      </a:r>
                    </a:p>
                    <a:p>
                      <a:pPr algn="ctr"/>
                      <a:r>
                        <a:rPr lang="en-US" sz="1800" dirty="0"/>
                        <a:t>Challenges</a:t>
                      </a:r>
                    </a:p>
                    <a:p>
                      <a:pPr algn="ctr"/>
                      <a:r>
                        <a:rPr lang="en-US" sz="1800" dirty="0" err="1"/>
                        <a:t>Desafíos</a:t>
                      </a:r>
                      <a:endParaRPr lang="en-US" sz="18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IV</a:t>
                      </a:r>
                    </a:p>
                    <a:p>
                      <a:pPr algn="ctr"/>
                      <a:r>
                        <a:rPr lang="en-US" sz="1600" dirty="0"/>
                        <a:t>Opportunities</a:t>
                      </a:r>
                    </a:p>
                    <a:p>
                      <a:pPr algn="ctr"/>
                      <a:r>
                        <a:rPr lang="en-US" sz="1600" dirty="0" err="1"/>
                        <a:t>Oportunidades</a:t>
                      </a:r>
                      <a:endParaRPr lang="en-US" sz="16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V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1769634"/>
                  </a:ext>
                </a:extLst>
              </a:tr>
              <a:tr h="10060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2" action="ppaction://hlinksldjump"/>
                        </a:rPr>
                        <a:t>1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3" action="ppaction://hlinksldjump"/>
                        </a:rPr>
                        <a:t>1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4" action="ppaction://hlinksldjump"/>
                        </a:rPr>
                        <a:t>1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5" action="ppaction://hlinksldjump"/>
                        </a:rPr>
                        <a:t>1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6" action="ppaction://hlinksldjump"/>
                        </a:rPr>
                        <a:t>1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265738"/>
                  </a:ext>
                </a:extLst>
              </a:tr>
              <a:tr h="10060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7" action="ppaction://hlinksldjump"/>
                        </a:rPr>
                        <a:t>2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8" action="ppaction://hlinksldjump"/>
                        </a:rPr>
                        <a:t>2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9" action="ppaction://hlinksldjump"/>
                        </a:rPr>
                        <a:t>2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10" action="ppaction://hlinksldjump"/>
                        </a:rPr>
                        <a:t>2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11" action="ppaction://hlinksldjump"/>
                        </a:rPr>
                        <a:t>2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57325"/>
                  </a:ext>
                </a:extLst>
              </a:tr>
              <a:tr h="1006062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hlinkClick r:id="rId12" action="ppaction://hlinksldjump"/>
                        </a:rPr>
                        <a:t>3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13" action="ppaction://hlinksldjump"/>
                        </a:rPr>
                        <a:t>3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14" action="ppaction://hlinksldjump"/>
                        </a:rPr>
                        <a:t>3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15" action="ppaction://hlinksldjump"/>
                        </a:rPr>
                        <a:t>3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16" action="ppaction://hlinksldjump"/>
                        </a:rPr>
                        <a:t>3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9582044"/>
                  </a:ext>
                </a:extLst>
              </a:tr>
              <a:tr h="1006062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hlinkClick r:id="rId17" action="ppaction://hlinksldjump"/>
                        </a:rPr>
                        <a:t>4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18" action="ppaction://hlinksldjump"/>
                        </a:rPr>
                        <a:t>4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19" action="ppaction://hlinksldjump"/>
                        </a:rPr>
                        <a:t>4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20" action="ppaction://hlinksldjump"/>
                        </a:rPr>
                        <a:t>4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21" action="ppaction://hlinksldjump"/>
                        </a:rPr>
                        <a:t>4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776553"/>
                  </a:ext>
                </a:extLst>
              </a:tr>
              <a:tr h="1135027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hlinkClick r:id="rId22" action="ppaction://hlinksldjump"/>
                        </a:rPr>
                        <a:t>5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23" action="ppaction://hlinksldjump"/>
                        </a:rPr>
                        <a:t>5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24" action="ppaction://hlinksldjump"/>
                        </a:rPr>
                        <a:t>5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25" action="ppaction://hlinksldjump"/>
                        </a:rPr>
                        <a:t>5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dirty="0">
                          <a:hlinkClick r:id="rId26" action="ppaction://hlinksldjump"/>
                        </a:rPr>
                        <a:t>5</a:t>
                      </a:r>
                      <a:endParaRPr lang="en-US" sz="6000" dirty="0"/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693273"/>
                  </a:ext>
                </a:extLst>
              </a:tr>
            </a:tbl>
          </a:graphicData>
        </a:graphic>
      </p:graphicFrame>
      <p:sp>
        <p:nvSpPr>
          <p:cNvPr id="12" name="Smiley Face 11">
            <a:extLst>
              <a:ext uri="{FF2B5EF4-FFF2-40B4-BE49-F238E27FC236}">
                <a16:creationId xmlns:a16="http://schemas.microsoft.com/office/drawing/2014/main" id="{B70D226C-065E-4208-9ED8-600CB94A17C5}"/>
              </a:ext>
            </a:extLst>
          </p:cNvPr>
          <p:cNvSpPr/>
          <p:nvPr/>
        </p:nvSpPr>
        <p:spPr>
          <a:xfrm>
            <a:off x="8105775" y="685800"/>
            <a:ext cx="457200" cy="381000"/>
          </a:xfrm>
          <a:prstGeom prst="smileyFace">
            <a:avLst/>
          </a:prstGeom>
          <a:solidFill>
            <a:schemeClr val="accent3"/>
          </a:solidFill>
          <a:ln>
            <a:solidFill>
              <a:srgbClr val="FFF1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E88894-2A96-4151-B8FF-38B69441E432}"/>
              </a:ext>
            </a:extLst>
          </p:cNvPr>
          <p:cNvSpPr txBox="1"/>
          <p:nvPr/>
        </p:nvSpPr>
        <p:spPr>
          <a:xfrm>
            <a:off x="101445" y="166446"/>
            <a:ext cx="677108" cy="640080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en-US" sz="3200" dirty="0">
                <a:ea typeface="Tahoma" panose="020B0604030504040204" pitchFamily="34" charset="0"/>
                <a:cs typeface="Tahoma" panose="020B0604030504040204" pitchFamily="34" charset="0"/>
              </a:rPr>
              <a:t>¡</a:t>
            </a:r>
            <a:r>
              <a:rPr lang="en-US" sz="3200" dirty="0"/>
              <a:t> </a:t>
            </a:r>
            <a:r>
              <a:rPr lang="en-US" sz="3200" dirty="0" err="1"/>
              <a:t>Vamos</a:t>
            </a:r>
            <a:r>
              <a:rPr lang="en-US" sz="3200" dirty="0"/>
              <a:t> a </a:t>
            </a:r>
            <a:r>
              <a:rPr lang="en-US" sz="3200" dirty="0" err="1"/>
              <a:t>jugar</a:t>
            </a:r>
            <a:r>
              <a:rPr lang="en-US" sz="3200" dirty="0">
                <a:ea typeface="Tahoma" panose="020B0604030504040204" pitchFamily="34" charset="0"/>
                <a:cs typeface="Tahoma" panose="020B0604030504040204" pitchFamily="34" charset="0"/>
              </a:rPr>
              <a:t> !           Let’s play!</a:t>
            </a:r>
          </a:p>
        </p:txBody>
      </p:sp>
      <p:pic>
        <p:nvPicPr>
          <p:cNvPr id="17" name="Graphic 16" descr="Shooting star">
            <a:extLst>
              <a:ext uri="{FF2B5EF4-FFF2-40B4-BE49-F238E27FC236}">
                <a16:creationId xmlns:a16="http://schemas.microsoft.com/office/drawing/2014/main" id="{31991E07-C084-4624-A9D6-E000E9589B80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5" y="22860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309F448A-7403-429B-84EF-7E493D06C7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9175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1.5</a:t>
            </a:r>
          </a:p>
        </p:txBody>
      </p:sp>
      <p:sp>
        <p:nvSpPr>
          <p:cNvPr id="18435" name="Rectangle 5">
            <a:extLst>
              <a:ext uri="{FF2B5EF4-FFF2-40B4-BE49-F238E27FC236}">
                <a16:creationId xmlns:a16="http://schemas.microsoft.com/office/drawing/2014/main" id="{6190FFA5-5C13-47B1-8264-C5AF85495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en-US" altLang="en-US" sz="2400"/>
              <a:t>In order for English home language speakers to achieve high levels of proficiency in Spanish, they need ___________________.</a:t>
            </a:r>
          </a:p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panose="05000000000000000000" pitchFamily="2" charset="2"/>
              <a:buChar char="q"/>
            </a:pPr>
            <a:endParaRPr lang="en-US" altLang="en-US" sz="2400"/>
          </a:p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es-MX" altLang="en-US" sz="2400"/>
              <a:t>Si desean alcanzar niveles avanzados de competencia, los hablantes de inglés necesitan </a:t>
            </a:r>
            <a:r>
              <a:rPr lang="es-ES" altLang="en-US" sz="2400"/>
              <a:t>____________.</a:t>
            </a:r>
            <a:endParaRPr lang="en-US" alt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309F448A-7403-429B-84EF-7E493D06C7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9175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1.5</a:t>
            </a:r>
          </a:p>
        </p:txBody>
      </p:sp>
      <p:sp>
        <p:nvSpPr>
          <p:cNvPr id="19459" name="Rectangle 5">
            <a:extLst>
              <a:ext uri="{FF2B5EF4-FFF2-40B4-BE49-F238E27FC236}">
                <a16:creationId xmlns:a16="http://schemas.microsoft.com/office/drawing/2014/main" id="{66DA27D6-BDBD-492F-9858-9A27E3E26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7526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en-US" altLang="en-US" sz="2400" dirty="0"/>
              <a:t>many opportunities to use Spanish outside of the classroom and beyond grade 12</a:t>
            </a:r>
            <a:br>
              <a:rPr lang="en-US" altLang="en-US" sz="2400" dirty="0"/>
            </a:br>
            <a:endParaRPr lang="en-US" altLang="en-US" sz="2400" dirty="0"/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es-MX" altLang="en-US" sz="2400" dirty="0"/>
              <a:t>muchas oportunidades para utilizar el español fuera</a:t>
            </a:r>
            <a:br>
              <a:rPr lang="es-MX" altLang="en-US" sz="2400" dirty="0"/>
            </a:br>
            <a:r>
              <a:rPr lang="es-MX" altLang="en-US" sz="2400" dirty="0"/>
              <a:t>del aula y más allá del 12° grado</a:t>
            </a:r>
            <a:endParaRPr lang="en-US" altLang="en-US" sz="2400" dirty="0"/>
          </a:p>
          <a:p>
            <a:pPr>
              <a:buClr>
                <a:srgbClr val="00B050"/>
              </a:buClr>
              <a:buSzPct val="100000"/>
              <a:buFont typeface="Wingdings" panose="05000000000000000000" pitchFamily="2" charset="2"/>
              <a:buChar char="q"/>
            </a:pPr>
            <a:endParaRPr lang="en-US" altLang="en-US" sz="2400" dirty="0"/>
          </a:p>
        </p:txBody>
      </p:sp>
      <p:sp>
        <p:nvSpPr>
          <p:cNvPr id="19460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588C948-04DC-4304-AC06-C5B0D7B51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0386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D19DFDB5-F4E6-405F-9313-FEE817389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9013" y="381000"/>
            <a:ext cx="74977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2.1</a:t>
            </a:r>
          </a:p>
        </p:txBody>
      </p:sp>
      <p:sp>
        <p:nvSpPr>
          <p:cNvPr id="9220" name="Rectangle 5">
            <a:extLst>
              <a:ext uri="{FF2B5EF4-FFF2-40B4-BE49-F238E27FC236}">
                <a16:creationId xmlns:a16="http://schemas.microsoft.com/office/drawing/2014/main" id="{2EB4B561-BC5B-41E6-903C-A96DDE4E5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s-ES" sz="2400" dirty="0"/>
              <a:t>La diferencia entre bilingüismo y alfabetización bilingüe.</a:t>
            </a:r>
            <a:br>
              <a:rPr lang="es-ES" sz="2400" dirty="0"/>
            </a:br>
            <a:endParaRPr lang="es-ES" sz="2400" dirty="0"/>
          </a:p>
          <a:p>
            <a:pPr eaLnBrk="1" hangingPunct="1"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400" dirty="0"/>
              <a:t>The difference between bilingualism and biliteracy.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D19DFDB5-F4E6-405F-9313-FEE817389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9013" y="381000"/>
            <a:ext cx="74977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2.1</a:t>
            </a:r>
          </a:p>
        </p:txBody>
      </p:sp>
      <p:sp>
        <p:nvSpPr>
          <p:cNvPr id="21507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5D7B3D8-E9D1-4C74-80AF-C70C1F926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5626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38246" name="Rectangle 6">
            <a:extLst>
              <a:ext uri="{FF2B5EF4-FFF2-40B4-BE49-F238E27FC236}">
                <a16:creationId xmlns:a16="http://schemas.microsoft.com/office/drawing/2014/main" id="{0ABB839D-6635-45B8-92BB-26CFD0803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7526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" sz="2400" dirty="0">
                <a:effectLst/>
              </a:rPr>
              <a:t>Bilingüismo = la capacidad de hablar y entender dos idiomas.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s-MX" sz="2400" dirty="0">
                <a:effectLst/>
              </a:rPr>
              <a:t>La alfabetización bilingüe</a:t>
            </a:r>
            <a:r>
              <a:rPr lang="en" sz="2400" dirty="0">
                <a:effectLst/>
              </a:rPr>
              <a:t> = la </a:t>
            </a:r>
            <a:r>
              <a:rPr lang="es-MX" sz="2400" dirty="0">
                <a:effectLst/>
              </a:rPr>
              <a:t>capacidad de leer y escribir en dos idiomas</a:t>
            </a:r>
            <a:r>
              <a:rPr lang="en" sz="2400" dirty="0">
                <a:effectLst/>
              </a:rPr>
              <a:t>. 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endParaRPr lang="en" sz="2400" dirty="0">
              <a:effectLst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400" dirty="0">
                <a:effectLst/>
              </a:rPr>
              <a:t>Bilingualism = being able to understand and speak two languages.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400" dirty="0">
                <a:effectLst/>
              </a:rPr>
              <a:t>Biliteracy = being able to read and write in two languages.</a:t>
            </a:r>
            <a:endParaRPr lang="en" sz="2400" dirty="0">
              <a:effectLst/>
            </a:endParaRP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endParaRPr lang="en" sz="2400" dirty="0">
              <a:effectLst/>
            </a:endParaRPr>
          </a:p>
          <a:p>
            <a:pPr eaLnBrk="1" hangingPunct="1">
              <a:defRPr/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8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8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8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8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8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8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2BC27929-5D84-4AE9-8EFF-727BC7C43D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3463" y="381000"/>
            <a:ext cx="74977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2.2</a:t>
            </a:r>
          </a:p>
        </p:txBody>
      </p:sp>
      <p:sp>
        <p:nvSpPr>
          <p:cNvPr id="158725" name="Rectangle 5">
            <a:extLst>
              <a:ext uri="{FF2B5EF4-FFF2-40B4-BE49-F238E27FC236}">
                <a16:creationId xmlns:a16="http://schemas.microsoft.com/office/drawing/2014/main" id="{7E2A5F3B-ACB5-447C-9C68-D32603226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585913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400" dirty="0">
                <a:effectLst/>
              </a:rPr>
              <a:t>Describe the first stage of oral language development.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endParaRPr lang="en-US" sz="2400" dirty="0">
              <a:effectLst/>
            </a:endParaRP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s-ES" sz="2400" dirty="0">
                <a:effectLst/>
              </a:rPr>
              <a:t>Describe la primera etapa del desarrollo del lenguaje.</a:t>
            </a:r>
            <a:endParaRPr lang="en-US" sz="2400" dirty="0">
              <a:effectLst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>
                <a:effectLst/>
              </a:rPr>
              <a:t> 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2BC27929-5D84-4AE9-8EFF-727BC7C43D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3463" y="381000"/>
            <a:ext cx="74977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2.2</a:t>
            </a:r>
          </a:p>
        </p:txBody>
      </p:sp>
      <p:sp>
        <p:nvSpPr>
          <p:cNvPr id="23555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E536013-17B0-4023-AA4C-05A38E106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8862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8726" name="Rectangle 6">
            <a:extLst>
              <a:ext uri="{FF2B5EF4-FFF2-40B4-BE49-F238E27FC236}">
                <a16:creationId xmlns:a16="http://schemas.microsoft.com/office/drawing/2014/main" id="{72BCBDC1-AC69-4EA2-963B-7419CAA63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8288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2400"/>
              <a:t>Very few oral skills, responses mostly nonverbal</a:t>
            </a:r>
          </a:p>
          <a:p>
            <a:pPr eaLnBrk="1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US" altLang="en-US" sz="2400"/>
          </a:p>
          <a:p>
            <a:pPr eaLnBrk="1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s-ES" altLang="en-US" sz="2400"/>
              <a:t>Muy pocas aptitudes de lenguaje orales, respuestas </a:t>
            </a:r>
            <a:br>
              <a:rPr lang="es-ES" altLang="en-US" sz="2400"/>
            </a:br>
            <a:r>
              <a:rPr lang="es-ES" altLang="en-US" sz="2400"/>
              <a:t>no verbales</a:t>
            </a: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87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87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E86ED8B8-B3A8-49D2-954B-A2B4615EF6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304800"/>
            <a:ext cx="74977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2.3</a:t>
            </a:r>
          </a:p>
        </p:txBody>
      </p:sp>
      <p:sp>
        <p:nvSpPr>
          <p:cNvPr id="11268" name="Rectangle 5">
            <a:extLst>
              <a:ext uri="{FF2B5EF4-FFF2-40B4-BE49-F238E27FC236}">
                <a16:creationId xmlns:a16="http://schemas.microsoft.com/office/drawing/2014/main" id="{C08888E0-16D6-464E-83BF-B37024AA3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4478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572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2400" dirty="0"/>
              <a:t> ¿</a:t>
            </a:r>
            <a:r>
              <a:rPr lang="es-ES" altLang="en-US" sz="2400" dirty="0"/>
              <a:t>Qué tipo de lenguaje es</a:t>
            </a:r>
            <a:r>
              <a:rPr lang="en-US" altLang="en-US" sz="2400" dirty="0">
                <a:cs typeface="Calibri" panose="020F0502020204030204" pitchFamily="34" charset="0"/>
              </a:rPr>
              <a:t>?</a:t>
            </a:r>
          </a:p>
          <a:p>
            <a:pPr marL="571500" lvl="1" indent="0">
              <a:spcBef>
                <a:spcPts val="1000"/>
              </a:spcBef>
              <a:buClr>
                <a:srgbClr val="C00000"/>
              </a:buClr>
              <a:buNone/>
            </a:pPr>
            <a:r>
              <a:rPr lang="es-MX" altLang="en-US" sz="2400" b="1" dirty="0">
                <a:ea typeface="Lato" pitchFamily="34" charset="0"/>
                <a:cs typeface="Calibri" panose="020F0502020204030204" pitchFamily="34" charset="0"/>
                <a:sym typeface="Lato" pitchFamily="34" charset="0"/>
              </a:rPr>
              <a:t>Lenguaje </a:t>
            </a:r>
            <a:r>
              <a:rPr lang="en-US" altLang="en-US" sz="2400" b="1" dirty="0" err="1">
                <a:ea typeface="Lato" pitchFamily="34" charset="0"/>
                <a:cs typeface="Calibri" panose="020F0502020204030204" pitchFamily="34" charset="0"/>
                <a:sym typeface="Lato" pitchFamily="34" charset="0"/>
              </a:rPr>
              <a:t>coloquial</a:t>
            </a:r>
            <a:r>
              <a:rPr lang="en-US" altLang="en-US" sz="2400" b="1" dirty="0">
                <a:ea typeface="Lato" pitchFamily="34" charset="0"/>
                <a:cs typeface="Calibri" panose="020F0502020204030204" pitchFamily="34" charset="0"/>
                <a:sym typeface="Lato" pitchFamily="34" charset="0"/>
              </a:rPr>
              <a:t>, simple e </a:t>
            </a:r>
            <a:r>
              <a:rPr lang="en-US" altLang="en-US" sz="2400" b="1" dirty="0" err="1">
                <a:ea typeface="Lato" pitchFamily="34" charset="0"/>
                <a:cs typeface="Calibri" panose="020F0502020204030204" pitchFamily="34" charset="0"/>
                <a:sym typeface="Lato" pitchFamily="34" charset="0"/>
              </a:rPr>
              <a:t>interactivo</a:t>
            </a:r>
            <a:r>
              <a:rPr lang="en-US" altLang="en-US" sz="2400" b="1" dirty="0">
                <a:ea typeface="Lato" pitchFamily="34" charset="0"/>
                <a:cs typeface="Calibri" panose="020F0502020204030204" pitchFamily="34" charset="0"/>
                <a:sym typeface="Lato" pitchFamily="34" charset="0"/>
              </a:rPr>
              <a:t>; </a:t>
            </a:r>
            <a:r>
              <a:rPr lang="en-US" altLang="en-US" sz="2400" b="1" dirty="0" err="1">
                <a:ea typeface="Lato" pitchFamily="34" charset="0"/>
                <a:cs typeface="Calibri" panose="020F0502020204030204" pitchFamily="34" charset="0"/>
                <a:sym typeface="Lato" pitchFamily="34" charset="0"/>
              </a:rPr>
              <a:t>necesario</a:t>
            </a:r>
            <a:r>
              <a:rPr lang="en-US" altLang="en-US" sz="2400" b="1" dirty="0">
                <a:ea typeface="Lato" pitchFamily="34" charset="0"/>
                <a:cs typeface="Calibri" panose="020F0502020204030204" pitchFamily="34" charset="0"/>
                <a:sym typeface="Lato" pitchFamily="34" charset="0"/>
              </a:rPr>
              <a:t> para la </a:t>
            </a:r>
            <a:r>
              <a:rPr lang="en-US" altLang="en-US" sz="2400" b="1" dirty="0" err="1">
                <a:ea typeface="Lato" pitchFamily="34" charset="0"/>
              </a:rPr>
              <a:t>conversación</a:t>
            </a:r>
            <a:r>
              <a:rPr lang="en-US" altLang="en-US" sz="2400" b="1" dirty="0">
                <a:ea typeface="Lato" pitchFamily="34" charset="0"/>
              </a:rPr>
              <a:t> informal</a:t>
            </a:r>
          </a:p>
          <a:p>
            <a:pPr>
              <a:spcBef>
                <a:spcPts val="10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q"/>
            </a:pPr>
            <a:endParaRPr lang="en-US" altLang="en-US" sz="2000" dirty="0">
              <a:cs typeface="Lato" pitchFamily="34" charset="0"/>
              <a:sym typeface="Lato" pitchFamily="34" charset="0"/>
            </a:endParaRPr>
          </a:p>
          <a:p>
            <a:pPr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2400" dirty="0">
                <a:cs typeface="Lato" pitchFamily="34" charset="0"/>
                <a:sym typeface="Lato" pitchFamily="34" charset="0"/>
              </a:rPr>
              <a:t>  What type of language is this?</a:t>
            </a:r>
          </a:p>
          <a:p>
            <a:pPr marL="0" indent="0">
              <a:spcBef>
                <a:spcPts val="1000"/>
              </a:spcBef>
              <a:buClr>
                <a:srgbClr val="C00000"/>
              </a:buClr>
              <a:buNone/>
            </a:pPr>
            <a:r>
              <a:rPr lang="en-US" altLang="en-US" sz="2400" dirty="0">
                <a:sym typeface="Lato" pitchFamily="34" charset="0"/>
              </a:rPr>
              <a:t>      </a:t>
            </a:r>
            <a:r>
              <a:rPr lang="en-US" altLang="en-US" sz="2400" b="1" dirty="0"/>
              <a:t>Conversational, simple, interactive language;</a:t>
            </a:r>
            <a:br>
              <a:rPr lang="en-US" altLang="en-US" sz="2400" b="1" dirty="0"/>
            </a:br>
            <a:r>
              <a:rPr lang="en-US" altLang="en-US" sz="2400" b="1" dirty="0"/>
              <a:t>      needed for social interaction</a:t>
            </a:r>
            <a:endParaRPr lang="en-US" altLang="en-US" sz="2400" b="1" dirty="0">
              <a:cs typeface="Lato" pitchFamily="34" charset="0"/>
              <a:sym typeface="Lato" pitchFamily="34" charset="0"/>
            </a:endParaRPr>
          </a:p>
          <a:p>
            <a:pPr lvl="1"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US" altLang="en-US" sz="2000" b="1" dirty="0">
              <a:cs typeface="Lato" pitchFamily="34" charset="0"/>
              <a:sym typeface="Lato" pitchFamily="34" charset="0"/>
            </a:endParaRPr>
          </a:p>
          <a:p>
            <a:pPr>
              <a:spcBef>
                <a:spcPts val="10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q"/>
            </a:pPr>
            <a:endParaRPr lang="en-US" altLang="en-US" sz="2400" dirty="0">
              <a:cs typeface="Lato" pitchFamily="34" charset="0"/>
              <a:sym typeface="Lato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E86ED8B8-B3A8-49D2-954B-A2B4615EF6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304800"/>
            <a:ext cx="74977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2.3</a:t>
            </a:r>
          </a:p>
        </p:txBody>
      </p:sp>
      <p:sp>
        <p:nvSpPr>
          <p:cNvPr id="11268" name="Rectangle 5">
            <a:extLst>
              <a:ext uri="{FF2B5EF4-FFF2-40B4-BE49-F238E27FC236}">
                <a16:creationId xmlns:a16="http://schemas.microsoft.com/office/drawing/2014/main" id="{C08888E0-16D6-464E-83BF-B37024AA3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4478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572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2400" dirty="0" err="1"/>
              <a:t>L</a:t>
            </a:r>
            <a:r>
              <a:rPr lang="en-US" altLang="en-US" sz="2400" dirty="0" err="1">
                <a:cs typeface="Calibri" panose="020F0502020204030204" pitchFamily="34" charset="0"/>
              </a:rPr>
              <a:t>enguaje</a:t>
            </a:r>
            <a:r>
              <a:rPr lang="en-US" altLang="en-US" sz="2400" dirty="0">
                <a:cs typeface="Calibri" panose="020F0502020204030204" pitchFamily="34" charset="0"/>
              </a:rPr>
              <a:t> social </a:t>
            </a:r>
          </a:p>
          <a:p>
            <a:pPr eaLnBrk="1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US" altLang="en-US" sz="2400" dirty="0">
              <a:ea typeface="Lato" pitchFamily="34" charset="0"/>
              <a:cs typeface="Calibri" panose="020F0502020204030204" pitchFamily="34" charset="0"/>
              <a:sym typeface="Lato" pitchFamily="34" charset="0"/>
            </a:endParaRPr>
          </a:p>
          <a:p>
            <a:pPr eaLnBrk="1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2400" dirty="0">
                <a:ea typeface="Lato" pitchFamily="34" charset="0"/>
                <a:cs typeface="Calibri" panose="020F0502020204030204" pitchFamily="34" charset="0"/>
                <a:sym typeface="Lato" pitchFamily="34" charset="0"/>
              </a:rPr>
              <a:t>Social language</a:t>
            </a:r>
          </a:p>
          <a:p>
            <a:pPr lvl="1"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US" altLang="en-US" sz="2000" dirty="0">
              <a:ea typeface="Lato" pitchFamily="34" charset="0"/>
              <a:cs typeface="Calibri" panose="020F0502020204030204" pitchFamily="34" charset="0"/>
              <a:sym typeface="Lato" pitchFamily="34" charset="0"/>
            </a:endParaRPr>
          </a:p>
          <a:p>
            <a:pPr>
              <a:spcBef>
                <a:spcPts val="10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q"/>
            </a:pPr>
            <a:endParaRPr lang="en-US" altLang="en-US" sz="2400" dirty="0">
              <a:ea typeface="Lato" pitchFamily="34" charset="0"/>
              <a:cs typeface="Calibri" panose="020F0502020204030204" pitchFamily="34" charset="0"/>
              <a:sym typeface="Lato" pitchFamily="34" charset="0"/>
            </a:endParaRPr>
          </a:p>
        </p:txBody>
      </p:sp>
      <p:sp>
        <p:nvSpPr>
          <p:cNvPr id="25604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A952CD1-234A-4640-97F6-992837481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01802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60006307-33AD-4B2E-9172-49912042E7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2.4</a:t>
            </a:r>
          </a:p>
        </p:txBody>
      </p:sp>
      <p:sp>
        <p:nvSpPr>
          <p:cNvPr id="26627" name="Rectangle 5">
            <a:extLst>
              <a:ext uri="{FF2B5EF4-FFF2-40B4-BE49-F238E27FC236}">
                <a16:creationId xmlns:a16="http://schemas.microsoft.com/office/drawing/2014/main" id="{8964C868-39D9-4988-817E-CB4ED0BA3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2400"/>
              <a:t>What characterizes “below the surface” reading strategies?</a:t>
            </a:r>
          </a:p>
          <a:p>
            <a:pPr eaLnBrk="1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US" altLang="en-US" sz="2400"/>
          </a:p>
          <a:p>
            <a:pPr eaLnBrk="1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s-ES" altLang="en-US" sz="2400"/>
              <a:t>¿Qué categorizan </a:t>
            </a:r>
            <a:r>
              <a:rPr lang="es-MX" altLang="en-US" sz="2400"/>
              <a:t>las estrategias que estarían debajo </a:t>
            </a:r>
            <a:br>
              <a:rPr lang="es-MX" altLang="en-US" sz="2400"/>
            </a:br>
            <a:r>
              <a:rPr lang="es-MX" altLang="en-US" sz="2400"/>
              <a:t>de la línea de superficie?</a:t>
            </a:r>
            <a:endParaRPr lang="en-US" altLang="en-US" sz="2400"/>
          </a:p>
          <a:p>
            <a:pPr eaLnBrk="1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US" altLang="en-US" sz="2400"/>
          </a:p>
          <a:p>
            <a:pPr eaLnBrk="1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US" altLang="en-US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60006307-33AD-4B2E-9172-49912042E7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2.4</a:t>
            </a:r>
          </a:p>
        </p:txBody>
      </p:sp>
      <p:sp>
        <p:nvSpPr>
          <p:cNvPr id="27651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5707A9B-18DD-4F12-8C35-3EF6C0298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4290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60774" name="Rectangle 6">
            <a:extLst>
              <a:ext uri="{FF2B5EF4-FFF2-40B4-BE49-F238E27FC236}">
                <a16:creationId xmlns:a16="http://schemas.microsoft.com/office/drawing/2014/main" id="{F403C9EC-2386-4F19-B03B-E5670EDFA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900" y="17145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2400" dirty="0"/>
              <a:t>They can be transferred from one language to another.</a:t>
            </a:r>
          </a:p>
          <a:p>
            <a:pPr eaLnBrk="1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US" altLang="en-US" sz="2400" dirty="0"/>
          </a:p>
          <a:p>
            <a:pPr eaLnBrk="1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s-MX" altLang="en-US" sz="2400" dirty="0"/>
              <a:t>Pueden transferir de un idioma a otro.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0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0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F5FCE56A-34C1-4201-AC33-E1F2B0262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1.1</a:t>
            </a:r>
          </a:p>
        </p:txBody>
      </p:sp>
      <p:sp>
        <p:nvSpPr>
          <p:cNvPr id="10243" name="Rectangle 9">
            <a:extLst>
              <a:ext uri="{FF2B5EF4-FFF2-40B4-BE49-F238E27FC236}">
                <a16:creationId xmlns:a16="http://schemas.microsoft.com/office/drawing/2014/main" id="{07DAAF44-7008-4BB4-A73E-5175152D56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524000"/>
            <a:ext cx="8229600" cy="1981200"/>
          </a:xfrm>
        </p:spPr>
        <p:txBody>
          <a:bodyPr/>
          <a:lstStyle/>
          <a:p>
            <a:pPr eaLnBrk="1" hangingPunct="1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en-US" altLang="en-US" sz="2400"/>
              <a:t>What are the three goals of DLI education?</a:t>
            </a:r>
            <a:br>
              <a:rPr lang="en-US" altLang="en-US" sz="2400"/>
            </a:br>
            <a:endParaRPr lang="en-US" altLang="en-US" sz="2400"/>
          </a:p>
          <a:p>
            <a:pPr eaLnBrk="1" hangingPunct="1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es-ES" altLang="en-US" sz="2400"/>
              <a:t>¿Qué son los tres objetivos de la Educación DLI?</a:t>
            </a:r>
            <a:endParaRPr lang="en-US" altLang="en-US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9D040AE1-AEE8-445B-9B7E-FF8BCA63C6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2513" y="304800"/>
            <a:ext cx="74977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2.5</a:t>
            </a:r>
          </a:p>
        </p:txBody>
      </p:sp>
      <p:sp>
        <p:nvSpPr>
          <p:cNvPr id="28675" name="Rectangle 5">
            <a:extLst>
              <a:ext uri="{FF2B5EF4-FFF2-40B4-BE49-F238E27FC236}">
                <a16:creationId xmlns:a16="http://schemas.microsoft.com/office/drawing/2014/main" id="{6CC5BD3E-5A48-4A40-915A-A59E43355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643063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s-MX" sz="2400" dirty="0">
                <a:ea typeface="Tahoma" panose="020B0604030504040204" pitchFamily="34" charset="0"/>
                <a:cs typeface="Tahoma" panose="020B0604030504040204" pitchFamily="34" charset="0"/>
              </a:rPr>
              <a:t>Tres prácticas de lectura que pueden transferir de un idioma a otro.</a:t>
            </a:r>
            <a:br>
              <a:rPr lang="es-MX" sz="2400" dirty="0"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s-MX" altLang="en-US" sz="24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Three examples of early literacy reading concepts that can be transferred from one language to another.</a:t>
            </a:r>
            <a:endParaRPr lang="es-MX" altLang="en-US" sz="2400" dirty="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9D040AE1-AEE8-445B-9B7E-FF8BCA63C6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2513" y="304800"/>
            <a:ext cx="74977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2.5</a:t>
            </a:r>
          </a:p>
        </p:txBody>
      </p:sp>
      <p:sp>
        <p:nvSpPr>
          <p:cNvPr id="29699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99222AD-8646-4C91-B90A-ECC472DFC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4102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7E5CADC7-CE9B-4A40-B348-62002D962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614513"/>
            <a:ext cx="43434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Picture clues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Print direction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Expressive reading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Difference between </a:t>
            </a:r>
            <a:r>
              <a:rPr lang="en-US" sz="2200" i="1" dirty="0"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 and ñ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Blending sounds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Accent marks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Rhyming</a:t>
            </a:r>
          </a:p>
          <a:p>
            <a:pPr marL="0" indent="0">
              <a:spcBef>
                <a:spcPct val="20000"/>
              </a:spcBef>
              <a:buClr>
                <a:srgbClr val="C00000"/>
              </a:buClr>
              <a:buNone/>
            </a:pPr>
            <a:endParaRPr lang="es-MX" altLang="en-US" sz="2400" dirty="0"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0AE2D43-4D75-4FAB-A7E5-BA2589182B93}"/>
              </a:ext>
            </a:extLst>
          </p:cNvPr>
          <p:cNvSpPr/>
          <p:nvPr/>
        </p:nvSpPr>
        <p:spPr>
          <a:xfrm>
            <a:off x="4908386" y="1555282"/>
            <a:ext cx="3657600" cy="3747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200" dirty="0" err="1">
                <a:ea typeface="Tahoma" panose="020B0604030504040204" pitchFamily="34" charset="0"/>
                <a:cs typeface="Tahoma" panose="020B0604030504040204" pitchFamily="34" charset="0"/>
              </a:rPr>
              <a:t>Imágenes</a:t>
            </a: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ea typeface="Tahoma" panose="020B0604030504040204" pitchFamily="34" charset="0"/>
                <a:cs typeface="Tahoma" panose="020B0604030504040204" pitchFamily="34" charset="0"/>
              </a:rPr>
              <a:t>pistas</a:t>
            </a:r>
            <a:endParaRPr lang="en-US" sz="22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Leer de </a:t>
            </a:r>
            <a:r>
              <a:rPr lang="en-US" sz="2200" dirty="0" err="1">
                <a:ea typeface="Tahoma" panose="020B0604030504040204" pitchFamily="34" charset="0"/>
                <a:cs typeface="Tahoma" panose="020B0604030504040204" pitchFamily="34" charset="0"/>
              </a:rPr>
              <a:t>izquierda</a:t>
            </a: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 a derecho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Leer con expression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200" dirty="0" err="1">
                <a:ea typeface="Tahoma" panose="020B0604030504040204" pitchFamily="34" charset="0"/>
                <a:cs typeface="Tahoma" panose="020B0604030504040204" pitchFamily="34" charset="0"/>
              </a:rPr>
              <a:t>Diferencia</a:t>
            </a: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 entre n y ñ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200" dirty="0" err="1">
                <a:ea typeface="Tahoma" panose="020B0604030504040204" pitchFamily="34" charset="0"/>
                <a:cs typeface="Tahoma" panose="020B0604030504040204" pitchFamily="34" charset="0"/>
              </a:rPr>
              <a:t>Mezclar</a:t>
            </a: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ea typeface="Tahoma" panose="020B0604030504040204" pitchFamily="34" charset="0"/>
                <a:cs typeface="Tahoma" panose="020B0604030504040204" pitchFamily="34" charset="0"/>
              </a:rPr>
              <a:t>sonidos</a:t>
            </a:r>
            <a:endParaRPr lang="en-US" sz="22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200" dirty="0" err="1">
                <a:ea typeface="Tahoma" panose="020B0604030504040204" pitchFamily="34" charset="0"/>
                <a:cs typeface="Tahoma" panose="020B0604030504040204" pitchFamily="34" charset="0"/>
              </a:rPr>
              <a:t>Vocales</a:t>
            </a: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 con </a:t>
            </a:r>
            <a:r>
              <a:rPr lang="en-US" sz="2200" dirty="0" err="1">
                <a:ea typeface="Tahoma" panose="020B0604030504040204" pitchFamily="34" charset="0"/>
                <a:cs typeface="Tahoma" panose="020B0604030504040204" pitchFamily="34" charset="0"/>
              </a:rPr>
              <a:t>acentos</a:t>
            </a:r>
            <a:endParaRPr lang="en-US" sz="22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200" dirty="0" err="1">
                <a:ea typeface="Tahoma" panose="020B0604030504040204" pitchFamily="34" charset="0"/>
                <a:cs typeface="Tahoma" panose="020B0604030504040204" pitchFamily="34" charset="0"/>
              </a:rPr>
              <a:t>Rimar</a:t>
            </a:r>
            <a:endParaRPr lang="en-US" sz="22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D3257FDB-4A61-474D-8AC2-F85661D42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8225" y="9525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3.1</a:t>
            </a:r>
          </a:p>
        </p:txBody>
      </p:sp>
      <p:sp>
        <p:nvSpPr>
          <p:cNvPr id="162822" name="Rectangle 6">
            <a:extLst>
              <a:ext uri="{FF2B5EF4-FFF2-40B4-BE49-F238E27FC236}">
                <a16:creationId xmlns:a16="http://schemas.microsoft.com/office/drawing/2014/main" id="{70C2A1DB-5F36-4CB4-83D4-D00B8E2D6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30724" name="Rectangle 5">
            <a:extLst>
              <a:ext uri="{FF2B5EF4-FFF2-40B4-BE49-F238E27FC236}">
                <a16:creationId xmlns:a16="http://schemas.microsoft.com/office/drawing/2014/main" id="{E1E6D984-7115-4171-BD2F-11ABBD1B6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" y="10668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altLang="en-US" sz="2400">
              <a:cs typeface="Tahom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DBAE43C-B382-4D13-9AF3-A5F6B4E7C6EA}"/>
              </a:ext>
            </a:extLst>
          </p:cNvPr>
          <p:cNvSpPr/>
          <p:nvPr/>
        </p:nvSpPr>
        <p:spPr>
          <a:xfrm>
            <a:off x="1057275" y="1066800"/>
            <a:ext cx="8086725" cy="55086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400" dirty="0">
                <a:cs typeface="Tahoma" panose="020B0604030504040204" pitchFamily="34" charset="0"/>
              </a:rPr>
              <a:t>Identify the challenge:</a:t>
            </a:r>
          </a:p>
          <a:p>
            <a:pPr eaLnBrk="1" hangingPunct="1">
              <a:spcBef>
                <a:spcPct val="20000"/>
              </a:spcBef>
              <a:buClr>
                <a:srgbClr val="0070C0"/>
              </a:buClr>
              <a:defRPr/>
            </a:pPr>
            <a:r>
              <a:rPr lang="en-US" altLang="en-US" sz="2000" b="1" dirty="0">
                <a:cs typeface="Tahoma" panose="020B0604030504040204" pitchFamily="34" charset="0"/>
              </a:rPr>
              <a:t>   Students may not perform at grade level in reading by</a:t>
            </a:r>
            <a:br>
              <a:rPr lang="en-US" altLang="en-US" sz="2000" b="1" dirty="0">
                <a:cs typeface="Tahoma" panose="020B0604030504040204" pitchFamily="34" charset="0"/>
              </a:rPr>
            </a:br>
            <a:r>
              <a:rPr lang="en-US" altLang="en-US" sz="2000" b="1" dirty="0">
                <a:cs typeface="Tahoma" panose="020B0604030504040204" pitchFamily="34" charset="0"/>
              </a:rPr>
              <a:t>   grade 3.  </a:t>
            </a:r>
          </a:p>
          <a:p>
            <a:pPr lvl="1" eaLnBrk="1" hangingPunct="1">
              <a:spcBef>
                <a:spcPct val="200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cs typeface="Tahoma" panose="020B0604030504040204" pitchFamily="34" charset="0"/>
              </a:rPr>
              <a:t> Power of English</a:t>
            </a:r>
          </a:p>
          <a:p>
            <a:pPr lvl="1"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cs typeface="Tahoma" panose="020B0604030504040204" pitchFamily="34" charset="0"/>
              </a:rPr>
              <a:t> Statewide Testing</a:t>
            </a:r>
          </a:p>
          <a:p>
            <a:pPr lvl="1"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cs typeface="Tahoma" panose="020B0604030504040204" pitchFamily="34" charset="0"/>
              </a:rPr>
              <a:t> Learning Difficulties and Disabilities</a:t>
            </a:r>
          </a:p>
          <a:p>
            <a:pPr lvl="1"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cs typeface="Tahoma" panose="020B0604030504040204" pitchFamily="34" charset="0"/>
              </a:rPr>
              <a:t> Bilingual Kids – Monolingual Parents</a:t>
            </a:r>
          </a:p>
          <a:p>
            <a:pPr lvl="1" eaLnBrk="1" hangingPunct="1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endParaRPr lang="en-US" altLang="en-US" sz="2000" dirty="0">
              <a:cs typeface="Tahoma" panose="020B0604030504040204" pitchFamily="34" charset="0"/>
            </a:endParaRPr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ES" sz="2400" dirty="0"/>
              <a:t>Identifique el </a:t>
            </a:r>
            <a:r>
              <a:rPr lang="es-ES" altLang="en-US" sz="2400" dirty="0"/>
              <a:t>desafío: </a:t>
            </a:r>
            <a:endParaRPr lang="es-ES" sz="2400" dirty="0"/>
          </a:p>
          <a:p>
            <a:pPr>
              <a:defRPr/>
            </a:pPr>
            <a:r>
              <a:rPr lang="es-ES" sz="2000" b="1" dirty="0"/>
              <a:t>     Los estudiantes del 3er grado </a:t>
            </a:r>
            <a:r>
              <a:rPr lang="es-MX" sz="2000" b="1" dirty="0"/>
              <a:t>pueden experimentar atraso</a:t>
            </a:r>
            <a:br>
              <a:rPr lang="es-MX" sz="2000" b="1" dirty="0"/>
            </a:br>
            <a:r>
              <a:rPr lang="es-MX" sz="2000" b="1" dirty="0"/>
              <a:t>     en sus habilidades de lectura y escritura en inglés.</a:t>
            </a:r>
            <a:endParaRPr lang="en-US" sz="2000" dirty="0"/>
          </a:p>
          <a:p>
            <a:pPr lvl="1">
              <a:spcBef>
                <a:spcPts val="6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MX" sz="2000" dirty="0"/>
              <a:t> </a:t>
            </a:r>
            <a:r>
              <a:rPr lang="es-ES" sz="2000" dirty="0"/>
              <a:t>El poder del inglés</a:t>
            </a:r>
            <a:endParaRPr lang="en-US" sz="2000" dirty="0"/>
          </a:p>
          <a:p>
            <a:pPr lvl="1">
              <a:spcBef>
                <a:spcPts val="6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ES" sz="2000" dirty="0"/>
              <a:t> Examen Estatal</a:t>
            </a:r>
            <a:endParaRPr lang="en-US" sz="2000" dirty="0"/>
          </a:p>
          <a:p>
            <a:pPr lvl="1">
              <a:spcBef>
                <a:spcPts val="6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ES" sz="2000" dirty="0"/>
              <a:t> Dificultades y desventajas del aprendizaje</a:t>
            </a:r>
            <a:endParaRPr lang="en-US" sz="2000" dirty="0"/>
          </a:p>
          <a:p>
            <a:pPr lvl="1">
              <a:spcBef>
                <a:spcPts val="6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ES" sz="2000" dirty="0"/>
              <a:t> Niños bilingües – Padres monolingües</a:t>
            </a:r>
            <a:endParaRPr lang="en-US" altLang="en-US" sz="2000" dirty="0"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D3257FDB-4A61-474D-8AC2-F85661D42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8225" y="9525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3.1</a:t>
            </a:r>
          </a:p>
        </p:txBody>
      </p:sp>
      <p:sp>
        <p:nvSpPr>
          <p:cNvPr id="162822" name="Rectangle 6">
            <a:extLst>
              <a:ext uri="{FF2B5EF4-FFF2-40B4-BE49-F238E27FC236}">
                <a16:creationId xmlns:a16="http://schemas.microsoft.com/office/drawing/2014/main" id="{70C2A1DB-5F36-4CB4-83D4-D00B8E2D6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32772" name="Rectangle 5">
            <a:extLst>
              <a:ext uri="{FF2B5EF4-FFF2-40B4-BE49-F238E27FC236}">
                <a16:creationId xmlns:a16="http://schemas.microsoft.com/office/drawing/2014/main" id="{D09422B2-22C9-45B5-B22C-B66BC9CB2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" y="10668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altLang="en-US" sz="2400">
              <a:cs typeface="Tahom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DBAE43C-B382-4D13-9AF3-A5F6B4E7C6EA}"/>
              </a:ext>
            </a:extLst>
          </p:cNvPr>
          <p:cNvSpPr/>
          <p:nvPr/>
        </p:nvSpPr>
        <p:spPr>
          <a:xfrm>
            <a:off x="1038225" y="1427163"/>
            <a:ext cx="8086725" cy="165893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400" dirty="0">
                <a:cs typeface="Tahoma" panose="020B0604030504040204" pitchFamily="34" charset="0"/>
              </a:rPr>
              <a:t> Statewide Testing</a:t>
            </a:r>
          </a:p>
          <a:p>
            <a:pPr lvl="1" eaLnBrk="1" hangingPunct="1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endParaRPr lang="en-US" altLang="en-US" sz="2400" dirty="0">
              <a:cs typeface="Tahoma" panose="020B0604030504040204" pitchFamily="34" charset="0"/>
            </a:endParaRPr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ES" sz="2400" dirty="0"/>
              <a:t>Examen Estatal</a:t>
            </a:r>
            <a:endParaRPr lang="en-US" sz="2400" dirty="0"/>
          </a:p>
          <a:p>
            <a:pPr lvl="1">
              <a:spcBef>
                <a:spcPts val="6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endParaRPr lang="en-US" altLang="en-US" sz="2000" dirty="0">
              <a:cs typeface="Tahoma" panose="020B0604030504040204" pitchFamily="34" charset="0"/>
            </a:endParaRPr>
          </a:p>
        </p:txBody>
      </p:sp>
      <p:sp>
        <p:nvSpPr>
          <p:cNvPr id="32774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FEF8260-A871-49B7-BFC2-61B4B028F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818991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98EEAF0D-F064-4C63-9364-8AB4B8A11A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7275" y="762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3.2</a:t>
            </a:r>
          </a:p>
        </p:txBody>
      </p:sp>
      <p:sp>
        <p:nvSpPr>
          <p:cNvPr id="34819" name="Rectangle 5">
            <a:extLst>
              <a:ext uri="{FF2B5EF4-FFF2-40B4-BE49-F238E27FC236}">
                <a16:creationId xmlns:a16="http://schemas.microsoft.com/office/drawing/2014/main" id="{0228962B-79CC-43DD-AC54-56DF9678B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538" y="877888"/>
            <a:ext cx="801052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None/>
            </a:pPr>
            <a:endParaRPr lang="en-US" altLang="en-US" sz="2400">
              <a:cs typeface="Tahoma" panose="020B0604030504040204" pitchFamily="34" charset="0"/>
            </a:endParaRPr>
          </a:p>
        </p:txBody>
      </p:sp>
      <p:sp>
        <p:nvSpPr>
          <p:cNvPr id="34820" name="Rectangle 1">
            <a:extLst>
              <a:ext uri="{FF2B5EF4-FFF2-40B4-BE49-F238E27FC236}">
                <a16:creationId xmlns:a16="http://schemas.microsoft.com/office/drawing/2014/main" id="{4FEFC095-D1C9-474E-A289-6FE870353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48640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1D8CBE-7A0E-440B-99ED-5E59A417CC2A}"/>
              </a:ext>
            </a:extLst>
          </p:cNvPr>
          <p:cNvSpPr/>
          <p:nvPr/>
        </p:nvSpPr>
        <p:spPr>
          <a:xfrm>
            <a:off x="1057275" y="1219200"/>
            <a:ext cx="8010525" cy="52625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Clr>
                <a:srgbClr val="0070C0"/>
              </a:buClr>
              <a:buFont typeface="Wingdings" pitchFamily="2" charset="2"/>
              <a:buChar char="q"/>
              <a:defRPr/>
            </a:pPr>
            <a:r>
              <a:rPr lang="es-ES" sz="2400" dirty="0"/>
              <a:t>Identifique el </a:t>
            </a:r>
            <a:r>
              <a:rPr lang="es-ES" altLang="en-US" sz="2400" dirty="0"/>
              <a:t>desafío: </a:t>
            </a:r>
            <a:br>
              <a:rPr lang="es-ES" altLang="en-US" sz="2400" dirty="0"/>
            </a:br>
            <a:r>
              <a:rPr lang="es-ES" altLang="en-US" sz="2400" dirty="0"/>
              <a:t>   </a:t>
            </a:r>
            <a:r>
              <a:rPr lang="es-MX" sz="2000" b="1" kern="0" dirty="0"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La investigación muestra que todos los niños de DLI,</a:t>
            </a:r>
            <a:br>
              <a:rPr lang="es-MX" sz="2000" b="1" kern="0" dirty="0"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</a:br>
            <a:r>
              <a:rPr lang="es-MX" sz="2000" b="1" kern="0" dirty="0"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    independientemente del idioma </a:t>
            </a:r>
            <a: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  <a:t>que se hable en casa</a:t>
            </a:r>
            <a:r>
              <a:rPr lang="es-MX" sz="2000" b="1" kern="0" dirty="0"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,</a:t>
            </a:r>
            <a:br>
              <a:rPr lang="es-MX" sz="2000" b="1" kern="0" dirty="0"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</a:br>
            <a:r>
              <a:rPr lang="es-MX" sz="2000" b="1" kern="0" dirty="0"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    prefieren usar el inglés.</a:t>
            </a:r>
            <a:endParaRPr lang="en-US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ea typeface="Tahoma" panose="020B0604030504040204" pitchFamily="34" charset="0"/>
                <a:cs typeface="Tahoma" panose="020B0604030504040204" pitchFamily="34" charset="0"/>
              </a:rPr>
              <a:t> El </a:t>
            </a:r>
            <a:r>
              <a:rPr lang="en-US" altLang="en-US" sz="2000" dirty="0" err="1">
                <a:ea typeface="Tahoma" panose="020B0604030504040204" pitchFamily="34" charset="0"/>
                <a:cs typeface="Tahoma" panose="020B0604030504040204" pitchFamily="34" charset="0"/>
              </a:rPr>
              <a:t>poder</a:t>
            </a:r>
            <a:r>
              <a:rPr lang="en-US" altLang="en-US" sz="2000" dirty="0">
                <a:ea typeface="Tahoma" panose="020B0604030504040204" pitchFamily="34" charset="0"/>
                <a:cs typeface="Tahoma" panose="020B0604030504040204" pitchFamily="34" charset="0"/>
              </a:rPr>
              <a:t> del inglés</a:t>
            </a:r>
          </a:p>
          <a:p>
            <a:pPr lvl="1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ea typeface="Tahoma" panose="020B0604030504040204" pitchFamily="34" charset="0"/>
                <a:cs typeface="Tahoma" panose="020B0604030504040204" pitchFamily="34" charset="0"/>
              </a:rPr>
              <a:t>Examen </a:t>
            </a:r>
            <a:r>
              <a:rPr lang="en-US" sz="2000" dirty="0" err="1">
                <a:ea typeface="Tahoma" panose="020B0604030504040204" pitchFamily="34" charset="0"/>
                <a:cs typeface="Tahoma" panose="020B0604030504040204" pitchFamily="34" charset="0"/>
              </a:rPr>
              <a:t>Estatal</a:t>
            </a:r>
            <a:endParaRPr lang="en-US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ea typeface="Tahoma" panose="020B0604030504040204" pitchFamily="34" charset="0"/>
                <a:cs typeface="Tahoma" panose="020B0604030504040204" pitchFamily="34" charset="0"/>
              </a:rPr>
              <a:t>Dificultades</a:t>
            </a:r>
            <a:r>
              <a:rPr lang="en-US" sz="2000" dirty="0"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sz="2000" dirty="0" err="1">
                <a:ea typeface="Tahoma" panose="020B0604030504040204" pitchFamily="34" charset="0"/>
                <a:cs typeface="Tahoma" panose="020B0604030504040204" pitchFamily="34" charset="0"/>
              </a:rPr>
              <a:t>desventajas</a:t>
            </a:r>
            <a:r>
              <a:rPr lang="en-US" sz="2000" dirty="0"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s-ES" sz="2000" dirty="0"/>
              <a:t>aprendizaje</a:t>
            </a:r>
          </a:p>
          <a:p>
            <a:pPr lvl="1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000" dirty="0" err="1"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sz="2000" dirty="0" err="1"/>
              <a:t>iños</a:t>
            </a:r>
            <a:r>
              <a:rPr lang="en-US" sz="2000" dirty="0"/>
              <a:t> </a:t>
            </a:r>
            <a:r>
              <a:rPr lang="en-US" sz="2000" dirty="0" err="1"/>
              <a:t>bilingües</a:t>
            </a:r>
            <a:r>
              <a:rPr lang="en-US" sz="2000" dirty="0"/>
              <a:t> </a:t>
            </a:r>
            <a:r>
              <a:rPr lang="en-US" altLang="en-US" sz="2000" dirty="0">
                <a:ea typeface="Tahoma" panose="020B0604030504040204" pitchFamily="34" charset="0"/>
                <a:cs typeface="Tahoma" panose="020B0604030504040204" pitchFamily="34" charset="0"/>
              </a:rPr>
              <a:t>– Padres </a:t>
            </a:r>
            <a:r>
              <a:rPr lang="en-US" altLang="en-US" sz="2000" dirty="0" err="1">
                <a:ea typeface="Tahoma" panose="020B0604030504040204" pitchFamily="34" charset="0"/>
                <a:cs typeface="Tahoma" panose="020B0604030504040204" pitchFamily="34" charset="0"/>
              </a:rPr>
              <a:t>monolingües</a:t>
            </a:r>
            <a:br>
              <a:rPr lang="en-US" altLang="en-US" sz="2000" dirty="0"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altLang="en-US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ES" sz="2400" dirty="0" err="1"/>
              <a:t>Identify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challenge</a:t>
            </a:r>
            <a:r>
              <a:rPr lang="es-ES" sz="2400" dirty="0"/>
              <a:t>:</a:t>
            </a:r>
            <a:br>
              <a:rPr lang="es-ES" sz="2400" dirty="0"/>
            </a:br>
            <a:r>
              <a:rPr lang="es-ES" sz="2400" dirty="0"/>
              <a:t>   </a:t>
            </a:r>
            <a:r>
              <a:rPr lang="en-US" sz="2000" b="1" dirty="0"/>
              <a:t>Research shows that all DLI children – regardless of home</a:t>
            </a:r>
            <a:br>
              <a:rPr lang="en-US" sz="2000" b="1" dirty="0"/>
            </a:br>
            <a:r>
              <a:rPr lang="en-US" sz="2000" b="1" dirty="0"/>
              <a:t>    language – prefer to use English</a:t>
            </a:r>
          </a:p>
          <a:p>
            <a:pPr lvl="1" eaLnBrk="1" hangingPunct="1">
              <a:buClr>
                <a:srgbClr val="0070C0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cs typeface="Tahoma" panose="020B0604030504040204" pitchFamily="34" charset="0"/>
              </a:rPr>
              <a:t> Power of English</a:t>
            </a:r>
          </a:p>
          <a:p>
            <a:pPr lvl="1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cs typeface="Tahoma" panose="020B0604030504040204" pitchFamily="34" charset="0"/>
              </a:rPr>
              <a:t> Statewide Testing</a:t>
            </a:r>
          </a:p>
          <a:p>
            <a:pPr lvl="1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cs typeface="Tahoma" panose="020B0604030504040204" pitchFamily="34" charset="0"/>
              </a:rPr>
              <a:t> Learning Difficulties and Disabilities</a:t>
            </a:r>
          </a:p>
          <a:p>
            <a:pPr lvl="1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cs typeface="Tahoma" panose="020B0604030504040204" pitchFamily="34" charset="0"/>
              </a:rPr>
              <a:t> Bilingual Kids – Monolingual Parents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98EEAF0D-F064-4C63-9364-8AB4B8A11A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300038"/>
            <a:ext cx="74977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3.2</a:t>
            </a:r>
          </a:p>
        </p:txBody>
      </p:sp>
      <p:sp>
        <p:nvSpPr>
          <p:cNvPr id="35843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AC9934F-6E98-4E2D-B592-25057C45B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4290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D9237D-2862-4FC1-AC68-B12A00D6A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712913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cs typeface="Tahoma" panose="020B0604030504040204" pitchFamily="34" charset="0"/>
              </a:rPr>
              <a:t>El poder del inglés</a:t>
            </a:r>
          </a:p>
          <a:p>
            <a:pPr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en-US" altLang="en-US" sz="2400">
              <a:cs typeface="Tahoma" panose="020B060403050404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cs typeface="Tahoma" panose="020B0604030504040204" pitchFamily="34" charset="0"/>
              </a:rPr>
              <a:t>Power of English</a:t>
            </a: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98EEAF0D-F064-4C63-9364-8AB4B8A11A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BB8ABB-2844-4C68-9175-9BE7F9BC3F7A}"/>
              </a:ext>
            </a:extLst>
          </p:cNvPr>
          <p:cNvSpPr/>
          <p:nvPr/>
        </p:nvSpPr>
        <p:spPr>
          <a:xfrm>
            <a:off x="1087438" y="1295400"/>
            <a:ext cx="7497762" cy="52625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MX" sz="2400" dirty="0" err="1">
                <a:ea typeface="Tahoma" panose="020B0604030504040204" pitchFamily="34" charset="0"/>
                <a:cs typeface="Tahoma" panose="020B0604030504040204" pitchFamily="34" charset="0"/>
              </a:rPr>
              <a:t>Identify</a:t>
            </a:r>
            <a:r>
              <a:rPr lang="es-MX" sz="24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400" dirty="0" err="1"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s-MX" sz="24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400" dirty="0" err="1">
                <a:ea typeface="Tahoma" panose="020B0604030504040204" pitchFamily="34" charset="0"/>
                <a:cs typeface="Tahoma" panose="020B0604030504040204" pitchFamily="34" charset="0"/>
              </a:rPr>
              <a:t>challenge</a:t>
            </a:r>
            <a:r>
              <a:rPr lang="es-MX" sz="2400" dirty="0"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br>
              <a:rPr lang="es-MX" sz="2400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2000" b="1" dirty="0" err="1">
                <a:ea typeface="Tahoma" panose="020B0604030504040204" pitchFamily="34" charset="0"/>
                <a:cs typeface="Tahoma" panose="020B0604030504040204" pitchFamily="34" charset="0"/>
              </a:rPr>
              <a:t>When</a:t>
            </a:r>
            <a: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000" b="1" dirty="0" err="1">
                <a:ea typeface="Tahoma" panose="020B0604030504040204" pitchFamily="34" charset="0"/>
                <a:cs typeface="Tahoma" panose="020B0604030504040204" pitchFamily="34" charset="0"/>
              </a:rPr>
              <a:t>students</a:t>
            </a:r>
            <a: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000" b="1" dirty="0" err="1">
                <a:ea typeface="Tahoma" panose="020B0604030504040204" pitchFamily="34" charset="0"/>
                <a:cs typeface="Tahoma" panose="020B0604030504040204" pitchFamily="34" charset="0"/>
              </a:rPr>
              <a:t>struggle</a:t>
            </a:r>
            <a: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MX" sz="2000" b="1" dirty="0" err="1">
                <a:ea typeface="Tahoma" panose="020B0604030504040204" pitchFamily="34" charset="0"/>
                <a:cs typeface="Tahoma" panose="020B0604030504040204" pitchFamily="34" charset="0"/>
              </a:rPr>
              <a:t>parents</a:t>
            </a:r>
            <a: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000" b="1" dirty="0" err="1">
                <a:ea typeface="Tahoma" panose="020B0604030504040204" pitchFamily="34" charset="0"/>
                <a:cs typeface="Tahoma" panose="020B0604030504040204" pitchFamily="34" charset="0"/>
              </a:rPr>
              <a:t>think</a:t>
            </a:r>
            <a: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000" b="1" dirty="0" err="1">
                <a:ea typeface="Tahoma" panose="020B0604030504040204" pitchFamily="34" charset="0"/>
                <a:cs typeface="Tahoma" panose="020B0604030504040204" pitchFamily="34" charset="0"/>
              </a:rPr>
              <a:t>they</a:t>
            </a:r>
            <a: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000" b="1" dirty="0" err="1">
                <a:ea typeface="Tahoma" panose="020B0604030504040204" pitchFamily="34" charset="0"/>
                <a:cs typeface="Tahoma" panose="020B0604030504040204" pitchFamily="34" charset="0"/>
              </a:rPr>
              <a:t>should</a:t>
            </a:r>
            <a: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  <a:t> transfer </a:t>
            </a:r>
            <a:r>
              <a:rPr lang="es-MX" sz="2000" b="1" dirty="0" err="1"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000" b="1" dirty="0" err="1">
                <a:ea typeface="Tahoma" panose="020B0604030504040204" pitchFamily="34" charset="0"/>
                <a:cs typeface="Tahoma" panose="020B0604030504040204" pitchFamily="34" charset="0"/>
              </a:rPr>
              <a:t>an</a:t>
            </a:r>
            <a: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000" b="1" dirty="0" err="1">
                <a:ea typeface="Tahoma" panose="020B0604030504040204" pitchFamily="34" charset="0"/>
                <a:cs typeface="Tahoma" panose="020B0604030504040204" pitchFamily="34" charset="0"/>
              </a:rPr>
              <a:t>all</a:t>
            </a:r>
            <a: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  <a:t>-English </a:t>
            </a:r>
            <a:r>
              <a:rPr lang="es-MX" sz="2000" b="1" dirty="0" err="1">
                <a:ea typeface="Tahoma" panose="020B0604030504040204" pitchFamily="34" charset="0"/>
                <a:cs typeface="Tahoma" panose="020B0604030504040204" pitchFamily="34" charset="0"/>
              </a:rPr>
              <a:t>school</a:t>
            </a:r>
            <a: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800100" lvl="1" indent="-342900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MX" sz="2000" dirty="0" err="1">
                <a:ea typeface="Tahoma" panose="020B0604030504040204" pitchFamily="34" charset="0"/>
                <a:cs typeface="Tahoma" panose="020B0604030504040204" pitchFamily="34" charset="0"/>
              </a:rPr>
              <a:t>Power</a:t>
            </a:r>
            <a:r>
              <a:rPr lang="es-MX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000" dirty="0" err="1"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es-MX" sz="2000" dirty="0">
                <a:ea typeface="Tahoma" panose="020B0604030504040204" pitchFamily="34" charset="0"/>
                <a:cs typeface="Tahoma" panose="020B0604030504040204" pitchFamily="34" charset="0"/>
              </a:rPr>
              <a:t> English</a:t>
            </a:r>
          </a:p>
          <a:p>
            <a:pPr marL="800100" lvl="1" indent="-342900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MX" sz="2000" dirty="0" err="1">
                <a:ea typeface="Tahoma" panose="020B0604030504040204" pitchFamily="34" charset="0"/>
                <a:cs typeface="Tahoma" panose="020B0604030504040204" pitchFamily="34" charset="0"/>
              </a:rPr>
              <a:t>Statewide</a:t>
            </a:r>
            <a:r>
              <a:rPr lang="es-MX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000" dirty="0" err="1">
                <a:ea typeface="Tahoma" panose="020B0604030504040204" pitchFamily="34" charset="0"/>
                <a:cs typeface="Tahoma" panose="020B0604030504040204" pitchFamily="34" charset="0"/>
              </a:rPr>
              <a:t>Testing</a:t>
            </a:r>
            <a:endParaRPr lang="es-MX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MX" sz="2000" dirty="0" err="1">
                <a:ea typeface="Tahoma" panose="020B0604030504040204" pitchFamily="34" charset="0"/>
                <a:cs typeface="Tahoma" panose="020B0604030504040204" pitchFamily="34" charset="0"/>
              </a:rPr>
              <a:t>Learning</a:t>
            </a:r>
            <a:r>
              <a:rPr lang="es-MX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000" dirty="0" err="1">
                <a:ea typeface="Tahoma" panose="020B0604030504040204" pitchFamily="34" charset="0"/>
                <a:cs typeface="Tahoma" panose="020B0604030504040204" pitchFamily="34" charset="0"/>
              </a:rPr>
              <a:t>Difficulties</a:t>
            </a:r>
            <a:r>
              <a:rPr lang="es-MX" sz="2000" dirty="0"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s-MX" sz="2000" dirty="0" err="1">
                <a:ea typeface="Tahoma" panose="020B0604030504040204" pitchFamily="34" charset="0"/>
                <a:cs typeface="Tahoma" panose="020B0604030504040204" pitchFamily="34" charset="0"/>
              </a:rPr>
              <a:t>Disabilities</a:t>
            </a:r>
            <a:endParaRPr lang="es-MX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MX" sz="2000" dirty="0" err="1">
                <a:ea typeface="Tahoma" panose="020B0604030504040204" pitchFamily="34" charset="0"/>
                <a:cs typeface="Tahoma" panose="020B0604030504040204" pitchFamily="34" charset="0"/>
              </a:rPr>
              <a:t>Bilingual</a:t>
            </a:r>
            <a:r>
              <a:rPr lang="es-MX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000" dirty="0" err="1">
                <a:ea typeface="Tahoma" panose="020B0604030504040204" pitchFamily="34" charset="0"/>
                <a:cs typeface="Tahoma" panose="020B0604030504040204" pitchFamily="34" charset="0"/>
              </a:rPr>
              <a:t>Kids</a:t>
            </a:r>
            <a:r>
              <a:rPr lang="es-MX" sz="2000" dirty="0"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s-MX" sz="2000" dirty="0" err="1">
                <a:ea typeface="Tahoma" panose="020B0604030504040204" pitchFamily="34" charset="0"/>
                <a:cs typeface="Tahoma" panose="020B0604030504040204" pitchFamily="34" charset="0"/>
              </a:rPr>
              <a:t>Monolingual</a:t>
            </a:r>
            <a:r>
              <a:rPr lang="es-MX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000" dirty="0" err="1">
                <a:ea typeface="Tahoma" panose="020B0604030504040204" pitchFamily="34" charset="0"/>
                <a:cs typeface="Tahoma" panose="020B0604030504040204" pitchFamily="34" charset="0"/>
              </a:rPr>
              <a:t>Parents</a:t>
            </a:r>
            <a:endParaRPr lang="es-MX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endParaRPr lang="es-MX" sz="24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MX" sz="2400" dirty="0">
                <a:ea typeface="Tahoma" panose="020B0604030504040204" pitchFamily="34" charset="0"/>
                <a:cs typeface="Tahoma" panose="020B0604030504040204" pitchFamily="34" charset="0"/>
              </a:rPr>
              <a:t>Identifique el desafío:</a:t>
            </a:r>
          </a:p>
          <a:p>
            <a:pPr>
              <a:buClr>
                <a:srgbClr val="0070C0"/>
              </a:buClr>
              <a:defRPr/>
            </a:pPr>
            <a:r>
              <a:rPr lang="es-MX" sz="2400" b="1" dirty="0"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  <a:t>Cuando los estudiantes tienen dificultades, los padres</a:t>
            </a:r>
            <a:b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  <a:t>     quieran abandonar el programa DLI e ingresar a la</a:t>
            </a:r>
            <a:b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2000" b="1" dirty="0">
                <a:ea typeface="Tahoma" panose="020B0604030504040204" pitchFamily="34" charset="0"/>
                <a:cs typeface="Tahoma" panose="020B0604030504040204" pitchFamily="34" charset="0"/>
              </a:rPr>
              <a:t>     escuela sólo en inglés.</a:t>
            </a:r>
          </a:p>
          <a:p>
            <a:pPr marL="800100" lvl="1" indent="-342900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ea typeface="Tahoma" panose="020B0604030504040204" pitchFamily="34" charset="0"/>
                <a:cs typeface="Tahoma" panose="020B0604030504040204" pitchFamily="34" charset="0"/>
              </a:rPr>
              <a:t> El </a:t>
            </a:r>
            <a:r>
              <a:rPr lang="en-US" altLang="en-US" sz="2000" dirty="0" err="1">
                <a:ea typeface="Tahoma" panose="020B0604030504040204" pitchFamily="34" charset="0"/>
                <a:cs typeface="Tahoma" panose="020B0604030504040204" pitchFamily="34" charset="0"/>
              </a:rPr>
              <a:t>poder</a:t>
            </a:r>
            <a:r>
              <a:rPr lang="en-US" altLang="en-US" sz="2000" dirty="0">
                <a:ea typeface="Tahoma" panose="020B0604030504040204" pitchFamily="34" charset="0"/>
                <a:cs typeface="Tahoma" panose="020B0604030504040204" pitchFamily="34" charset="0"/>
              </a:rPr>
              <a:t> del inglés</a:t>
            </a:r>
          </a:p>
          <a:p>
            <a:pPr marL="800100" lvl="1" indent="-342900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ea typeface="Tahoma" panose="020B0604030504040204" pitchFamily="34" charset="0"/>
                <a:cs typeface="Tahoma" panose="020B0604030504040204" pitchFamily="34" charset="0"/>
              </a:rPr>
              <a:t>Examen </a:t>
            </a:r>
            <a:r>
              <a:rPr lang="en-US" sz="2000" dirty="0" err="1">
                <a:ea typeface="Tahoma" panose="020B0604030504040204" pitchFamily="34" charset="0"/>
                <a:cs typeface="Tahoma" panose="020B0604030504040204" pitchFamily="34" charset="0"/>
              </a:rPr>
              <a:t>Estatal</a:t>
            </a:r>
            <a:endParaRPr lang="en-US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ea typeface="Tahoma" panose="020B0604030504040204" pitchFamily="34" charset="0"/>
                <a:cs typeface="Tahoma" panose="020B0604030504040204" pitchFamily="34" charset="0"/>
              </a:rPr>
              <a:t>Dificultades</a:t>
            </a:r>
            <a:r>
              <a:rPr lang="en-US" sz="2000" dirty="0"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sz="2000" dirty="0" err="1">
                <a:ea typeface="Tahoma" panose="020B0604030504040204" pitchFamily="34" charset="0"/>
                <a:cs typeface="Tahoma" panose="020B0604030504040204" pitchFamily="34" charset="0"/>
              </a:rPr>
              <a:t>desventajas</a:t>
            </a:r>
            <a:r>
              <a:rPr lang="en-US" sz="2000" dirty="0"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s-ES" sz="2000" dirty="0"/>
              <a:t>aprendizaje</a:t>
            </a:r>
          </a:p>
          <a:p>
            <a:pPr marL="800100" lvl="1" indent="-342900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000" dirty="0" err="1"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sz="2000" dirty="0" err="1"/>
              <a:t>iños</a:t>
            </a:r>
            <a:r>
              <a:rPr lang="en-US" sz="2000" dirty="0"/>
              <a:t> </a:t>
            </a:r>
            <a:r>
              <a:rPr lang="en-US" sz="2000" dirty="0" err="1"/>
              <a:t>bilingües</a:t>
            </a:r>
            <a:r>
              <a:rPr lang="en-US" sz="2000" dirty="0"/>
              <a:t> </a:t>
            </a:r>
            <a:r>
              <a:rPr lang="en-US" altLang="en-US" sz="2000" dirty="0">
                <a:ea typeface="Tahoma" panose="020B0604030504040204" pitchFamily="34" charset="0"/>
                <a:cs typeface="Tahoma" panose="020B0604030504040204" pitchFamily="34" charset="0"/>
              </a:rPr>
              <a:t>– Padres </a:t>
            </a:r>
            <a:r>
              <a:rPr lang="en-US" altLang="en-US" sz="2000" dirty="0" err="1">
                <a:ea typeface="Tahoma" panose="020B0604030504040204" pitchFamily="34" charset="0"/>
                <a:cs typeface="Tahoma" panose="020B0604030504040204" pitchFamily="34" charset="0"/>
              </a:rPr>
              <a:t>monolingües</a:t>
            </a:r>
            <a:endParaRPr lang="en-US" sz="20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53A76563-FE88-4900-B81F-5E2BA8CE62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6325" y="2286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3.3</a:t>
            </a:r>
          </a:p>
        </p:txBody>
      </p:sp>
      <p:sp>
        <p:nvSpPr>
          <p:cNvPr id="37891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780F37E-E1F4-4A77-9A30-8103725F5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445239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63846" name="Rectangle 6">
            <a:extLst>
              <a:ext uri="{FF2B5EF4-FFF2-40B4-BE49-F238E27FC236}">
                <a16:creationId xmlns:a16="http://schemas.microsoft.com/office/drawing/2014/main" id="{41163A06-1DE6-40C1-9CF6-2EA8A126D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7526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US" altLang="en-US" sz="2400"/>
              <a:t>Learning Difficulties and Disabilities</a:t>
            </a:r>
          </a:p>
          <a:p>
            <a:pPr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en-US" altLang="en-US" sz="2400"/>
          </a:p>
          <a:p>
            <a:pPr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s-ES" altLang="en-US" sz="2400"/>
              <a:t>Dificultades y desventajas del aprendizaje</a:t>
            </a:r>
            <a:endParaRPr lang="en-US" altLang="en-US" sz="2400"/>
          </a:p>
          <a:p>
            <a:pPr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03DE79C1-332F-4056-8286-449FFC48EC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7275" y="214313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3.4</a:t>
            </a:r>
          </a:p>
        </p:txBody>
      </p:sp>
      <p:sp>
        <p:nvSpPr>
          <p:cNvPr id="162822" name="Rectangle 6">
            <a:extLst>
              <a:ext uri="{FF2B5EF4-FFF2-40B4-BE49-F238E27FC236}">
                <a16:creationId xmlns:a16="http://schemas.microsoft.com/office/drawing/2014/main" id="{C38C11DE-50AA-4C55-852B-3158AC4C2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45A919DD-D374-4991-AD6D-6ECD4BA4B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163" y="1219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ES" altLang="en-US" sz="2400" dirty="0">
                <a:cs typeface="Tahoma" panose="020B0604030504040204" pitchFamily="34" charset="0"/>
              </a:rPr>
              <a:t>Identifique el desafío: </a:t>
            </a:r>
            <a:r>
              <a:rPr lang="es-ES" altLang="en-US" sz="2000" b="1" dirty="0">
                <a:cs typeface="Tahoma" panose="020B0604030504040204" pitchFamily="34" charset="0"/>
              </a:rPr>
              <a:t>Sin hacer un esfuerzo consciente por mantenerlo, las familias pueden perder su idioma materno en 3 o 4 generaciones.</a:t>
            </a:r>
            <a:r>
              <a:rPr lang="es-ES" altLang="en-US" sz="2400" b="1" dirty="0">
                <a:cs typeface="Tahoma" panose="020B0604030504040204" pitchFamily="34" charset="0"/>
              </a:rPr>
              <a:t> </a:t>
            </a:r>
            <a:endParaRPr lang="en-US" altLang="en-US" sz="2400" dirty="0">
              <a:cs typeface="Tahoma" panose="020B0604030504040204" pitchFamily="34" charset="0"/>
            </a:endParaRPr>
          </a:p>
          <a:p>
            <a:pPr lvl="1"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cs typeface="Tahoma" panose="020B0604030504040204" pitchFamily="34" charset="0"/>
              </a:rPr>
              <a:t> </a:t>
            </a:r>
            <a:r>
              <a:rPr lang="en-US" altLang="en-US" sz="1800" dirty="0">
                <a:cs typeface="Tahoma" panose="020B0604030504040204" pitchFamily="34" charset="0"/>
              </a:rPr>
              <a:t>El </a:t>
            </a:r>
            <a:r>
              <a:rPr lang="en-US" altLang="en-US" sz="1800" dirty="0" err="1">
                <a:cs typeface="Tahoma" panose="020B0604030504040204" pitchFamily="34" charset="0"/>
              </a:rPr>
              <a:t>poder</a:t>
            </a:r>
            <a:r>
              <a:rPr lang="en-US" altLang="en-US" sz="1800" dirty="0">
                <a:cs typeface="Tahoma" panose="020B0604030504040204" pitchFamily="34" charset="0"/>
              </a:rPr>
              <a:t> del inglés</a:t>
            </a:r>
          </a:p>
          <a:p>
            <a:pPr lvl="1"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cs typeface="Tahoma" panose="020B0604030504040204" pitchFamily="34" charset="0"/>
              </a:rPr>
              <a:t> Examen </a:t>
            </a:r>
            <a:r>
              <a:rPr lang="en-US" altLang="en-US" sz="1800" dirty="0" err="1">
                <a:cs typeface="Tahoma" panose="020B0604030504040204" pitchFamily="34" charset="0"/>
              </a:rPr>
              <a:t>Estatal</a:t>
            </a:r>
            <a:endParaRPr lang="en-US" altLang="en-US" sz="1800" dirty="0">
              <a:cs typeface="Tahoma" panose="020B0604030504040204" pitchFamily="34" charset="0"/>
            </a:endParaRPr>
          </a:p>
          <a:p>
            <a:pPr lvl="1"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cs typeface="Tahoma" panose="020B0604030504040204" pitchFamily="34" charset="0"/>
              </a:rPr>
              <a:t> </a:t>
            </a:r>
            <a:r>
              <a:rPr lang="en-US" altLang="en-US" sz="1800" dirty="0" err="1">
                <a:cs typeface="Tahoma" panose="020B0604030504040204" pitchFamily="34" charset="0"/>
              </a:rPr>
              <a:t>Dificultades</a:t>
            </a:r>
            <a:r>
              <a:rPr lang="en-US" altLang="en-US" sz="1800" dirty="0">
                <a:cs typeface="Tahoma" panose="020B0604030504040204" pitchFamily="34" charset="0"/>
              </a:rPr>
              <a:t> y </a:t>
            </a:r>
            <a:r>
              <a:rPr lang="en-US" altLang="en-US" sz="1800" dirty="0" err="1">
                <a:cs typeface="Tahoma" panose="020B0604030504040204" pitchFamily="34" charset="0"/>
              </a:rPr>
              <a:t>desventajas</a:t>
            </a:r>
            <a:r>
              <a:rPr lang="en-US" altLang="en-US" sz="1800" dirty="0">
                <a:cs typeface="Tahoma" panose="020B0604030504040204" pitchFamily="34" charset="0"/>
              </a:rPr>
              <a:t> del </a:t>
            </a:r>
            <a:r>
              <a:rPr lang="es-ES" altLang="en-US" sz="1800" dirty="0"/>
              <a:t>aprendizaje</a:t>
            </a:r>
            <a:r>
              <a:rPr lang="en-US" altLang="en-US" sz="1800" dirty="0">
                <a:cs typeface="Tahoma" panose="020B0604030504040204" pitchFamily="34" charset="0"/>
              </a:rPr>
              <a:t> </a:t>
            </a:r>
          </a:p>
          <a:p>
            <a:pPr lvl="1"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cs typeface="Tahoma" panose="020B0604030504040204" pitchFamily="34" charset="0"/>
              </a:rPr>
              <a:t> </a:t>
            </a:r>
            <a:r>
              <a:rPr lang="en-US" altLang="en-US" sz="1800" dirty="0" err="1">
                <a:cs typeface="Tahoma" panose="020B0604030504040204" pitchFamily="34" charset="0"/>
              </a:rPr>
              <a:t>N</a:t>
            </a:r>
            <a:r>
              <a:rPr lang="en-US" altLang="en-US" sz="1800" dirty="0" err="1"/>
              <a:t>iños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bilingües</a:t>
            </a:r>
            <a:r>
              <a:rPr lang="en-US" altLang="en-US" sz="1800" dirty="0"/>
              <a:t> </a:t>
            </a:r>
            <a:r>
              <a:rPr lang="en-US" altLang="en-US" sz="1800" dirty="0">
                <a:cs typeface="Tahoma" panose="020B0604030504040204" pitchFamily="34" charset="0"/>
              </a:rPr>
              <a:t>– Padres </a:t>
            </a:r>
            <a:r>
              <a:rPr lang="en-US" altLang="en-US" sz="1800" dirty="0" err="1">
                <a:cs typeface="Tahoma" panose="020B0604030504040204" pitchFamily="34" charset="0"/>
              </a:rPr>
              <a:t>monolingües</a:t>
            </a:r>
            <a:endParaRPr lang="en-US" altLang="en-US" sz="1800" dirty="0">
              <a:cs typeface="Tahoma" panose="020B0604030504040204" pitchFamily="34" charset="0"/>
            </a:endParaRPr>
          </a:p>
          <a:p>
            <a:pPr lvl="1"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endParaRPr lang="en-US" altLang="en-US" sz="2000" dirty="0">
              <a:cs typeface="Tahoma" panose="020B060403050404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400" dirty="0">
                <a:cs typeface="Tahoma" panose="020B0604030504040204" pitchFamily="34" charset="0"/>
              </a:rPr>
              <a:t>Identify the challenge: </a:t>
            </a:r>
            <a:r>
              <a:rPr lang="en-US" altLang="en-US" sz="2000" b="1" dirty="0">
                <a:cs typeface="Tahoma" panose="020B0604030504040204" pitchFamily="34" charset="0"/>
              </a:rPr>
              <a:t>Without a concerted effort to maintain it, families can lose their native language in 3 or 4 generations.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Power</a:t>
            </a:r>
            <a:r>
              <a:rPr lang="es-MX" sz="18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es-MX" sz="1800" dirty="0">
                <a:ea typeface="Tahoma" panose="020B0604030504040204" pitchFamily="34" charset="0"/>
                <a:cs typeface="Tahoma" panose="020B0604030504040204" pitchFamily="34" charset="0"/>
              </a:rPr>
              <a:t> English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Statewide</a:t>
            </a:r>
            <a:r>
              <a:rPr lang="es-MX" sz="18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Testing</a:t>
            </a:r>
            <a:endParaRPr lang="es-MX" sz="1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Learning</a:t>
            </a:r>
            <a:r>
              <a:rPr lang="es-MX" sz="18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Difficulties</a:t>
            </a:r>
            <a:r>
              <a:rPr lang="es-MX" sz="1800" dirty="0"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Disabilities</a:t>
            </a:r>
            <a:endParaRPr lang="es-MX" sz="1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Bilingual</a:t>
            </a:r>
            <a:r>
              <a:rPr lang="es-MX" sz="18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Kids</a:t>
            </a:r>
            <a:r>
              <a:rPr lang="es-MX" sz="1800" dirty="0"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Monolingual</a:t>
            </a:r>
            <a:r>
              <a:rPr lang="es-MX" sz="18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Parents</a:t>
            </a:r>
            <a:endParaRPr lang="es-MX" sz="1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endParaRPr lang="en-US" altLang="en-US" sz="2400" dirty="0">
              <a:cs typeface="Tahoma" panose="020B0604030504040204" pitchFamily="34" charset="0"/>
            </a:endParaRPr>
          </a:p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endParaRPr lang="en-US" altLang="en-US" sz="2400" dirty="0"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03DE79C1-332F-4056-8286-449FFC48EC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7275" y="214313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3.4</a:t>
            </a:r>
          </a:p>
        </p:txBody>
      </p:sp>
      <p:sp>
        <p:nvSpPr>
          <p:cNvPr id="39939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D38086D-887D-4EAC-B973-7B4A82090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666" y="32385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62822" name="Rectangle 6">
            <a:extLst>
              <a:ext uri="{FF2B5EF4-FFF2-40B4-BE49-F238E27FC236}">
                <a16:creationId xmlns:a16="http://schemas.microsoft.com/office/drawing/2014/main" id="{C38C11DE-50AA-4C55-852B-3158AC4C2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E1A406-5D61-4946-BAB5-147FBF917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592263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cs typeface="Tahoma" panose="020B0604030504040204" pitchFamily="34" charset="0"/>
              </a:rPr>
              <a:t>El poder del inglés</a:t>
            </a:r>
          </a:p>
          <a:p>
            <a:pPr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en-US" altLang="en-US" sz="2400">
              <a:cs typeface="Tahoma" panose="020B060403050404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cs typeface="Tahoma" panose="020B0604030504040204" pitchFamily="34" charset="0"/>
              </a:rPr>
              <a:t>Power of English</a:t>
            </a: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2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F5FCE56A-34C1-4201-AC33-E1F2B0262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1.1</a:t>
            </a:r>
          </a:p>
        </p:txBody>
      </p:sp>
      <p:sp>
        <p:nvSpPr>
          <p:cNvPr id="133130" name="Rectangle 10">
            <a:extLst>
              <a:ext uri="{FF2B5EF4-FFF2-40B4-BE49-F238E27FC236}">
                <a16:creationId xmlns:a16="http://schemas.microsoft.com/office/drawing/2014/main" id="{13E9EC9F-F803-4799-91DA-68795C570F1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914400" y="1714500"/>
            <a:ext cx="8229600" cy="1143000"/>
          </a:xfrm>
        </p:spPr>
        <p:txBody>
          <a:bodyPr>
            <a:normAutofit fontScale="250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Clr>
                <a:srgbClr val="00B05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9600" b="1" dirty="0"/>
              <a:t>A</a:t>
            </a:r>
            <a:r>
              <a:rPr lang="en-US" altLang="en-US" sz="9600" dirty="0"/>
              <a:t>cademic Achievement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rgbClr val="00B05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9600" b="1" dirty="0"/>
              <a:t>B</a:t>
            </a:r>
            <a:r>
              <a:rPr lang="en-US" altLang="en-US" sz="9600" dirty="0"/>
              <a:t>ilingualism &amp; </a:t>
            </a:r>
            <a:r>
              <a:rPr lang="en-US" altLang="en-US" sz="9600" dirty="0" err="1"/>
              <a:t>Biliteracy</a:t>
            </a:r>
            <a:endParaRPr lang="en-US" altLang="en-US" sz="9600" dirty="0"/>
          </a:p>
          <a:p>
            <a:pPr marL="365760" indent="-283464" eaLnBrk="1" fontAlgn="auto" hangingPunct="1">
              <a:spcAft>
                <a:spcPts val="0"/>
              </a:spcAft>
              <a:buClr>
                <a:srgbClr val="00B05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9600" b="1" dirty="0"/>
              <a:t>C</a:t>
            </a:r>
            <a:r>
              <a:rPr lang="en-US" altLang="en-US" sz="9600" dirty="0"/>
              <a:t>ultural Competence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rgbClr val="00B050"/>
              </a:buClr>
              <a:buFont typeface="Wingdings" panose="05000000000000000000" pitchFamily="2" charset="2"/>
              <a:buChar char="q"/>
              <a:defRPr/>
            </a:pPr>
            <a:endParaRPr lang="en-US" sz="7400" dirty="0"/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q"/>
              <a:defRPr/>
            </a:pPr>
            <a:r>
              <a:rPr lang="es-MX" sz="9600" b="1" dirty="0"/>
              <a:t>A</a:t>
            </a:r>
            <a:r>
              <a:rPr lang="es-MX" sz="9600" dirty="0"/>
              <a:t>lcance académico </a:t>
            </a:r>
            <a:endParaRPr lang="en-US" sz="9600" dirty="0"/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q"/>
              <a:defRPr/>
            </a:pPr>
            <a:r>
              <a:rPr lang="es-MX" sz="9600" b="1" dirty="0"/>
              <a:t>B</a:t>
            </a:r>
            <a:r>
              <a:rPr lang="es-MX" sz="9600" dirty="0"/>
              <a:t>ilingüismo y alfabetización bilingüe</a:t>
            </a:r>
            <a:endParaRPr lang="en-US" sz="9600" dirty="0"/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q"/>
              <a:defRPr/>
            </a:pPr>
            <a:r>
              <a:rPr lang="es-MX" sz="9600" b="1" dirty="0"/>
              <a:t>C</a:t>
            </a:r>
            <a:r>
              <a:rPr lang="es-MX" sz="9600" dirty="0"/>
              <a:t>ompetencia (Aptitud) cultural</a:t>
            </a:r>
            <a:endParaRPr lang="en-US" sz="9600" dirty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alt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8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750B2C8-952D-41AF-A5FC-D90F2D3A8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4958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580C47C4-D99B-4F27-B26C-F2C54B80E7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6325" y="2286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3.5</a:t>
            </a:r>
          </a:p>
        </p:txBody>
      </p:sp>
      <p:sp>
        <p:nvSpPr>
          <p:cNvPr id="23556" name="Rectangle 5">
            <a:extLst>
              <a:ext uri="{FF2B5EF4-FFF2-40B4-BE49-F238E27FC236}">
                <a16:creationId xmlns:a16="http://schemas.microsoft.com/office/drawing/2014/main" id="{212E2AA2-7AF6-47F1-A56F-060BA390D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425" y="1371600"/>
            <a:ext cx="82296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70C0"/>
              </a:buClr>
              <a:buFont typeface="Wingdings" pitchFamily="2" charset="2"/>
              <a:buChar char="q"/>
              <a:defRPr/>
            </a:pPr>
            <a:r>
              <a:rPr lang="en-US" sz="2400" dirty="0">
                <a:cs typeface="Arial" charset="0"/>
              </a:rPr>
              <a:t>Identify the challenge:  </a:t>
            </a:r>
            <a:r>
              <a:rPr lang="en-US" sz="2000" b="1" dirty="0">
                <a:cs typeface="Arial" charset="0"/>
              </a:rPr>
              <a:t>A parent wants to help his daughter develop reading skills in both languages even if </a:t>
            </a:r>
            <a:br>
              <a:rPr lang="en-US" sz="2000" b="1" dirty="0">
                <a:cs typeface="Arial" charset="0"/>
              </a:rPr>
            </a:br>
            <a:r>
              <a:rPr lang="en-US" sz="2000" b="1" dirty="0">
                <a:cs typeface="Arial" charset="0"/>
              </a:rPr>
              <a:t>he doesn’t know the second language very well.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Power</a:t>
            </a:r>
            <a:r>
              <a:rPr lang="es-MX" sz="18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es-MX" sz="1800" dirty="0">
                <a:ea typeface="Tahoma" panose="020B0604030504040204" pitchFamily="34" charset="0"/>
                <a:cs typeface="Tahoma" panose="020B0604030504040204" pitchFamily="34" charset="0"/>
              </a:rPr>
              <a:t> English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Statewide</a:t>
            </a:r>
            <a:r>
              <a:rPr lang="es-MX" sz="18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Testing</a:t>
            </a:r>
            <a:endParaRPr lang="es-MX" sz="1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Learning</a:t>
            </a:r>
            <a:r>
              <a:rPr lang="es-MX" sz="18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Difficulties</a:t>
            </a:r>
            <a:r>
              <a:rPr lang="es-MX" sz="1800" dirty="0"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Disabilities</a:t>
            </a:r>
            <a:endParaRPr lang="es-MX" sz="1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Bilingual</a:t>
            </a:r>
            <a:r>
              <a:rPr lang="es-MX" sz="18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Kids</a:t>
            </a:r>
            <a:r>
              <a:rPr lang="es-MX" sz="1800" dirty="0"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Monolingual</a:t>
            </a:r>
            <a:r>
              <a:rPr lang="es-MX" sz="18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800" dirty="0" err="1">
                <a:ea typeface="Tahoma" panose="020B0604030504040204" pitchFamily="34" charset="0"/>
                <a:cs typeface="Tahoma" panose="020B0604030504040204" pitchFamily="34" charset="0"/>
              </a:rPr>
              <a:t>Parents</a:t>
            </a:r>
            <a:endParaRPr lang="es-MX" sz="1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4488" indent="0" eaLnBrk="1" hangingPunct="1">
              <a:spcBef>
                <a:spcPct val="20000"/>
              </a:spcBef>
              <a:buClr>
                <a:srgbClr val="0070C0"/>
              </a:buClr>
              <a:buFont typeface="Wingdings 2" pitchFamily="18" charset="2"/>
              <a:buNone/>
              <a:defRPr/>
            </a:pPr>
            <a:endParaRPr lang="en-US" altLang="en-US" sz="2000" b="1" dirty="0">
              <a:cs typeface="Arial" charset="0"/>
            </a:endParaRPr>
          </a:p>
          <a:p>
            <a:pPr marL="344488"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400" dirty="0" err="1">
                <a:cs typeface="Arial" charset="0"/>
              </a:rPr>
              <a:t>Identifique</a:t>
            </a:r>
            <a:r>
              <a:rPr lang="en-US" altLang="en-US" sz="2400" dirty="0">
                <a:cs typeface="Arial" charset="0"/>
              </a:rPr>
              <a:t> el </a:t>
            </a:r>
            <a:r>
              <a:rPr lang="en-US" altLang="en-US" sz="2400" dirty="0" err="1">
                <a:cs typeface="Arial" charset="0"/>
              </a:rPr>
              <a:t>desafío</a:t>
            </a:r>
            <a:r>
              <a:rPr lang="en-US" altLang="en-US" sz="2400" dirty="0">
                <a:cs typeface="Arial" charset="0"/>
              </a:rPr>
              <a:t>: </a:t>
            </a:r>
            <a:r>
              <a:rPr lang="es-ES" sz="2000" b="1" dirty="0"/>
              <a:t>Un padre quiere ayudar a su hija a desarrollar sus habilidades de lectura, pero no sabe muy bien la segunda lengua. </a:t>
            </a:r>
          </a:p>
          <a:p>
            <a:pPr lvl="1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US" altLang="en-US" sz="1800" dirty="0" err="1">
                <a:ea typeface="Tahoma" panose="020B0604030504040204" pitchFamily="34" charset="0"/>
                <a:cs typeface="Tahoma" panose="020B0604030504040204" pitchFamily="34" charset="0"/>
              </a:rPr>
              <a:t>poder</a:t>
            </a:r>
            <a:r>
              <a:rPr lang="en-US" altLang="en-US" sz="1800" dirty="0">
                <a:ea typeface="Tahoma" panose="020B0604030504040204" pitchFamily="34" charset="0"/>
                <a:cs typeface="Tahoma" panose="020B0604030504040204" pitchFamily="34" charset="0"/>
              </a:rPr>
              <a:t> del inglés</a:t>
            </a:r>
          </a:p>
          <a:p>
            <a:pPr lvl="1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>
                <a:ea typeface="Tahoma" panose="020B0604030504040204" pitchFamily="34" charset="0"/>
                <a:cs typeface="Tahoma" panose="020B0604030504040204" pitchFamily="34" charset="0"/>
              </a:rPr>
              <a:t>Examen </a:t>
            </a:r>
            <a:r>
              <a:rPr lang="en-US" sz="1800" dirty="0" err="1">
                <a:ea typeface="Tahoma" panose="020B0604030504040204" pitchFamily="34" charset="0"/>
                <a:cs typeface="Tahoma" panose="020B0604030504040204" pitchFamily="34" charset="0"/>
              </a:rPr>
              <a:t>Estatal</a:t>
            </a:r>
            <a:endParaRPr lang="en-US" sz="1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ea typeface="Tahoma" panose="020B0604030504040204" pitchFamily="34" charset="0"/>
                <a:cs typeface="Tahoma" panose="020B0604030504040204" pitchFamily="34" charset="0"/>
              </a:rPr>
              <a:t>Dificultades</a:t>
            </a:r>
            <a:r>
              <a:rPr lang="en-US" sz="1800" dirty="0"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sz="1800" dirty="0" err="1">
                <a:ea typeface="Tahoma" panose="020B0604030504040204" pitchFamily="34" charset="0"/>
                <a:cs typeface="Tahoma" panose="020B0604030504040204" pitchFamily="34" charset="0"/>
              </a:rPr>
              <a:t>desventajas</a:t>
            </a:r>
            <a:r>
              <a:rPr lang="en-US" sz="1800" dirty="0"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s-ES" sz="1800" dirty="0"/>
              <a:t>aprendizaje</a:t>
            </a:r>
          </a:p>
          <a:p>
            <a:pPr lvl="1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 dirty="0" err="1"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sz="1800" dirty="0" err="1"/>
              <a:t>iños</a:t>
            </a:r>
            <a:r>
              <a:rPr lang="en-US" sz="1800" dirty="0"/>
              <a:t> </a:t>
            </a:r>
            <a:r>
              <a:rPr lang="en-US" sz="1800" dirty="0" err="1"/>
              <a:t>bilingües</a:t>
            </a:r>
            <a:r>
              <a:rPr lang="en-US" sz="1800" dirty="0"/>
              <a:t> </a:t>
            </a:r>
            <a:r>
              <a:rPr lang="en-US" altLang="en-US" sz="1800" dirty="0">
                <a:ea typeface="Tahoma" panose="020B0604030504040204" pitchFamily="34" charset="0"/>
                <a:cs typeface="Tahoma" panose="020B0604030504040204" pitchFamily="34" charset="0"/>
              </a:rPr>
              <a:t>– Padres </a:t>
            </a:r>
            <a:r>
              <a:rPr lang="en-US" altLang="en-US" sz="1800" dirty="0" err="1">
                <a:ea typeface="Tahoma" panose="020B0604030504040204" pitchFamily="34" charset="0"/>
                <a:cs typeface="Tahoma" panose="020B0604030504040204" pitchFamily="34" charset="0"/>
              </a:rPr>
              <a:t>monolingües</a:t>
            </a:r>
            <a:endParaRPr lang="en-US" sz="1800" b="1" dirty="0">
              <a:cs typeface="Arial" charset="0"/>
            </a:endParaRPr>
          </a:p>
          <a:p>
            <a:pPr marL="344488" eaLnBrk="1" hangingPunct="1"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endParaRPr lang="en-US" altLang="en-US" sz="20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03DE79C1-332F-4056-8286-449FFC48EC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7275" y="214313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3.5</a:t>
            </a:r>
          </a:p>
        </p:txBody>
      </p:sp>
      <p:sp>
        <p:nvSpPr>
          <p:cNvPr id="41987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0908D64-177C-4325-A132-16A2B9B1E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699" y="30480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62822" name="Rectangle 6">
            <a:extLst>
              <a:ext uri="{FF2B5EF4-FFF2-40B4-BE49-F238E27FC236}">
                <a16:creationId xmlns:a16="http://schemas.microsoft.com/office/drawing/2014/main" id="{C38C11DE-50AA-4C55-852B-3158AC4C2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520580-0568-4E9A-8F74-DBCB50A2D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592263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s-ES" altLang="en-US" sz="2400" dirty="0" err="1"/>
              <a:t>Bilingual</a:t>
            </a:r>
            <a:r>
              <a:rPr lang="es-ES" altLang="en-US" sz="2400" dirty="0"/>
              <a:t> </a:t>
            </a:r>
            <a:r>
              <a:rPr lang="es-ES" altLang="en-US" sz="2400" dirty="0" err="1"/>
              <a:t>Kids</a:t>
            </a:r>
            <a:r>
              <a:rPr lang="es-ES" altLang="en-US" sz="2400" dirty="0"/>
              <a:t> – </a:t>
            </a:r>
            <a:r>
              <a:rPr lang="es-ES" altLang="en-US" sz="2400" dirty="0" err="1"/>
              <a:t>Monolingual</a:t>
            </a:r>
            <a:r>
              <a:rPr lang="es-ES" altLang="en-US" sz="2400" dirty="0"/>
              <a:t> </a:t>
            </a:r>
            <a:r>
              <a:rPr lang="es-ES" altLang="en-US" sz="2400" dirty="0" err="1"/>
              <a:t>Parents</a:t>
            </a:r>
            <a:br>
              <a:rPr lang="es-ES" altLang="en-US" sz="2400" dirty="0"/>
            </a:br>
            <a:endParaRPr lang="en-US" altLang="en-US" sz="2400" dirty="0"/>
          </a:p>
          <a:p>
            <a:pPr>
              <a:spcBef>
                <a:spcPct val="2000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s-ES" altLang="en-US" sz="2400" dirty="0"/>
              <a:t>Niños bilingües – Padres monolingües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2" grpId="0" build="p"/>
      <p:bldP spid="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56AFBD41-2273-439B-B96E-D19C437EED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4.1</a:t>
            </a:r>
          </a:p>
        </p:txBody>
      </p:sp>
      <p:sp>
        <p:nvSpPr>
          <p:cNvPr id="167941" name="Rectangle 5">
            <a:extLst>
              <a:ext uri="{FF2B5EF4-FFF2-40B4-BE49-F238E27FC236}">
                <a16:creationId xmlns:a16="http://schemas.microsoft.com/office/drawing/2014/main" id="{6D6DDB56-7186-4CD8-AFD6-4D379AEEA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571625"/>
            <a:ext cx="76962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pPr marL="687388"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distritos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Minnesota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otorgan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__________ a los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graduados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preparatoria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demuestran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los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niveles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requeridos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competencia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lingüística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comprensión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auditiva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habla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lectura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escritura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otros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idiomas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sz="20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demás</a:t>
            </a:r>
            <a:r>
              <a:rPr lang="en-US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inglés. </a:t>
            </a:r>
          </a:p>
          <a:p>
            <a:pPr marL="687388"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n-US" sz="2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7388"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n-US" sz="2000" dirty="0">
                <a:effectLst/>
              </a:rPr>
              <a:t>Minnesota districts award ______________ to high school graduates who demonstrate the required levels of language proficiency in speaking, writing, reading and listening for languages in addition to English.</a:t>
            </a:r>
            <a:endParaRPr lang="en-US" sz="2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7388"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n-US" sz="2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7388"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n-US" sz="2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56AFBD41-2273-439B-B96E-D19C437EED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4.1</a:t>
            </a:r>
          </a:p>
        </p:txBody>
      </p:sp>
      <p:sp>
        <p:nvSpPr>
          <p:cNvPr id="44035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FC2FD29-C2A2-44B1-8C72-BC8BF6006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67942" name="Rectangle 6">
            <a:extLst>
              <a:ext uri="{FF2B5EF4-FFF2-40B4-BE49-F238E27FC236}">
                <a16:creationId xmlns:a16="http://schemas.microsoft.com/office/drawing/2014/main" id="{9D09A2D4-AEC6-4A7B-A47D-99D8FE570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05000"/>
            <a:ext cx="7467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n-US" sz="24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sellos</a:t>
            </a: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bilingües</a:t>
            </a: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sz="24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multilingües</a:t>
            </a:r>
            <a:endParaRPr lang="en-US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n-US" altLang="en-US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n-US" alt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bilingual and multilingual seals of bilingualism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7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7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2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EF5FF0B1-2593-4DBD-B956-CBB4501E2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4.2</a:t>
            </a:r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7767ED4E-8629-46FD-9A38-3D78906B8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n-US" sz="2400" dirty="0">
                <a:effectLst/>
              </a:rPr>
              <a:t>What are some ways for DLI students to earn college credit FOR FREE?</a:t>
            </a: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n-US" altLang="en-US" sz="2400" dirty="0">
              <a:effectLst/>
            </a:endParaRP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s-MX" sz="2400" dirty="0">
                <a:effectLst/>
              </a:rPr>
              <a:t>¿Cuáles son algunas maneras de obtener créditos universitarios GRATIS?</a:t>
            </a:r>
            <a:endParaRPr lang="en-US" sz="2400" dirty="0">
              <a:effectLst/>
            </a:endParaRP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EF5FF0B1-2593-4DBD-B956-CBB4501E2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4.2</a:t>
            </a:r>
          </a:p>
        </p:txBody>
      </p:sp>
      <p:sp>
        <p:nvSpPr>
          <p:cNvPr id="46083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0BAD6F9-D860-4445-ADB0-A4AB6E9E3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867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68966" name="Rectangle 6">
            <a:extLst>
              <a:ext uri="{FF2B5EF4-FFF2-40B4-BE49-F238E27FC236}">
                <a16:creationId xmlns:a16="http://schemas.microsoft.com/office/drawing/2014/main" id="{3679DC0D-D41F-4CC4-B6EC-1DA7A04BA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325" y="15240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n-US" altLang="en-US" sz="2400" dirty="0">
                <a:effectLst/>
              </a:rPr>
              <a:t>AP courses and exams</a:t>
            </a: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n-US" altLang="en-US" sz="2400" dirty="0">
                <a:effectLst/>
              </a:rPr>
              <a:t>PSEO and College in the Schools</a:t>
            </a: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n-US" altLang="en-US" sz="2400" dirty="0">
                <a:effectLst/>
              </a:rPr>
              <a:t>Retroactive credits for language proficiency</a:t>
            </a: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n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Higher level exam for IB diploma</a:t>
            </a: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n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s-ES" sz="2400" dirty="0">
                <a:effectLst/>
              </a:rPr>
              <a:t>Cursos de lengua y literatura (AP)</a:t>
            </a: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s-ES" sz="2400" dirty="0">
                <a:effectLst/>
              </a:rPr>
              <a:t>(PSEO) y Universidad en las Escuelas </a:t>
            </a: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s-ES" sz="2400" dirty="0">
                <a:effectLst/>
              </a:rPr>
              <a:t>Créditos retroactivos para el dominio del idioma</a:t>
            </a:r>
            <a:r>
              <a:rPr lang="es-ES" dirty="0">
                <a:effectLst/>
              </a:rPr>
              <a:t> </a:t>
            </a:r>
            <a:endParaRPr lang="es-ES" sz="2400" dirty="0">
              <a:effectLst/>
            </a:endParaRP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s-ES" sz="2400" dirty="0">
                <a:effectLst/>
              </a:rPr>
              <a:t>Examen de nivel superior para el diploma IB</a:t>
            </a:r>
            <a:endParaRPr lang="en-US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n-US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n-US" altLang="en-US" sz="24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8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8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8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8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8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8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8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8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8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8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8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8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89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89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3E6FE26B-292E-4E1D-98EE-9862D377C7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4.3</a:t>
            </a:r>
          </a:p>
        </p:txBody>
      </p:sp>
      <p:sp>
        <p:nvSpPr>
          <p:cNvPr id="169989" name="Rectangle 5">
            <a:extLst>
              <a:ext uri="{FF2B5EF4-FFF2-40B4-BE49-F238E27FC236}">
                <a16:creationId xmlns:a16="http://schemas.microsoft.com/office/drawing/2014/main" id="{7D2AA979-1D5A-4603-814C-C45E6353E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50" y="1614488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s-ES" sz="2400" dirty="0">
                <a:effectLst/>
              </a:rPr>
              <a:t>¿Por qué una experiencia en un programa DLI no </a:t>
            </a:r>
            <a:br>
              <a:rPr lang="es-ES" sz="2400" dirty="0">
                <a:effectLst/>
              </a:rPr>
            </a:br>
            <a:r>
              <a:rPr lang="es-ES" sz="2400" dirty="0">
                <a:effectLst/>
              </a:rPr>
              <a:t>es suficiente para adquirir el nivel de aptitud que se necesita en la mayoría de las carreras bilingües?</a:t>
            </a: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s-ES" sz="2400" dirty="0">
              <a:effectLst/>
            </a:endParaRP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n-US" sz="2400" dirty="0">
                <a:effectLst/>
              </a:rPr>
              <a:t>Why isn’t a DLI program enough to ensure the level of proficiency necessary for most bilingual careers?</a:t>
            </a:r>
            <a:endParaRPr lang="es-ES" sz="2400" dirty="0">
              <a:effectLst/>
            </a:endParaRP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s-ES" altLang="en-US" sz="2400" dirty="0">
              <a:effectLst/>
            </a:endParaRP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3E6FE26B-292E-4E1D-98EE-9862D377C7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4.3</a:t>
            </a:r>
          </a:p>
        </p:txBody>
      </p:sp>
      <p:sp>
        <p:nvSpPr>
          <p:cNvPr id="169989" name="Rectangle 5">
            <a:extLst>
              <a:ext uri="{FF2B5EF4-FFF2-40B4-BE49-F238E27FC236}">
                <a16:creationId xmlns:a16="http://schemas.microsoft.com/office/drawing/2014/main" id="{7D2AA979-1D5A-4603-814C-C45E6353E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50" y="1614488"/>
            <a:ext cx="78676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q"/>
              <a:defRPr/>
            </a:pPr>
            <a:r>
              <a:rPr lang="es-MX" sz="2400" dirty="0">
                <a:effectLst/>
              </a:rPr>
              <a:t>Los </a:t>
            </a:r>
            <a:r>
              <a:rPr lang="es-ES" sz="2400" dirty="0">
                <a:effectLst/>
              </a:rPr>
              <a:t>estudiantes</a:t>
            </a:r>
            <a:r>
              <a:rPr lang="es-MX" sz="2400" dirty="0">
                <a:effectLst/>
              </a:rPr>
              <a:t> necesitan tener muchas oportunidades para utilizar los dos idiomas fuera del aula y más allá del 12° grado si desean alcanzar niveles avanzados de competencia.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q"/>
              <a:defRPr/>
            </a:pPr>
            <a:endParaRPr lang="es-MX" sz="2400" dirty="0">
              <a:effectLst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q"/>
              <a:defRPr/>
            </a:pPr>
            <a:r>
              <a:rPr lang="en-US" sz="2400" dirty="0">
                <a:effectLst/>
              </a:rPr>
              <a:t>Students need many opportunities to use both languages outside of the classroom and beyond high school if they are to achieve high levels of proficiency.</a:t>
            </a: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s-ES" sz="2400" dirty="0">
              <a:effectLst/>
            </a:endParaRP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n-US" altLang="en-US" sz="2400" dirty="0"/>
          </a:p>
        </p:txBody>
      </p:sp>
      <p:sp>
        <p:nvSpPr>
          <p:cNvPr id="48132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B5F9972-CF16-44FA-B173-D4C0D0F2B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053012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9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9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372834F9-3F36-4679-B7D1-69BB2BBBC0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4.4</a:t>
            </a:r>
          </a:p>
        </p:txBody>
      </p:sp>
      <p:sp>
        <p:nvSpPr>
          <p:cNvPr id="22532" name="Rectangle 5">
            <a:extLst>
              <a:ext uri="{FF2B5EF4-FFF2-40B4-BE49-F238E27FC236}">
                <a16:creationId xmlns:a16="http://schemas.microsoft.com/office/drawing/2014/main" id="{9517FC84-B563-46A4-9203-5C63F6C93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600200"/>
            <a:ext cx="80772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Complete the sentence:  __________ </a:t>
            </a:r>
            <a:r>
              <a:rPr lang="es-ES" sz="2400" dirty="0" err="1"/>
              <a:t>have</a:t>
            </a:r>
            <a:r>
              <a:rPr lang="es-ES" sz="2400" dirty="0"/>
              <a:t> </a:t>
            </a:r>
            <a:r>
              <a:rPr lang="es-ES" sz="2400" dirty="0" err="1"/>
              <a:t>an</a:t>
            </a:r>
            <a:r>
              <a:rPr lang="es-ES" sz="2400" dirty="0"/>
              <a:t> </a:t>
            </a:r>
            <a:r>
              <a:rPr lang="es-ES" sz="2400" dirty="0" err="1"/>
              <a:t>advantage</a:t>
            </a:r>
            <a:r>
              <a:rPr lang="es-ES" sz="2400" dirty="0"/>
              <a:t> in </a:t>
            </a:r>
            <a:r>
              <a:rPr lang="es-ES" sz="2400" dirty="0" err="1"/>
              <a:t>the</a:t>
            </a:r>
            <a:r>
              <a:rPr lang="es-ES" sz="2400" dirty="0"/>
              <a:t> digital </a:t>
            </a:r>
            <a:r>
              <a:rPr lang="es-ES" sz="2400" dirty="0" err="1"/>
              <a:t>economy</a:t>
            </a:r>
            <a:r>
              <a:rPr lang="es-ES" sz="2400" dirty="0"/>
              <a:t>, </a:t>
            </a:r>
            <a:r>
              <a:rPr lang="es-ES" sz="2400" dirty="0" err="1"/>
              <a:t>which</a:t>
            </a:r>
            <a:r>
              <a:rPr lang="es-ES" sz="2400" dirty="0"/>
              <a:t> </a:t>
            </a:r>
            <a:r>
              <a:rPr lang="es-ES" sz="2400" dirty="0" err="1"/>
              <a:t>is</a:t>
            </a:r>
            <a:r>
              <a:rPr lang="es-ES" sz="2400" dirty="0"/>
              <a:t> global </a:t>
            </a:r>
            <a:r>
              <a:rPr lang="es-ES" sz="2400" dirty="0" err="1"/>
              <a:t>by</a:t>
            </a:r>
            <a:r>
              <a:rPr lang="es-ES" sz="2400" dirty="0"/>
              <a:t> </a:t>
            </a:r>
            <a:r>
              <a:rPr lang="es-ES" sz="2400" dirty="0" err="1"/>
              <a:t>nature</a:t>
            </a:r>
            <a:r>
              <a:rPr lang="es-ES" sz="2400" dirty="0"/>
              <a:t> and </a:t>
            </a:r>
            <a:r>
              <a:rPr lang="es-ES" sz="2400" dirty="0" err="1"/>
              <a:t>requires</a:t>
            </a:r>
            <a:r>
              <a:rPr lang="es-ES" sz="2400" dirty="0"/>
              <a:t> a </a:t>
            </a:r>
            <a:r>
              <a:rPr lang="es-ES" sz="2400" dirty="0" err="1"/>
              <a:t>globally-minded</a:t>
            </a:r>
            <a:r>
              <a:rPr lang="es-ES" sz="2400" dirty="0"/>
              <a:t> </a:t>
            </a:r>
            <a:r>
              <a:rPr lang="es-ES" sz="2400" dirty="0" err="1"/>
              <a:t>work</a:t>
            </a:r>
            <a:r>
              <a:rPr lang="es-ES" sz="2400" dirty="0"/>
              <a:t> </a:t>
            </a:r>
            <a:r>
              <a:rPr lang="es-ES" sz="2400" dirty="0" err="1"/>
              <a:t>force</a:t>
            </a:r>
            <a:r>
              <a:rPr lang="es-ES" sz="2400" dirty="0"/>
              <a:t>.</a:t>
            </a: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n-US" sz="2400" dirty="0" err="1">
                <a:ea typeface="Tahoma" panose="020B0604030504040204" pitchFamily="34" charset="0"/>
                <a:cs typeface="Tahoma" panose="020B0604030504040204" pitchFamily="34" charset="0"/>
              </a:rPr>
              <a:t>Completa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sz="2400" dirty="0" err="1">
                <a:ea typeface="Tahoma" panose="020B0604030504040204" pitchFamily="34" charset="0"/>
                <a:cs typeface="Tahoma" panose="020B0604030504040204" pitchFamily="34" charset="0"/>
              </a:rPr>
              <a:t>frase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:  __________ </a:t>
            </a:r>
            <a:r>
              <a:rPr lang="es-ES" sz="2400" dirty="0"/>
              <a:t>tienen una ventaja en la </a:t>
            </a:r>
            <a:r>
              <a:rPr lang="es-ES" sz="2400" i="1" dirty="0"/>
              <a:t>economía digital</a:t>
            </a:r>
            <a:r>
              <a:rPr lang="es-ES" sz="2400" dirty="0"/>
              <a:t> que es esencialmente </a:t>
            </a:r>
            <a:r>
              <a:rPr lang="es-ES" sz="2400" i="1" dirty="0"/>
              <a:t>global</a:t>
            </a:r>
            <a:r>
              <a:rPr lang="es-ES" sz="2400" dirty="0"/>
              <a:t>  y requiere una mentalidad internacional trabajadora.</a:t>
            </a:r>
          </a:p>
          <a:p>
            <a:pPr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372834F9-3F36-4679-B7D1-69BB2BBBC0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4.4</a:t>
            </a:r>
          </a:p>
        </p:txBody>
      </p:sp>
      <p:sp>
        <p:nvSpPr>
          <p:cNvPr id="171014" name="Rectangle 6">
            <a:extLst>
              <a:ext uri="{FF2B5EF4-FFF2-40B4-BE49-F238E27FC236}">
                <a16:creationId xmlns:a16="http://schemas.microsoft.com/office/drawing/2014/main" id="{3FCA92B9-259C-428A-ADEF-7CC5D206F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7526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Bilinguals</a:t>
            </a:r>
          </a:p>
          <a:p>
            <a:pPr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q"/>
              <a:defRPr/>
            </a:pPr>
            <a:r>
              <a:rPr lang="en-US" sz="2400" dirty="0"/>
              <a:t>Los </a:t>
            </a:r>
            <a:r>
              <a:rPr lang="en-US" sz="2400" dirty="0" err="1"/>
              <a:t>bilinguës</a:t>
            </a:r>
            <a:endParaRPr lang="en-US" sz="2400" dirty="0"/>
          </a:p>
          <a:p>
            <a:pPr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n-US" sz="20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180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A5ED2D9-B03C-453B-A366-D3C5715AB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3528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1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1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A7FEB428-502D-4343-A078-3DEE13606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66713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1.2</a:t>
            </a:r>
          </a:p>
        </p:txBody>
      </p:sp>
      <p:sp>
        <p:nvSpPr>
          <p:cNvPr id="12291" name="Rectangle 5">
            <a:extLst>
              <a:ext uri="{FF2B5EF4-FFF2-40B4-BE49-F238E27FC236}">
                <a16:creationId xmlns:a16="http://schemas.microsoft.com/office/drawing/2014/main" id="{8BCB3C5D-9940-4211-A020-7F6850F4D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n"/>
            </a:pPr>
            <a:endParaRPr lang="en-US" altLang="en-US" sz="2800"/>
          </a:p>
        </p:txBody>
      </p:sp>
      <p:sp>
        <p:nvSpPr>
          <p:cNvPr id="134150" name="Rectangle 6">
            <a:extLst>
              <a:ext uri="{FF2B5EF4-FFF2-40B4-BE49-F238E27FC236}">
                <a16:creationId xmlns:a16="http://schemas.microsoft.com/office/drawing/2014/main" id="{5AC9E08F-8EB4-4D2E-848A-9E0C819C6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1148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 2" panose="05020102010507070707" pitchFamily="82" charset="2"/>
              <a:buNone/>
            </a:pPr>
            <a:endParaRPr lang="en-US" altLang="en-US" sz="240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C05BF3-A8D2-439E-9790-0A5D1BF1C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524000"/>
            <a:ext cx="79248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pPr eaLnBrk="1" hangingPunct="1">
              <a:buClr>
                <a:srgbClr val="00B050"/>
              </a:buClr>
              <a:buFont typeface="Wingdings" pitchFamily="2" charset="2"/>
              <a:buChar char="q"/>
              <a:defRPr/>
            </a:pPr>
            <a:r>
              <a:rPr lang="es-ES" sz="2400" dirty="0">
                <a:effectLst/>
                <a:latin typeface="Tahoma" panose="020B0604030504040204" pitchFamily="34" charset="0"/>
              </a:rPr>
              <a:t>Inmersión en lengua indígena, Programas Bilingües de Desarrollo, Inmersión en un idioma mundial unidireccional, Inmersión bidireccional </a:t>
            </a:r>
            <a:r>
              <a:rPr lang="es-ES" altLang="en-US" sz="2400" dirty="0">
                <a:effectLst/>
                <a:latin typeface="Tahoma" panose="020B0604030504040204" pitchFamily="34" charset="0"/>
              </a:rPr>
              <a:t>son _________________.</a:t>
            </a:r>
            <a:br>
              <a:rPr lang="es-ES" altLang="en-US" sz="2400" dirty="0">
                <a:effectLst/>
                <a:latin typeface="Tahoma" panose="020B0604030504040204" pitchFamily="34" charset="0"/>
              </a:rPr>
            </a:br>
            <a:endParaRPr lang="es-ES" altLang="en-US" sz="2400" dirty="0">
              <a:effectLst/>
              <a:latin typeface="Tahoma" panose="020B0604030504040204" pitchFamily="34" charset="0"/>
            </a:endParaRPr>
          </a:p>
          <a:p>
            <a:pPr eaLnBrk="1" hangingPunct="1">
              <a:buClr>
                <a:srgbClr val="00B050"/>
              </a:buClr>
              <a:buFont typeface="Wingdings" pitchFamily="2" charset="2"/>
              <a:buChar char="q"/>
              <a:defRPr/>
            </a:pPr>
            <a:r>
              <a:rPr lang="en-US" sz="2400" dirty="0">
                <a:effectLst/>
              </a:rPr>
              <a:t>Indigenous Immersion, Developmental Bilingual, One-way World Language and Two-Way Immersion are _________________.</a:t>
            </a:r>
            <a:endParaRPr lang="es-ES" altLang="en-US" sz="2400" dirty="0">
              <a:effectLst/>
              <a:latin typeface="Tahoma" panose="020B0604030504040204" pitchFamily="34" charset="0"/>
            </a:endParaRPr>
          </a:p>
          <a:p>
            <a:pPr eaLnBrk="1" hangingPunct="1">
              <a:buFont typeface="Wingdings" pitchFamily="2" charset="2"/>
              <a:buChar char="q"/>
              <a:defRPr/>
            </a:pPr>
            <a:endParaRPr lang="en-US" altLang="en-US" sz="24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0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1FCF7EC7-56FC-4710-9C2F-C35EFB6F11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8538" y="304800"/>
            <a:ext cx="74977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4.5</a:t>
            </a:r>
          </a:p>
        </p:txBody>
      </p:sp>
      <p:sp>
        <p:nvSpPr>
          <p:cNvPr id="23556" name="Rectangle 5">
            <a:extLst>
              <a:ext uri="{FF2B5EF4-FFF2-40B4-BE49-F238E27FC236}">
                <a16:creationId xmlns:a16="http://schemas.microsoft.com/office/drawing/2014/main" id="{EAB99512-1EC0-4C6E-9131-DD7F5EDA6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738" y="1585913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s-ES" sz="2400" dirty="0"/>
              <a:t>¿Cómo ayudar a preparar a su hijo para una carrera bilingüe?</a:t>
            </a: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s-ES" altLang="en-US" sz="2400" dirty="0"/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s-ES" altLang="en-US" sz="2400" dirty="0" err="1"/>
              <a:t>How</a:t>
            </a:r>
            <a:r>
              <a:rPr lang="es-ES" altLang="en-US" sz="2400" dirty="0"/>
              <a:t> can </a:t>
            </a:r>
            <a:r>
              <a:rPr lang="es-ES" altLang="en-US" sz="2400" dirty="0" err="1"/>
              <a:t>you</a:t>
            </a:r>
            <a:r>
              <a:rPr lang="es-ES" altLang="en-US" sz="2400" dirty="0"/>
              <a:t> </a:t>
            </a:r>
            <a:r>
              <a:rPr lang="es-ES" altLang="en-US" sz="2400" dirty="0" err="1"/>
              <a:t>help</a:t>
            </a:r>
            <a:r>
              <a:rPr lang="es-ES" altLang="en-US" sz="2400" dirty="0"/>
              <a:t> </a:t>
            </a:r>
            <a:r>
              <a:rPr lang="es-ES" altLang="en-US" sz="2400" dirty="0" err="1"/>
              <a:t>your</a:t>
            </a:r>
            <a:r>
              <a:rPr lang="es-ES" altLang="en-US" sz="2400" dirty="0"/>
              <a:t> </a:t>
            </a:r>
            <a:r>
              <a:rPr lang="es-ES" altLang="en-US" sz="2400" dirty="0" err="1"/>
              <a:t>child</a:t>
            </a:r>
            <a:r>
              <a:rPr lang="es-ES" altLang="en-US" sz="2400" dirty="0"/>
              <a:t> prepare </a:t>
            </a:r>
            <a:r>
              <a:rPr lang="es-ES" altLang="en-US" sz="2400" dirty="0" err="1"/>
              <a:t>for</a:t>
            </a:r>
            <a:r>
              <a:rPr lang="es-ES" altLang="en-US" sz="2400" dirty="0"/>
              <a:t> a </a:t>
            </a:r>
            <a:r>
              <a:rPr lang="es-ES" altLang="en-US" sz="2400" dirty="0" err="1"/>
              <a:t>bilingual</a:t>
            </a:r>
            <a:r>
              <a:rPr lang="es-ES" altLang="en-US" sz="2400" dirty="0"/>
              <a:t> </a:t>
            </a:r>
            <a:r>
              <a:rPr lang="es-ES" altLang="en-US" sz="2400" dirty="0" err="1"/>
              <a:t>career</a:t>
            </a:r>
            <a:r>
              <a:rPr lang="es-ES" altLang="en-US" sz="2400" dirty="0"/>
              <a:t>?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1FCF7EC7-56FC-4710-9C2F-C35EFB6F11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8538" y="304800"/>
            <a:ext cx="74977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4.5</a:t>
            </a:r>
          </a:p>
        </p:txBody>
      </p:sp>
      <p:sp>
        <p:nvSpPr>
          <p:cNvPr id="52227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699F42A-44FB-4FF8-AD73-374B4272E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581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2038" name="Rectangle 6">
            <a:extLst>
              <a:ext uri="{FF2B5EF4-FFF2-40B4-BE49-F238E27FC236}">
                <a16:creationId xmlns:a16="http://schemas.microsoft.com/office/drawing/2014/main" id="{8DA57B0F-7D7E-4A90-8EC7-2E7F98E72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n-US" sz="2400" dirty="0">
                <a:effectLst/>
              </a:rPr>
              <a:t>(</a:t>
            </a:r>
            <a:r>
              <a:rPr lang="en-US" sz="2400" dirty="0" err="1">
                <a:effectLst/>
              </a:rPr>
              <a:t>Varias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respuestas</a:t>
            </a:r>
            <a:r>
              <a:rPr lang="en-US" sz="2400" dirty="0">
                <a:effectLst/>
              </a:rPr>
              <a:t>)</a:t>
            </a: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endParaRPr lang="en-US" sz="2400" dirty="0">
              <a:effectLst/>
            </a:endParaRPr>
          </a:p>
          <a:p>
            <a:pPr eaLnBrk="1" hangingPunct="1">
              <a:buClr>
                <a:schemeClr val="accent5"/>
              </a:buClr>
              <a:buFont typeface="Wingdings" pitchFamily="2" charset="2"/>
              <a:buChar char="q"/>
              <a:defRPr/>
            </a:pPr>
            <a:r>
              <a:rPr lang="en-US" sz="2400" dirty="0">
                <a:effectLst/>
              </a:rPr>
              <a:t>(Various answers)</a:t>
            </a:r>
          </a:p>
          <a:p>
            <a:pPr eaLnBrk="1" hangingPunct="1">
              <a:defRPr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8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590FEF2C-C8D9-48D2-93E2-5DBEF3A751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3775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5.1</a:t>
            </a:r>
          </a:p>
        </p:txBody>
      </p:sp>
      <p:sp>
        <p:nvSpPr>
          <p:cNvPr id="53251" name="Rectangle 1">
            <a:extLst>
              <a:ext uri="{FF2B5EF4-FFF2-40B4-BE49-F238E27FC236}">
                <a16:creationId xmlns:a16="http://schemas.microsoft.com/office/drawing/2014/main" id="{C6288F74-C352-49FD-BEAB-9EC246C3D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911350"/>
            <a:ext cx="59118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r>
              <a:rPr lang="es-ES" altLang="en-US" sz="2400" dirty="0" err="1"/>
              <a:t>What</a:t>
            </a:r>
            <a:r>
              <a:rPr lang="es-ES" altLang="en-US" sz="2400" dirty="0"/>
              <a:t> do </a:t>
            </a:r>
            <a:r>
              <a:rPr lang="es-ES" altLang="en-US" sz="2400" dirty="0" err="1"/>
              <a:t>these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actors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have</a:t>
            </a:r>
            <a:r>
              <a:rPr lang="es-ES" altLang="en-US" sz="2400" dirty="0"/>
              <a:t> in </a:t>
            </a:r>
            <a:r>
              <a:rPr lang="es-ES" altLang="en-US" sz="2400" dirty="0" err="1"/>
              <a:t>common</a:t>
            </a:r>
            <a:r>
              <a:rPr lang="es-ES" altLang="en-US" sz="2400" dirty="0"/>
              <a:t>?</a:t>
            </a:r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endParaRPr lang="es-ES" altLang="en-US" sz="2400" dirty="0"/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r>
              <a:rPr lang="es-ES" altLang="en-US" sz="2400" dirty="0"/>
              <a:t>¿Qué tienen en común estos actores?</a:t>
            </a:r>
            <a:endParaRPr lang="en-US" alt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17D3C6-835A-4372-83E3-A2C308D07F91}"/>
              </a:ext>
            </a:extLst>
          </p:cNvPr>
          <p:cNvSpPr/>
          <p:nvPr/>
        </p:nvSpPr>
        <p:spPr>
          <a:xfrm>
            <a:off x="4950336" y="6630310"/>
            <a:ext cx="124425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Wikimedia Commons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A987F4C-FCF2-486B-84B6-0575B155F1E1}"/>
              </a:ext>
            </a:extLst>
          </p:cNvPr>
          <p:cNvGrpSpPr/>
          <p:nvPr/>
        </p:nvGrpSpPr>
        <p:grpSpPr>
          <a:xfrm>
            <a:off x="2438400" y="3273544"/>
            <a:ext cx="3642295" cy="3038694"/>
            <a:chOff x="2438400" y="3273544"/>
            <a:chExt cx="3642295" cy="303869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49355B12-C258-45FB-AEA1-8220AB3B3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9177" y="4952999"/>
              <a:ext cx="966570" cy="1359239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093B06F-67CC-4807-8306-5040998FDA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0810" y="4953000"/>
              <a:ext cx="893190" cy="1339785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F6E1397-8999-4BFB-8E19-5DB6E5DFF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0184" y="4953000"/>
              <a:ext cx="914400" cy="1296591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720826D-4331-47D0-B07E-7171DDA34E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6342" y="3304181"/>
              <a:ext cx="1004353" cy="1420218"/>
            </a:xfrm>
            <a:prstGeom prst="rect">
              <a:avLst/>
            </a:prstGeom>
          </p:spPr>
        </p:pic>
        <p:pic>
          <p:nvPicPr>
            <p:cNvPr id="19" name="Picture 18" descr="A picture containing text, person, person&#10;&#10;Description automatically generated">
              <a:extLst>
                <a:ext uri="{FF2B5EF4-FFF2-40B4-BE49-F238E27FC236}">
                  <a16:creationId xmlns:a16="http://schemas.microsoft.com/office/drawing/2014/main" id="{5FB58D92-218B-4FCB-BC9E-BBDDA254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6763" y="3273544"/>
              <a:ext cx="967237" cy="1450855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E80AC1A9-F8B1-488F-AED3-8F5434494CD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8400" y="3273545"/>
              <a:ext cx="1086020" cy="1450855"/>
            </a:xfrm>
            <a:prstGeom prst="rect">
              <a:avLst/>
            </a:prstGeom>
          </p:spPr>
        </p:pic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75975D17-B3AE-43CB-9623-C6842166DC18}"/>
              </a:ext>
            </a:extLst>
          </p:cNvPr>
          <p:cNvSpPr txBox="1"/>
          <p:nvPr/>
        </p:nvSpPr>
        <p:spPr>
          <a:xfrm>
            <a:off x="2544596" y="4681087"/>
            <a:ext cx="39159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Colin Firth    Viggo Mortensen  Natalie Portman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E7F9251-25A2-4F03-AFF3-C63893AA5739}"/>
              </a:ext>
            </a:extLst>
          </p:cNvPr>
          <p:cNvSpPr txBox="1"/>
          <p:nvPr/>
        </p:nvSpPr>
        <p:spPr>
          <a:xfrm>
            <a:off x="2388303" y="6309419"/>
            <a:ext cx="42285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Bradley Cooper   Sandra Bullock   Gwyneth Paltrow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590FEF2C-C8D9-48D2-93E2-5DBEF3A751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3775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5.1</a:t>
            </a:r>
          </a:p>
        </p:txBody>
      </p:sp>
      <p:sp>
        <p:nvSpPr>
          <p:cNvPr id="54275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9811898-B31A-4DAD-B041-37A346AEB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510088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2772" name="Rectangle 1">
            <a:extLst>
              <a:ext uri="{FF2B5EF4-FFF2-40B4-BE49-F238E27FC236}">
                <a16:creationId xmlns:a16="http://schemas.microsoft.com/office/drawing/2014/main" id="{309C21F8-B889-4EAD-8DC5-3068D94B0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13" y="1709738"/>
            <a:ext cx="353981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r>
              <a:rPr lang="es-ES" altLang="en-US" sz="2400" dirty="0" err="1"/>
              <a:t>They</a:t>
            </a:r>
            <a:r>
              <a:rPr lang="es-ES" altLang="en-US" sz="2400" dirty="0"/>
              <a:t> are </a:t>
            </a:r>
            <a:r>
              <a:rPr lang="es-ES" altLang="en-US" sz="2400" dirty="0" err="1"/>
              <a:t>all</a:t>
            </a:r>
            <a:r>
              <a:rPr lang="es-ES" altLang="en-US" sz="2400" dirty="0"/>
              <a:t> </a:t>
            </a:r>
            <a:r>
              <a:rPr lang="es-ES" altLang="en-US" sz="2400" dirty="0" err="1"/>
              <a:t>bilingual</a:t>
            </a:r>
            <a:r>
              <a:rPr lang="es-ES" altLang="en-US" sz="2400" dirty="0"/>
              <a:t>.</a:t>
            </a:r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endParaRPr lang="es-ES" altLang="en-US" sz="2400" dirty="0"/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r>
              <a:rPr lang="en-US" altLang="en-US" sz="2400" dirty="0" err="1"/>
              <a:t>Todos</a:t>
            </a:r>
            <a:r>
              <a:rPr lang="en-US" altLang="en-US" sz="2400" dirty="0"/>
              <a:t> son </a:t>
            </a:r>
            <a:r>
              <a:rPr lang="en-US" altLang="en-US" sz="2400" dirty="0" err="1"/>
              <a:t>bilingües</a:t>
            </a:r>
            <a:r>
              <a:rPr lang="en-US" altLang="en-US" sz="2400" dirty="0"/>
              <a:t>. </a:t>
            </a:r>
            <a:br>
              <a:rPr lang="en-US" altLang="en-US" sz="2400" dirty="0"/>
            </a:br>
            <a:endParaRPr lang="es-ES" altLang="en-US" sz="2400" dirty="0"/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endParaRPr lang="es-ES" altLang="en-US" sz="2400" dirty="0"/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endParaRPr lang="en-US" altLang="en-US" sz="24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1A8AFE3-32D9-4CA7-84CD-00125B863B98}"/>
              </a:ext>
            </a:extLst>
          </p:cNvPr>
          <p:cNvGrpSpPr/>
          <p:nvPr/>
        </p:nvGrpSpPr>
        <p:grpSpPr>
          <a:xfrm>
            <a:off x="2438400" y="3273544"/>
            <a:ext cx="3642295" cy="3038694"/>
            <a:chOff x="2438400" y="3273544"/>
            <a:chExt cx="3642295" cy="303869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6CD9E78-B017-4026-BE46-920E315FB1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9177" y="4952999"/>
              <a:ext cx="966570" cy="135923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85B2A94-5F88-4780-B35C-5DD67963AD8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0810" y="4953000"/>
              <a:ext cx="893190" cy="133978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27BEBF5-0AA2-44DE-80CB-4614DD029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0184" y="4953000"/>
              <a:ext cx="914400" cy="1296591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15E6E902-59CA-45A2-90C9-900222C9C49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6342" y="3304181"/>
              <a:ext cx="1004353" cy="1420218"/>
            </a:xfrm>
            <a:prstGeom prst="rect">
              <a:avLst/>
            </a:prstGeom>
          </p:spPr>
        </p:pic>
        <p:pic>
          <p:nvPicPr>
            <p:cNvPr id="11" name="Picture 10" descr="A picture containing text, person, person&#10;&#10;Description automatically generated">
              <a:extLst>
                <a:ext uri="{FF2B5EF4-FFF2-40B4-BE49-F238E27FC236}">
                  <a16:creationId xmlns:a16="http://schemas.microsoft.com/office/drawing/2014/main" id="{2B15CC67-93DC-45AA-B486-D9E6E8CB087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6763" y="3273544"/>
              <a:ext cx="967237" cy="145085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B340050-2B2E-46D5-8730-B2D7E7DA0A7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8400" y="3273545"/>
              <a:ext cx="1086020" cy="1450855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F46BADA-2170-4AA8-9257-78FF565681CC}"/>
              </a:ext>
            </a:extLst>
          </p:cNvPr>
          <p:cNvSpPr txBox="1"/>
          <p:nvPr/>
        </p:nvSpPr>
        <p:spPr>
          <a:xfrm>
            <a:off x="2615452" y="4652611"/>
            <a:ext cx="683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Italian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6A0A32-8A3C-4690-9E7A-189AA6F4D501}"/>
              </a:ext>
            </a:extLst>
          </p:cNvPr>
          <p:cNvSpPr txBox="1"/>
          <p:nvPr/>
        </p:nvSpPr>
        <p:spPr>
          <a:xfrm>
            <a:off x="3890810" y="4652611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Danish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DF9B68-8798-4CCB-A0FF-7B1BCDCF1797}"/>
              </a:ext>
            </a:extLst>
          </p:cNvPr>
          <p:cNvSpPr txBox="1"/>
          <p:nvPr/>
        </p:nvSpPr>
        <p:spPr>
          <a:xfrm>
            <a:off x="5100778" y="4652611"/>
            <a:ext cx="791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Hebrew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51F642-E195-43D0-8B47-9A971EC36783}"/>
              </a:ext>
            </a:extLst>
          </p:cNvPr>
          <p:cNvSpPr txBox="1"/>
          <p:nvPr/>
        </p:nvSpPr>
        <p:spPr>
          <a:xfrm>
            <a:off x="2493383" y="6249591"/>
            <a:ext cx="7175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French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B3DCC6-B788-48D6-9099-574C6233648B}"/>
              </a:ext>
            </a:extLst>
          </p:cNvPr>
          <p:cNvSpPr txBox="1"/>
          <p:nvPr/>
        </p:nvSpPr>
        <p:spPr>
          <a:xfrm>
            <a:off x="3890810" y="6258439"/>
            <a:ext cx="808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German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B7FE3E-130C-4350-8323-6D0CE6DA76E8}"/>
              </a:ext>
            </a:extLst>
          </p:cNvPr>
          <p:cNvSpPr txBox="1"/>
          <p:nvPr/>
        </p:nvSpPr>
        <p:spPr>
          <a:xfrm>
            <a:off x="5105748" y="6268737"/>
            <a:ext cx="798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Spanish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7BDE4A6E-E257-4A14-8B16-6D9E202FA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18AF45F-2F27-4BC1-945C-86F2D795C5A7}"/>
              </a:ext>
            </a:extLst>
          </p:cNvPr>
          <p:cNvSpPr/>
          <p:nvPr/>
        </p:nvSpPr>
        <p:spPr>
          <a:xfrm>
            <a:off x="1066800" y="1600200"/>
            <a:ext cx="8229600" cy="39703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buClr>
                <a:srgbClr val="7030A0"/>
              </a:buClr>
              <a:buFont typeface="Wingdings" panose="05000000000000000000" pitchFamily="2" charset="2"/>
              <a:buChar char="q"/>
              <a:defRPr/>
            </a:pPr>
            <a:r>
              <a:rPr lang="en-US" sz="2400" dirty="0"/>
              <a:t>¿</a:t>
            </a:r>
            <a:r>
              <a:rPr lang="en-US" sz="2400" dirty="0" err="1"/>
              <a:t>Qué</a:t>
            </a:r>
            <a:r>
              <a:rPr lang="en-US" sz="2400" dirty="0"/>
              <a:t> </a:t>
            </a:r>
            <a:r>
              <a:rPr lang="en-US" sz="2400" dirty="0" err="1"/>
              <a:t>afirmación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correcta</a:t>
            </a:r>
            <a:r>
              <a:rPr lang="en-US" sz="2400" dirty="0"/>
              <a:t>?</a:t>
            </a:r>
          </a:p>
          <a:p>
            <a:pPr marL="800100" lvl="1" indent="-342900" eaLnBrk="1" hangingPunct="1">
              <a:buClr>
                <a:srgbClr val="7030A0"/>
              </a:buClr>
              <a:buFont typeface="Wingdings" panose="05000000000000000000" pitchFamily="2" charset="2"/>
              <a:buChar char="q"/>
              <a:defRPr/>
            </a:pPr>
            <a:r>
              <a:rPr lang="es-ES" sz="2000" dirty="0"/>
              <a:t>A.  El español es el tercer idioma más popular en Internet.</a:t>
            </a:r>
          </a:p>
          <a:p>
            <a:pPr marL="800100" lvl="1" indent="-342900" eaLnBrk="1" hangingPunct="1">
              <a:buClr>
                <a:srgbClr val="7030A0"/>
              </a:buClr>
              <a:buFont typeface="Wingdings" panose="05000000000000000000" pitchFamily="2" charset="2"/>
              <a:buChar char="q"/>
              <a:defRPr/>
            </a:pPr>
            <a:r>
              <a:rPr lang="es-ES" sz="2000" dirty="0"/>
              <a:t>B.  El español se habla actualmente en 35 países como lengua</a:t>
            </a:r>
            <a:br>
              <a:rPr lang="es-ES" sz="2000" dirty="0"/>
            </a:br>
            <a:r>
              <a:rPr lang="es-ES" sz="2000" dirty="0"/>
              <a:t>     materna.</a:t>
            </a:r>
          </a:p>
          <a:p>
            <a:pPr marL="800100" lvl="1" indent="-342900" eaLnBrk="1" hangingPunct="1">
              <a:buClr>
                <a:srgbClr val="7030A0"/>
              </a:buClr>
              <a:buFont typeface="Wingdings" panose="05000000000000000000" pitchFamily="2" charset="2"/>
              <a:buChar char="q"/>
              <a:defRPr/>
            </a:pPr>
            <a:r>
              <a:rPr lang="es-ES" sz="2000" dirty="0"/>
              <a:t>C.  El español es el idioma más hablado del mundo.</a:t>
            </a:r>
          </a:p>
          <a:p>
            <a:pPr marL="800100" lvl="1" indent="-342900" eaLnBrk="1" hangingPunct="1">
              <a:buClr>
                <a:srgbClr val="7030A0"/>
              </a:buClr>
              <a:buFont typeface="Wingdings" panose="05000000000000000000" pitchFamily="2" charset="2"/>
              <a:buChar char="q"/>
              <a:defRPr/>
            </a:pPr>
            <a:endParaRPr lang="es-ES" sz="2400" dirty="0"/>
          </a:p>
          <a:p>
            <a:pPr marL="342900" indent="-342900" eaLnBrk="1" hangingPunct="1">
              <a:buClr>
                <a:srgbClr val="7030A0"/>
              </a:buClr>
              <a:buFont typeface="Wingdings" panose="05000000000000000000" pitchFamily="2" charset="2"/>
              <a:buChar char="q"/>
              <a:defRPr/>
            </a:pPr>
            <a:r>
              <a:rPr lang="es-ES" sz="2400" dirty="0" err="1"/>
              <a:t>Which</a:t>
            </a:r>
            <a:r>
              <a:rPr lang="es-ES" sz="2400" dirty="0"/>
              <a:t> </a:t>
            </a:r>
            <a:r>
              <a:rPr lang="es-ES" sz="2400" dirty="0" err="1"/>
              <a:t>statement</a:t>
            </a:r>
            <a:r>
              <a:rPr lang="es-ES" sz="2400" dirty="0"/>
              <a:t> </a:t>
            </a:r>
            <a:r>
              <a:rPr lang="es-ES" sz="2400" dirty="0" err="1"/>
              <a:t>is</a:t>
            </a:r>
            <a:r>
              <a:rPr lang="es-ES" sz="2400" dirty="0"/>
              <a:t> true?</a:t>
            </a:r>
          </a:p>
          <a:p>
            <a:pPr marL="800100" lvl="1" indent="-342900">
              <a:buClr>
                <a:srgbClr val="7030A0"/>
              </a:buClr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A.  Spanish is the third most popular language on the Internet.</a:t>
            </a:r>
          </a:p>
          <a:p>
            <a:pPr marL="800100" lvl="1" indent="-342900">
              <a:buClr>
                <a:srgbClr val="7030A0"/>
              </a:buClr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B.  Spanish is the native language in 35 countries.</a:t>
            </a:r>
          </a:p>
          <a:p>
            <a:pPr marL="800100" lvl="1" indent="-342900">
              <a:buClr>
                <a:srgbClr val="7030A0"/>
              </a:buClr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C.  Spanish is the most widely spoken language in the world. </a:t>
            </a:r>
            <a:endParaRPr lang="es-ES" sz="2000" dirty="0"/>
          </a:p>
          <a:p>
            <a:pPr lvl="1" eaLnBrk="1" hangingPunct="1">
              <a:buClr>
                <a:srgbClr val="00B050"/>
              </a:buClr>
              <a:defRPr/>
            </a:pPr>
            <a:endParaRPr lang="es-ES" sz="2000" dirty="0"/>
          </a:p>
          <a:p>
            <a:pPr eaLnBrk="1" hangingPunct="1">
              <a:defRPr/>
            </a:pPr>
            <a:endParaRPr lang="es-ES" sz="2000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7BDE4A6E-E257-4A14-8B16-6D9E202FA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5.2</a:t>
            </a:r>
          </a:p>
        </p:txBody>
      </p:sp>
      <p:sp>
        <p:nvSpPr>
          <p:cNvPr id="57347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D977F7F-3D86-4C38-880B-7DFC71B5E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287442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E497E7-6F59-4B0A-9FF6-C6198E14F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601788"/>
            <a:ext cx="8229600" cy="463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00100" indent="-34290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7030A0"/>
              </a:buClr>
              <a:buFont typeface="Wingdings" panose="05000000000000000000" pitchFamily="2" charset="2"/>
              <a:buChar char="q"/>
              <a:defRPr/>
            </a:pPr>
            <a:r>
              <a:rPr lang="es-ES" altLang="en-US" sz="2000" dirty="0">
                <a:solidFill>
                  <a:srgbClr val="C00000"/>
                </a:solidFill>
              </a:rPr>
              <a:t> A.  El español es el tercer idioma más popular en Internet.</a:t>
            </a:r>
          </a:p>
          <a:p>
            <a:pPr lvl="1" eaLnBrk="1" hangingPunct="1">
              <a:spcBef>
                <a:spcPct val="0"/>
              </a:spcBef>
              <a:buClr>
                <a:srgbClr val="7030A0"/>
              </a:buClr>
              <a:buFont typeface="Wingdings" panose="05000000000000000000" pitchFamily="2" charset="2"/>
              <a:buChar char="q"/>
              <a:defRPr/>
            </a:pPr>
            <a:r>
              <a:rPr lang="es-ES" altLang="en-US" sz="2000" dirty="0"/>
              <a:t>(B.  El español se habla actualmente en </a:t>
            </a:r>
            <a:r>
              <a:rPr lang="es-ES" altLang="en-US" sz="2000" dirty="0">
                <a:solidFill>
                  <a:srgbClr val="C00000"/>
                </a:solidFill>
              </a:rPr>
              <a:t>44</a:t>
            </a:r>
            <a:r>
              <a:rPr lang="es-ES" altLang="en-US" sz="2000" dirty="0"/>
              <a:t> países</a:t>
            </a:r>
            <a:br>
              <a:rPr lang="es-ES" altLang="en-US" sz="2000" dirty="0"/>
            </a:br>
            <a:r>
              <a:rPr lang="es-ES" altLang="en-US" sz="2000" dirty="0"/>
              <a:t>      como lengua materna.)</a:t>
            </a:r>
          </a:p>
          <a:p>
            <a:pPr lvl="1" eaLnBrk="1" hangingPunct="1">
              <a:spcBef>
                <a:spcPct val="0"/>
              </a:spcBef>
              <a:buClr>
                <a:srgbClr val="7030A0"/>
              </a:buClr>
              <a:buFont typeface="Wingdings" panose="05000000000000000000" pitchFamily="2" charset="2"/>
              <a:buChar char="q"/>
              <a:defRPr/>
            </a:pPr>
            <a:r>
              <a:rPr lang="es-ES" altLang="en-US" sz="2000" dirty="0"/>
              <a:t>(C.  El español es el idioma más hablado </a:t>
            </a:r>
            <a:r>
              <a:rPr lang="es-ES" altLang="en-US" sz="2000" dirty="0">
                <a:solidFill>
                  <a:srgbClr val="C00000"/>
                </a:solidFill>
              </a:rPr>
              <a:t>del </a:t>
            </a:r>
            <a:r>
              <a:rPr lang="es-ES" altLang="en-US" sz="2000" dirty="0" err="1">
                <a:solidFill>
                  <a:srgbClr val="C00000"/>
                </a:solidFill>
              </a:rPr>
              <a:t>hemisfério</a:t>
            </a:r>
            <a:r>
              <a:rPr lang="es-ES" altLang="en-US" sz="2000" dirty="0">
                <a:solidFill>
                  <a:srgbClr val="C00000"/>
                </a:solidFill>
              </a:rPr>
              <a:t> </a:t>
            </a:r>
            <a:r>
              <a:rPr lang="es-ES" altLang="en-US" sz="2000" dirty="0" err="1">
                <a:solidFill>
                  <a:srgbClr val="C00000"/>
                </a:solidFill>
              </a:rPr>
              <a:t>ocidental</a:t>
            </a:r>
            <a:r>
              <a:rPr lang="es-ES" altLang="en-US" sz="2000" dirty="0">
                <a:solidFill>
                  <a:srgbClr val="C00000"/>
                </a:solidFill>
              </a:rPr>
              <a:t>.)</a:t>
            </a:r>
          </a:p>
          <a:p>
            <a:pPr lvl="1" eaLnBrk="1" hangingPunct="1">
              <a:spcBef>
                <a:spcPct val="0"/>
              </a:spcBef>
              <a:buClr>
                <a:srgbClr val="7030A0"/>
              </a:buClr>
              <a:buFont typeface="Wingdings" panose="05000000000000000000" pitchFamily="2" charset="2"/>
              <a:buChar char="q"/>
              <a:defRPr/>
            </a:pPr>
            <a:endParaRPr lang="es-ES" altLang="en-US" sz="2000" dirty="0">
              <a:solidFill>
                <a:srgbClr val="C00000"/>
              </a:solidFill>
            </a:endParaRPr>
          </a:p>
          <a:p>
            <a:pPr lvl="1">
              <a:buClr>
                <a:srgbClr val="7030A0"/>
              </a:buClr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C00000"/>
                </a:solidFill>
              </a:rPr>
              <a:t> A.  Spanish is the third most popular language on the Internet.</a:t>
            </a:r>
          </a:p>
          <a:p>
            <a:pPr lvl="1">
              <a:buClr>
                <a:srgbClr val="7030A0"/>
              </a:buClr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(B.  Spanish is the native language in </a:t>
            </a:r>
            <a:r>
              <a:rPr lang="en-US" sz="2000" dirty="0">
                <a:solidFill>
                  <a:srgbClr val="C00000"/>
                </a:solidFill>
              </a:rPr>
              <a:t>44</a:t>
            </a:r>
            <a:r>
              <a:rPr lang="en-US" sz="2000" dirty="0"/>
              <a:t> </a:t>
            </a:r>
            <a:r>
              <a:rPr lang="en-US" sz="2000"/>
              <a:t>countries.)</a:t>
            </a:r>
            <a:endParaRPr lang="en-US" sz="2000" dirty="0"/>
          </a:p>
          <a:p>
            <a:pPr lvl="1">
              <a:buClr>
                <a:srgbClr val="7030A0"/>
              </a:buClr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(C.  Spanish is the most widely spoken language in the </a:t>
            </a:r>
            <a:r>
              <a:rPr lang="en-US" sz="2000" dirty="0">
                <a:solidFill>
                  <a:srgbClr val="C00000"/>
                </a:solidFill>
              </a:rPr>
              <a:t>western hemisphere.</a:t>
            </a:r>
            <a:r>
              <a:rPr lang="en-US" sz="2000" dirty="0"/>
              <a:t>)</a:t>
            </a:r>
            <a:endParaRPr lang="es-ES" sz="2000" dirty="0"/>
          </a:p>
          <a:p>
            <a:pPr marL="914400" lvl="1" indent="-457200" eaLnBrk="1" hangingPunct="1">
              <a:spcBef>
                <a:spcPct val="0"/>
              </a:spcBef>
              <a:buClr>
                <a:srgbClr val="00B050"/>
              </a:buClr>
              <a:buFont typeface="Verdana" panose="020B0604030504040204" pitchFamily="34" charset="0"/>
              <a:buAutoNum type="alphaUcPeriod" startAt="3"/>
              <a:defRPr/>
            </a:pPr>
            <a:endParaRPr lang="es-ES" altLang="en-US" sz="2000" dirty="0">
              <a:solidFill>
                <a:srgbClr val="C00000"/>
              </a:solidFill>
            </a:endParaRPr>
          </a:p>
          <a:p>
            <a:pPr marL="914400" lvl="1" indent="-457200" eaLnBrk="1" hangingPunct="1">
              <a:spcBef>
                <a:spcPct val="0"/>
              </a:spcBef>
              <a:buClr>
                <a:srgbClr val="00B050"/>
              </a:buClr>
              <a:buFont typeface="Verdana" panose="020B0604030504040204" pitchFamily="34" charset="0"/>
              <a:buAutoNum type="alphaUcPeriod" startAt="3"/>
              <a:defRPr/>
            </a:pPr>
            <a:endParaRPr lang="es-ES" altLang="en-US" sz="2000" dirty="0">
              <a:solidFill>
                <a:srgbClr val="C00000"/>
              </a:solidFill>
            </a:endParaRPr>
          </a:p>
          <a:p>
            <a:pPr lvl="1" eaLnBrk="1" hangingPunct="1">
              <a:spcBef>
                <a:spcPct val="0"/>
              </a:spcBef>
              <a:buClr>
                <a:srgbClr val="00B050"/>
              </a:buClr>
              <a:buFont typeface="Wingdings" panose="05000000000000000000" pitchFamily="2" charset="2"/>
              <a:buChar char="q"/>
              <a:defRPr/>
            </a:pPr>
            <a:endParaRPr lang="es-ES" altLang="en-US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s-ES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CEB468FB-46ED-4E05-866A-9CE3FAD3D9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381000"/>
            <a:ext cx="74977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5.3</a:t>
            </a:r>
          </a:p>
        </p:txBody>
      </p:sp>
      <p:sp>
        <p:nvSpPr>
          <p:cNvPr id="58371" name="Rectangle 1">
            <a:extLst>
              <a:ext uri="{FF2B5EF4-FFF2-40B4-BE49-F238E27FC236}">
                <a16:creationId xmlns:a16="http://schemas.microsoft.com/office/drawing/2014/main" id="{327DD9AB-C153-491E-839B-78D94B73B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676400"/>
            <a:ext cx="70104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r>
              <a:rPr lang="en-US" altLang="en-US" sz="2400" dirty="0"/>
              <a:t>More than one in ____ people living in America speaks a language other than English at home, according to the latest United States Census Bureau American Community Survey.</a:t>
            </a:r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r>
              <a:rPr lang="es-ES" altLang="en-US" sz="2400" dirty="0"/>
              <a:t>Más de una de cada ____ personas que viven en Estados Unidos habla un idioma que no sea el inglés en casa, según la última encuesta de la comunidad estadounidense del </a:t>
            </a:r>
            <a:r>
              <a:rPr lang="es-ES" altLang="en-US" sz="2400" dirty="0" err="1"/>
              <a:t>Census</a:t>
            </a:r>
            <a:r>
              <a:rPr lang="es-ES" altLang="en-US" sz="2400" dirty="0"/>
              <a:t> Bureau de los Estados Unidos.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CEB468FB-46ED-4E05-866A-9CE3FAD3D9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381000"/>
            <a:ext cx="74977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5.3</a:t>
            </a:r>
          </a:p>
        </p:txBody>
      </p:sp>
      <p:sp>
        <p:nvSpPr>
          <p:cNvPr id="59395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84E584C-0520-42BA-8B30-E0EEE61B3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885" y="32385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859246-6ECF-45BD-8685-00E3D2C66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752600"/>
            <a:ext cx="64849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r>
              <a:rPr lang="en-US" altLang="en-US" sz="2400" dirty="0"/>
              <a:t> 5 (and 1 in 10 speaks Spanish)</a:t>
            </a:r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r>
              <a:rPr lang="en-US" altLang="en-US" sz="2400" dirty="0"/>
              <a:t> 5 </a:t>
            </a:r>
            <a:r>
              <a:rPr lang="es-ES" altLang="en-US" sz="2400" dirty="0"/>
              <a:t>(y 1 de cada 10 personas habla español)</a:t>
            </a:r>
            <a:r>
              <a:rPr lang="en-US" altLang="en-US" sz="2400" dirty="0"/>
              <a:t> </a:t>
            </a: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2653C595-700D-4FD3-9739-B868C2315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5.4</a:t>
            </a:r>
          </a:p>
        </p:txBody>
      </p:sp>
      <p:sp>
        <p:nvSpPr>
          <p:cNvPr id="35844" name="Rectangle 2">
            <a:extLst>
              <a:ext uri="{FF2B5EF4-FFF2-40B4-BE49-F238E27FC236}">
                <a16:creationId xmlns:a16="http://schemas.microsoft.com/office/drawing/2014/main" id="{6A6356BD-8ABD-468A-824C-031EE6B28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524000"/>
            <a:ext cx="80772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00100" indent="-34290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573088" indent="-401638"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  <a:defRPr/>
            </a:pPr>
            <a:r>
              <a:rPr lang="es-ES" sz="2400" dirty="0"/>
              <a:t>Termina esta cita de Nelson Mandela:  </a:t>
            </a:r>
          </a:p>
          <a:p>
            <a:pPr marL="687388"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  <a:defRPr/>
            </a:pPr>
            <a:endParaRPr lang="es-ES" sz="2400" dirty="0"/>
          </a:p>
          <a:p>
            <a:pPr marL="344488" indent="0" eaLnBrk="1" hangingPunct="1">
              <a:spcBef>
                <a:spcPct val="0"/>
              </a:spcBef>
              <a:buClr>
                <a:srgbClr val="7030A0"/>
              </a:buClr>
              <a:buSzTx/>
              <a:buFont typeface="Wingdings 2" panose="05020102010507070707" pitchFamily="82" charset="2"/>
              <a:buNone/>
              <a:defRPr/>
            </a:pPr>
            <a:r>
              <a:rPr lang="es-ES" sz="2000" b="1" dirty="0"/>
              <a:t>“Si le hablas a un hombre en un idioma que él entiende, eso va a su _________. Si le hablas en su idioma, eso va a su _________.”</a:t>
            </a:r>
          </a:p>
          <a:p>
            <a:pPr marL="344488" indent="0" eaLnBrk="1" hangingPunct="1">
              <a:spcBef>
                <a:spcPct val="0"/>
              </a:spcBef>
              <a:buClr>
                <a:srgbClr val="7030A0"/>
              </a:buClr>
              <a:buSzTx/>
              <a:buFont typeface="Wingdings 2" panose="05020102010507070707" pitchFamily="82" charset="2"/>
              <a:buNone/>
              <a:defRPr/>
            </a:pPr>
            <a:endParaRPr lang="es-ES" altLang="en-US" sz="2000" b="1" dirty="0"/>
          </a:p>
          <a:p>
            <a:pPr marL="514350" eaLnBrk="1" hangingPunct="1">
              <a:spcBef>
                <a:spcPct val="0"/>
              </a:spcBef>
              <a:buClr>
                <a:srgbClr val="7030A0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s-ES" altLang="en-US" sz="2400" dirty="0" err="1"/>
              <a:t>Finish</a:t>
            </a:r>
            <a:r>
              <a:rPr lang="es-ES" altLang="en-US" sz="2400" dirty="0"/>
              <a:t> </a:t>
            </a:r>
            <a:r>
              <a:rPr lang="es-ES" altLang="en-US" sz="2400" dirty="0" err="1"/>
              <a:t>this</a:t>
            </a:r>
            <a:r>
              <a:rPr lang="es-ES" altLang="en-US" sz="2400" dirty="0"/>
              <a:t> </a:t>
            </a:r>
            <a:r>
              <a:rPr lang="es-ES" altLang="en-US" sz="2400" dirty="0" err="1"/>
              <a:t>quote</a:t>
            </a:r>
            <a:r>
              <a:rPr lang="es-ES" altLang="en-US" sz="2400" dirty="0"/>
              <a:t> </a:t>
            </a:r>
            <a:r>
              <a:rPr lang="es-ES" altLang="en-US" sz="2400" dirty="0" err="1"/>
              <a:t>by</a:t>
            </a:r>
            <a:r>
              <a:rPr lang="es-ES" altLang="en-US" sz="2400" dirty="0"/>
              <a:t> Nelson Mandela: </a:t>
            </a:r>
          </a:p>
          <a:p>
            <a:pPr marL="457200" eaLnBrk="1" hangingPunct="1">
              <a:spcBef>
                <a:spcPct val="0"/>
              </a:spcBef>
              <a:buClr>
                <a:srgbClr val="7030A0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s-ES" altLang="en-US" sz="2400" dirty="0"/>
          </a:p>
          <a:p>
            <a:pPr marL="460375" indent="0" eaLnBrk="1" hangingPunct="1">
              <a:spcBef>
                <a:spcPct val="0"/>
              </a:spcBef>
              <a:buClr>
                <a:srgbClr val="7030A0"/>
              </a:buClr>
              <a:buSzPct val="100000"/>
              <a:buFont typeface="Wingdings 2" panose="05020102010507070707" pitchFamily="82" charset="2"/>
              <a:buNone/>
              <a:defRPr/>
            </a:pPr>
            <a:r>
              <a:rPr lang="en-US" sz="2000" b="1" dirty="0"/>
              <a:t>“If you talk to a man in a language he understands, that goes to his __________. If you talk to him in his language, that goes to his __________.” </a:t>
            </a:r>
            <a:endParaRPr lang="en-US" sz="2400" b="1" dirty="0"/>
          </a:p>
          <a:p>
            <a:pPr marL="114300" indent="0" eaLnBrk="1" hangingPunct="1">
              <a:spcBef>
                <a:spcPct val="0"/>
              </a:spcBef>
              <a:buClr>
                <a:srgbClr val="7030A0"/>
              </a:buClr>
              <a:buSzPct val="100000"/>
              <a:buFont typeface="Wingdings 2" panose="05020102010507070707" pitchFamily="82" charset="2"/>
              <a:buNone/>
              <a:defRPr/>
            </a:pPr>
            <a:r>
              <a:rPr lang="en-US" sz="2400" b="1" dirty="0"/>
              <a:t>    </a:t>
            </a:r>
            <a:endParaRPr lang="en-US" altLang="en-US" sz="2400" b="1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CEB468FB-46ED-4E05-866A-9CE3FAD3D9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381000"/>
            <a:ext cx="74977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5.4</a:t>
            </a:r>
          </a:p>
        </p:txBody>
      </p:sp>
      <p:sp>
        <p:nvSpPr>
          <p:cNvPr id="62467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E53CEB5-B1E7-424C-B84B-24F08ADA0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322638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E4BF80-C68F-49BB-91C8-B9D424A73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752600"/>
            <a:ext cx="28067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r>
              <a:rPr lang="en-US" altLang="en-US" sz="2400" dirty="0"/>
              <a:t> cabeza…</a:t>
            </a:r>
            <a:r>
              <a:rPr lang="en-US" altLang="en-US" sz="2400" dirty="0" err="1"/>
              <a:t>corazón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r>
              <a:rPr lang="en-US" altLang="en-US" sz="2400" dirty="0"/>
              <a:t> head…heart</a:t>
            </a:r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A7FEB428-502D-4343-A078-3DEE13606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66713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1.2</a:t>
            </a:r>
          </a:p>
        </p:txBody>
      </p:sp>
      <p:sp>
        <p:nvSpPr>
          <p:cNvPr id="13315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4368F18-9449-4B16-8E81-B4E49B3C2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3053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3316" name="Rectangle 5">
            <a:extLst>
              <a:ext uri="{FF2B5EF4-FFF2-40B4-BE49-F238E27FC236}">
                <a16:creationId xmlns:a16="http://schemas.microsoft.com/office/drawing/2014/main" id="{6AEA5FB1-0622-44AB-9A13-644639841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n"/>
            </a:pPr>
            <a:endParaRPr lang="en-US" altLang="en-US" sz="2800"/>
          </a:p>
        </p:txBody>
      </p:sp>
      <p:sp>
        <p:nvSpPr>
          <p:cNvPr id="134150" name="Rectangle 6">
            <a:extLst>
              <a:ext uri="{FF2B5EF4-FFF2-40B4-BE49-F238E27FC236}">
                <a16:creationId xmlns:a16="http://schemas.microsoft.com/office/drawing/2014/main" id="{1DA4B34B-E09F-40B7-B1C5-1594314BC6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161" y="180975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es-ES" altLang="en-US" sz="2400" dirty="0"/>
              <a:t>los cuatro tipos de programas principales que se encuentran bajo el paraguas de DLI</a:t>
            </a:r>
            <a:br>
              <a:rPr lang="es-ES" altLang="en-US" sz="2400" dirty="0"/>
            </a:br>
            <a:endParaRPr lang="es-ES" altLang="en-US" sz="2400" dirty="0"/>
          </a:p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en-US" altLang="en-US" sz="2400" dirty="0"/>
              <a:t>the four types of dual language immersion programs included under the DLI umbrella</a:t>
            </a:r>
            <a:br>
              <a:rPr lang="es-ES" altLang="en-US" sz="2400" dirty="0"/>
            </a:br>
            <a:endParaRPr lang="es-ES" altLang="en-US" sz="2400" dirty="0"/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q"/>
            </a:pPr>
            <a:endParaRPr lang="en-US" altLang="en-US" sz="2400" dirty="0"/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n"/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4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F4B7A792-E133-4A60-B8BA-04C90F34FB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5.5</a:t>
            </a:r>
          </a:p>
        </p:txBody>
      </p:sp>
      <p:sp>
        <p:nvSpPr>
          <p:cNvPr id="63491" name="TextBox 2">
            <a:extLst>
              <a:ext uri="{FF2B5EF4-FFF2-40B4-BE49-F238E27FC236}">
                <a16:creationId xmlns:a16="http://schemas.microsoft.com/office/drawing/2014/main" id="{1849AD7E-CAB8-417D-9931-814374CBA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77724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r>
              <a:rPr lang="es-ES" altLang="en-US" sz="2400"/>
              <a:t>¿Qué es lo más importante para usted de este Programa de Educación Familiar DLI?</a:t>
            </a:r>
            <a:br>
              <a:rPr lang="es-ES" altLang="en-US" sz="2400"/>
            </a:br>
            <a:endParaRPr lang="es-ES" altLang="en-US" sz="2400"/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r>
              <a:rPr lang="en-US" altLang="en-US" sz="2400"/>
              <a:t>Comparta sus pensamientos.</a:t>
            </a:r>
            <a:endParaRPr lang="es-ES" altLang="en-US" sz="2400"/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endParaRPr lang="es-ES" altLang="en-US" sz="2400"/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endParaRPr lang="es-ES" altLang="en-US" sz="2400"/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r>
              <a:rPr lang="es-ES" altLang="en-US" sz="2400"/>
              <a:t>What is the most important take-away for you from this DLI Family Education Program?</a:t>
            </a:r>
            <a:br>
              <a:rPr lang="en-US" altLang="en-US" sz="2400"/>
            </a:br>
            <a:endParaRPr lang="en-US" altLang="en-US" sz="2400"/>
          </a:p>
          <a:p>
            <a:pPr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q"/>
            </a:pPr>
            <a:r>
              <a:rPr lang="en-US" altLang="en-US" sz="2400"/>
              <a:t>Share your thoughts.</a:t>
            </a:r>
          </a:p>
          <a:p>
            <a:pPr eaLnBrk="1" hangingPunct="1">
              <a:spcBef>
                <a:spcPct val="0"/>
              </a:spcBef>
              <a:buClr>
                <a:srgbClr val="00B050"/>
              </a:buClr>
              <a:buSzTx/>
              <a:buFont typeface="Wingdings" panose="05000000000000000000" pitchFamily="2" charset="2"/>
              <a:buChar char="q"/>
            </a:pPr>
            <a:endParaRPr lang="en-US" alt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52A41794-0C0F-41A7-97A2-E037ABBB3C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52425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1.3</a:t>
            </a:r>
          </a:p>
        </p:txBody>
      </p:sp>
      <p:sp>
        <p:nvSpPr>
          <p:cNvPr id="135173" name="Rectangle 5">
            <a:extLst>
              <a:ext uri="{FF2B5EF4-FFF2-40B4-BE49-F238E27FC236}">
                <a16:creationId xmlns:a16="http://schemas.microsoft.com/office/drawing/2014/main" id="{CACAE117-69EE-4562-AE51-3AE055F3F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524000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9pPr>
          </a:lstStyle>
          <a:p>
            <a:pPr eaLnBrk="1" hangingPunct="1">
              <a:buClr>
                <a:srgbClr val="00B050"/>
              </a:buClr>
              <a:buFont typeface="Wingdings" pitchFamily="2" charset="2"/>
              <a:buChar char="q"/>
              <a:defRPr/>
            </a:pPr>
            <a:r>
              <a:rPr lang="en-US" sz="2400" dirty="0">
                <a:effectLst/>
              </a:rPr>
              <a:t>Identify at least 3 key features of DLI.</a:t>
            </a:r>
            <a:br>
              <a:rPr lang="en-US" sz="2400" dirty="0">
                <a:effectLst/>
              </a:rPr>
            </a:br>
            <a:endParaRPr lang="en-US" sz="2400" dirty="0">
              <a:effectLst/>
            </a:endParaRPr>
          </a:p>
          <a:p>
            <a:pPr eaLnBrk="1" hangingPunct="1">
              <a:buClr>
                <a:srgbClr val="00B050"/>
              </a:buClr>
              <a:buFont typeface="Wingdings" pitchFamily="2" charset="2"/>
              <a:buChar char="q"/>
              <a:defRPr/>
            </a:pPr>
            <a:r>
              <a:rPr lang="en-US" sz="2400" dirty="0" err="1">
                <a:effectLst/>
              </a:rPr>
              <a:t>Identifique</a:t>
            </a:r>
            <a:r>
              <a:rPr lang="en-US" sz="2400" dirty="0">
                <a:effectLst/>
              </a:rPr>
              <a:t> al </a:t>
            </a:r>
            <a:r>
              <a:rPr lang="en-US" sz="2400" dirty="0" err="1">
                <a:effectLst/>
              </a:rPr>
              <a:t>menos</a:t>
            </a:r>
            <a:r>
              <a:rPr lang="en-US" sz="2400" dirty="0">
                <a:effectLst/>
              </a:rPr>
              <a:t> 3 </a:t>
            </a:r>
            <a:r>
              <a:rPr lang="en-US" sz="2400" dirty="0" err="1">
                <a:effectLst/>
              </a:rPr>
              <a:t>características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principales</a:t>
            </a:r>
            <a:r>
              <a:rPr lang="en-US" sz="2400" dirty="0">
                <a:effectLst/>
              </a:rPr>
              <a:t> del DLI.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52A41794-0C0F-41A7-97A2-E037ABBB3C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700" y="-76200"/>
            <a:ext cx="7497763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1.3</a:t>
            </a:r>
          </a:p>
        </p:txBody>
      </p:sp>
      <p:sp>
        <p:nvSpPr>
          <p:cNvPr id="15363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38D06C2-8FE5-484F-869D-8C5A91E43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64389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53A6E81-47BE-4639-9FAF-FA3AD4D8C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020236"/>
              </p:ext>
            </p:extLst>
          </p:nvPr>
        </p:nvGraphicFramePr>
        <p:xfrm>
          <a:off x="1057275" y="228600"/>
          <a:ext cx="8115300" cy="6126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50">
                  <a:extLst>
                    <a:ext uri="{9D8B030D-6E8A-4147-A177-3AD203B41FA5}">
                      <a16:colId xmlns:a16="http://schemas.microsoft.com/office/drawing/2014/main" val="3718138726"/>
                    </a:ext>
                  </a:extLst>
                </a:gridCol>
                <a:gridCol w="4057650">
                  <a:extLst>
                    <a:ext uri="{9D8B030D-6E8A-4147-A177-3AD203B41FA5}">
                      <a16:colId xmlns:a16="http://schemas.microsoft.com/office/drawing/2014/main" val="3055115543"/>
                    </a:ext>
                  </a:extLst>
                </a:gridCol>
              </a:tblGrid>
              <a:tr h="6126163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20000"/>
                        </a:spcBef>
                        <a:buClr>
                          <a:srgbClr val="00B050"/>
                        </a:buClr>
                        <a:buSzPct val="75000"/>
                        <a:buFont typeface="Wingdings" panose="05000000000000000000" pitchFamily="2" charset="2"/>
                        <a:buChar char="q"/>
                      </a:pP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50% or more of partner language</a:t>
                      </a:r>
                      <a:b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instruction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rgbClr val="00B050"/>
                        </a:buClr>
                        <a:buSzPct val="75000"/>
                        <a:buFont typeface="Wingdings" panose="05000000000000000000" pitchFamily="2" charset="2"/>
                        <a:buChar char="q"/>
                      </a:pP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High status of partner language</a:t>
                      </a:r>
                      <a:b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and culture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rgbClr val="00B050"/>
                        </a:buClr>
                        <a:buSzPct val="75000"/>
                        <a:buFont typeface="Wingdings" panose="05000000000000000000" pitchFamily="2" charset="2"/>
                        <a:buChar char="q"/>
                      </a:pP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Fairly equal numbers of two groups</a:t>
                      </a:r>
                      <a:b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of students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rgbClr val="00B050"/>
                        </a:buClr>
                        <a:buSzPct val="75000"/>
                        <a:buFont typeface="Wingdings" panose="05000000000000000000" pitchFamily="2" charset="2"/>
                        <a:buChar char="q"/>
                      </a:pP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 integrated language and content</a:t>
                      </a:r>
                      <a:b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model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rgbClr val="00B050"/>
                        </a:buClr>
                        <a:buSzPct val="75000"/>
                        <a:buFont typeface="Wingdings" panose="05000000000000000000" pitchFamily="2" charset="2"/>
                        <a:buChar char="q"/>
                      </a:pP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Core instruction in both languages</a:t>
                      </a:r>
                      <a:b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for all learners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rgbClr val="00B050"/>
                        </a:buClr>
                        <a:buSzPct val="75000"/>
                        <a:buFont typeface="Wingdings" panose="05000000000000000000" pitchFamily="2" charset="2"/>
                        <a:buChar char="q"/>
                      </a:pP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Integration of English-and Spanish-</a:t>
                      </a:r>
                      <a:b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speaking language learners for all</a:t>
                      </a:r>
                      <a:b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instruction.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rgbClr val="00B050"/>
                        </a:buClr>
                        <a:buSzPct val="75000"/>
                        <a:buFont typeface="Wingdings" panose="05000000000000000000" pitchFamily="2" charset="2"/>
                        <a:buChar char="q"/>
                      </a:pP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Lato" pitchFamily="34" charset="0"/>
                        </a:rPr>
                        <a:t>Same core subjects as in the other</a:t>
                      </a:r>
                      <a:b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Lato" pitchFamily="34" charset="0"/>
                        </a:rPr>
                      </a:b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Lato" pitchFamily="34" charset="0"/>
                        </a:rPr>
                        <a:t>   schools in the district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rgbClr val="00B050"/>
                        </a:buClr>
                        <a:buSzPct val="75000"/>
                        <a:buFont typeface="Wingdings" panose="05000000000000000000" pitchFamily="2" charset="2"/>
                        <a:buChar char="q"/>
                      </a:pP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Lato" pitchFamily="34" charset="0"/>
                        </a:rPr>
                        <a:t> National and state standards and</a:t>
                      </a:r>
                      <a:b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Lato" pitchFamily="34" charset="0"/>
                        </a:rPr>
                      </a:b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Lato" pitchFamily="34" charset="0"/>
                        </a:rPr>
                        <a:t>   district curricula.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rgbClr val="00B050"/>
                        </a:buClr>
                        <a:buSzPct val="75000"/>
                        <a:buFont typeface="Wingdings" panose="05000000000000000000" pitchFamily="2" charset="2"/>
                        <a:buChar char="q"/>
                      </a:pP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Lato" pitchFamily="34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Separation of languages during</a:t>
                      </a:r>
                      <a:b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instruction.</a:t>
                      </a:r>
                      <a:endParaRPr lang="en-US" sz="1800" dirty="0"/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rgbClr val="00B050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lang="en-US" sz="1800" dirty="0"/>
                        <a:t>z</a:t>
                      </a: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99010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D9DBE48-186A-4390-80E6-FADD44DC9EA7}"/>
              </a:ext>
            </a:extLst>
          </p:cNvPr>
          <p:cNvSpPr txBox="1"/>
          <p:nvPr/>
        </p:nvSpPr>
        <p:spPr>
          <a:xfrm>
            <a:off x="5114925" y="228600"/>
            <a:ext cx="39624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SzPct val="75000"/>
              <a:buFont typeface="Wingdings" panose="05000000000000000000" pitchFamily="2" charset="2"/>
              <a:buChar char="q"/>
            </a:pPr>
            <a:r>
              <a:rPr lang="es-MX" dirty="0">
                <a:ea typeface="Tahoma" panose="020B0604030504040204" pitchFamily="34" charset="0"/>
                <a:cs typeface="Tahoma" panose="020B0604030504040204" pitchFamily="34" charset="0"/>
              </a:rPr>
              <a:t>50% o más de la enseñanza de idiomas asociados </a:t>
            </a:r>
          </a:p>
          <a:p>
            <a:pPr marL="285750" indent="-285750">
              <a:buClr>
                <a:srgbClr val="00B050"/>
              </a:buClr>
              <a:buSzPct val="75000"/>
              <a:buFont typeface="Wingdings" panose="05000000000000000000" pitchFamily="2" charset="2"/>
              <a:buChar char="q"/>
            </a:pPr>
            <a:r>
              <a:rPr lang="es-MX" dirty="0">
                <a:ea typeface="Tahoma" panose="020B0604030504040204" pitchFamily="34" charset="0"/>
                <a:cs typeface="Tahoma" panose="020B0604030504040204" pitchFamily="34" charset="0"/>
              </a:rPr>
              <a:t>Alto nivel de idioma y cultura asociados </a:t>
            </a:r>
          </a:p>
          <a:p>
            <a:pPr marL="285750" indent="-285750">
              <a:buClr>
                <a:srgbClr val="00B050"/>
              </a:buClr>
              <a:buSzPct val="75000"/>
              <a:buFont typeface="Wingdings" panose="05000000000000000000" pitchFamily="2" charset="2"/>
              <a:buChar char="q"/>
            </a:pPr>
            <a:r>
              <a:rPr lang="es-MX" dirty="0">
                <a:ea typeface="Tahoma" panose="020B0604030504040204" pitchFamily="34" charset="0"/>
                <a:cs typeface="Tahoma" panose="020B0604030504040204" pitchFamily="34" charset="0"/>
              </a:rPr>
              <a:t>Relativamente igual número de dos grupos de estudiantes</a:t>
            </a:r>
            <a:endParaRPr lang="en-US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Clr>
                <a:srgbClr val="00B050"/>
              </a:buClr>
              <a:buSzPct val="75000"/>
              <a:buFont typeface="Wingdings" panose="05000000000000000000" pitchFamily="2" charset="2"/>
              <a:buChar char="q"/>
            </a:pPr>
            <a:r>
              <a:rPr lang="es-MX" dirty="0">
                <a:ea typeface="Tahoma" panose="020B0604030504040204" pitchFamily="34" charset="0"/>
                <a:cs typeface="Tahoma" panose="020B0604030504040204" pitchFamily="34" charset="0"/>
              </a:rPr>
              <a:t>Un modelo integrado de lenguaje y contenido</a:t>
            </a:r>
            <a:endParaRPr lang="en-US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Clr>
                <a:srgbClr val="00B050"/>
              </a:buClr>
              <a:buSzPct val="75000"/>
              <a:buFont typeface="Wingdings" panose="05000000000000000000" pitchFamily="2" charset="2"/>
              <a:buChar char="q"/>
            </a:pPr>
            <a:r>
              <a:rPr lang="es-MX" dirty="0">
                <a:ea typeface="Tahoma" panose="020B0604030504040204" pitchFamily="34" charset="0"/>
                <a:cs typeface="Tahoma" panose="020B0604030504040204" pitchFamily="34" charset="0"/>
              </a:rPr>
              <a:t>Materias escolares y alfabetización en ambos idiomas para todos los alumnos.</a:t>
            </a:r>
            <a:endParaRPr lang="en-US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Clr>
                <a:srgbClr val="00B050"/>
              </a:buClr>
              <a:buSzPct val="75000"/>
              <a:buFont typeface="Wingdings" panose="05000000000000000000" pitchFamily="2" charset="2"/>
              <a:buChar char="q"/>
            </a:pPr>
            <a:r>
              <a:rPr lang="es-ES" dirty="0">
                <a:ea typeface="Tahoma" panose="020B0604030504040204" pitchFamily="34" charset="0"/>
                <a:cs typeface="Tahoma" panose="020B0604030504040204" pitchFamily="34" charset="0"/>
              </a:rPr>
              <a:t>Integración de alumnos hablantes de inglés y español para su enseñanza. </a:t>
            </a:r>
            <a:endParaRPr lang="en-US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Clr>
                <a:srgbClr val="00B050"/>
              </a:buClr>
              <a:buSzPct val="75000"/>
              <a:buFont typeface="Wingdings" panose="05000000000000000000" pitchFamily="2" charset="2"/>
              <a:buChar char="q"/>
            </a:pPr>
            <a:r>
              <a:rPr lang="es-ES" dirty="0">
                <a:ea typeface="Tahoma" panose="020B0604030504040204" pitchFamily="34" charset="0"/>
                <a:cs typeface="Tahoma" panose="020B0604030504040204" pitchFamily="34" charset="0"/>
              </a:rPr>
              <a:t>Enseñanza de</a:t>
            </a:r>
            <a:r>
              <a:rPr lang="es-MX" dirty="0">
                <a:ea typeface="Tahoma" panose="020B0604030504040204" pitchFamily="34" charset="0"/>
                <a:cs typeface="Tahoma" panose="020B0604030504040204" pitchFamily="34" charset="0"/>
              </a:rPr>
              <a:t> las mismas asignaturas que en las otras escuelas del distrito.</a:t>
            </a:r>
            <a:endParaRPr lang="en-US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Clr>
                <a:srgbClr val="00B050"/>
              </a:buClr>
              <a:buSzPct val="75000"/>
              <a:buFont typeface="Wingdings" panose="05000000000000000000" pitchFamily="2" charset="2"/>
              <a:buChar char="q"/>
            </a:pPr>
            <a:r>
              <a:rPr lang="es-ES" dirty="0">
                <a:ea typeface="Tahoma" panose="020B0604030504040204" pitchFamily="34" charset="0"/>
                <a:cs typeface="Tahoma" panose="020B0604030504040204" pitchFamily="34" charset="0"/>
              </a:rPr>
              <a:t>Enseñanza </a:t>
            </a:r>
            <a:r>
              <a:rPr lang="es-MX" dirty="0">
                <a:ea typeface="Tahoma" panose="020B0604030504040204" pitchFamily="34" charset="0"/>
                <a:cs typeface="Tahoma" panose="020B0604030504040204" pitchFamily="34" charset="0"/>
              </a:rPr>
              <a:t>basada en estándares nacionales y estatales y el plan de estudios del distrito.</a:t>
            </a:r>
            <a:endParaRPr lang="en-US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Clr>
                <a:srgbClr val="00B050"/>
              </a:buClr>
              <a:buSzPct val="75000"/>
              <a:buFont typeface="Wingdings" panose="05000000000000000000" pitchFamily="2" charset="2"/>
              <a:buChar char="q"/>
            </a:pPr>
            <a:r>
              <a:rPr lang="es-MX" dirty="0">
                <a:ea typeface="Tahoma" panose="020B0604030504040204" pitchFamily="34" charset="0"/>
                <a:cs typeface="Tahoma" panose="020B0604030504040204" pitchFamily="34" charset="0"/>
              </a:rPr>
              <a:t>Separación de idiomas durante el proceso de enseñanza</a:t>
            </a:r>
            <a:r>
              <a:rPr lang="es-MX" b="1" dirty="0">
                <a:solidFill>
                  <a:schemeClr val="lt1"/>
                </a:solidFill>
              </a:rPr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3D5A0E46-3D02-4B7C-9BC1-6E5CCD1891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9175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1.4</a:t>
            </a: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FA2EECD-2AAC-49C9-93F9-C393561B9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es-ES" altLang="es-MX" sz="2400" dirty="0">
                <a:cs typeface="Calibri" panose="020F0502020204030204" pitchFamily="34" charset="0"/>
              </a:rPr>
              <a:t>Los estudiantes hispanohablantes/bilingües desarrollan niveles más altos en español que los estudiantes anglohablantes.</a:t>
            </a:r>
            <a:r>
              <a:rPr lang="en-US" altLang="es-MX" sz="2400" dirty="0">
                <a:cs typeface="Calibri" panose="020F0502020204030204" pitchFamily="34" charset="0"/>
              </a:rPr>
              <a:t> Sin embargo, </a:t>
            </a:r>
            <a:r>
              <a:rPr lang="en-US" altLang="es-MX" sz="2400" dirty="0" err="1">
                <a:cs typeface="Calibri" panose="020F0502020204030204" pitchFamily="34" charset="0"/>
              </a:rPr>
              <a:t>su</a:t>
            </a:r>
            <a:r>
              <a:rPr lang="en-US" altLang="es-MX" sz="2400" dirty="0">
                <a:cs typeface="Calibri" panose="020F0502020204030204" pitchFamily="34" charset="0"/>
              </a:rPr>
              <a:t> </a:t>
            </a:r>
            <a:r>
              <a:rPr lang="en-US" altLang="es-MX" sz="2400" dirty="0" err="1">
                <a:cs typeface="Calibri" panose="020F0502020204030204" pitchFamily="34" charset="0"/>
              </a:rPr>
              <a:t>nivel</a:t>
            </a:r>
            <a:r>
              <a:rPr lang="en-US" altLang="es-MX" sz="2400" dirty="0">
                <a:cs typeface="Calibri" panose="020F0502020204030204" pitchFamily="34" charset="0"/>
              </a:rPr>
              <a:t> del </a:t>
            </a:r>
            <a:r>
              <a:rPr lang="en-US" altLang="es-MX" sz="2400" dirty="0" err="1">
                <a:cs typeface="Calibri" panose="020F0502020204030204" pitchFamily="34" charset="0"/>
              </a:rPr>
              <a:t>español</a:t>
            </a:r>
            <a:r>
              <a:rPr lang="en-US" altLang="es-MX" sz="2400" dirty="0">
                <a:cs typeface="Calibri" panose="020F0502020204030204" pitchFamily="34" charset="0"/>
              </a:rPr>
              <a:t> </a:t>
            </a:r>
            <a:r>
              <a:rPr lang="en-US" altLang="es-MX" sz="2400" dirty="0" err="1">
                <a:cs typeface="Calibri" panose="020F0502020204030204" pitchFamily="34" charset="0"/>
              </a:rPr>
              <a:t>depende</a:t>
            </a:r>
            <a:r>
              <a:rPr lang="en-US" altLang="es-MX" sz="2400" dirty="0">
                <a:cs typeface="Calibri" panose="020F0502020204030204" pitchFamily="34" charset="0"/>
              </a:rPr>
              <a:t> de a)______ b) ______:</a:t>
            </a:r>
          </a:p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panose="05000000000000000000" pitchFamily="2" charset="2"/>
              <a:buChar char="q"/>
            </a:pPr>
            <a:endParaRPr lang="en-US" altLang="es-MX" sz="2400" dirty="0">
              <a:cs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en-US" altLang="en-US" sz="2400" dirty="0"/>
              <a:t>Spanish home language/bilingual students develop higher levels of Spanish than English home language students, but their level of Spanish depends on:</a:t>
            </a:r>
            <a:br>
              <a:rPr lang="en-US" altLang="en-US" sz="2400" dirty="0"/>
            </a:br>
            <a:r>
              <a:rPr lang="en-US" altLang="es-MX" sz="2400" dirty="0">
                <a:cs typeface="Calibri" panose="020F0502020204030204" pitchFamily="34" charset="0"/>
              </a:rPr>
              <a:t>a)______ b) ______: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3D5A0E46-3D02-4B7C-9BC1-6E5CCD1891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9175" y="3048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1.4</a:t>
            </a:r>
          </a:p>
        </p:txBody>
      </p:sp>
      <p:sp>
        <p:nvSpPr>
          <p:cNvPr id="17411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C7F7C12-13C0-44F9-9AE9-CE25190EC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8006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1BFA0A85-1D34-4B2B-B548-AAF4DBE2E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175" y="16764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en-US" altLang="es-MX" sz="2400" dirty="0">
                <a:cs typeface="Calibri" panose="020F0502020204030204" pitchFamily="34" charset="0"/>
              </a:rPr>
              <a:t>el </a:t>
            </a:r>
            <a:r>
              <a:rPr lang="en-US" altLang="es-MX" sz="2400" dirty="0" err="1">
                <a:cs typeface="Calibri" panose="020F0502020204030204" pitchFamily="34" charset="0"/>
              </a:rPr>
              <a:t>uso</a:t>
            </a:r>
            <a:r>
              <a:rPr lang="en-US" altLang="es-MX" sz="2400" dirty="0">
                <a:cs typeface="Calibri" panose="020F0502020204030204" pitchFamily="34" charset="0"/>
              </a:rPr>
              <a:t> </a:t>
            </a:r>
            <a:r>
              <a:rPr lang="en-US" altLang="es-MX" sz="2400" dirty="0" err="1">
                <a:cs typeface="Calibri" panose="020F0502020204030204" pitchFamily="34" charset="0"/>
              </a:rPr>
              <a:t>constante</a:t>
            </a:r>
            <a:r>
              <a:rPr lang="en-US" altLang="es-MX" sz="2400" dirty="0">
                <a:cs typeface="Calibri" panose="020F0502020204030204" pitchFamily="34" charset="0"/>
              </a:rPr>
              <a:t> del </a:t>
            </a:r>
            <a:r>
              <a:rPr lang="en-US" altLang="es-MX" sz="2400" dirty="0" err="1">
                <a:cs typeface="Calibri" panose="020F0502020204030204" pitchFamily="34" charset="0"/>
              </a:rPr>
              <a:t>español</a:t>
            </a:r>
            <a:r>
              <a:rPr lang="en-US" altLang="es-MX" sz="2400" dirty="0">
                <a:cs typeface="Calibri" panose="020F0502020204030204" pitchFamily="34" charset="0"/>
              </a:rPr>
              <a:t> </a:t>
            </a:r>
            <a:r>
              <a:rPr lang="en-US" altLang="es-MX" sz="2400" dirty="0" err="1">
                <a:cs typeface="Calibri" panose="020F0502020204030204" pitchFamily="34" charset="0"/>
              </a:rPr>
              <a:t>en</a:t>
            </a:r>
            <a:r>
              <a:rPr lang="en-US" altLang="es-MX" sz="2400" dirty="0">
                <a:cs typeface="Calibri" panose="020F0502020204030204" pitchFamily="34" charset="0"/>
              </a:rPr>
              <a:t> casa;</a:t>
            </a:r>
          </a:p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en-US" altLang="es-MX" sz="2400" dirty="0">
                <a:cs typeface="Calibri" panose="020F0502020204030204" pitchFamily="34" charset="0"/>
              </a:rPr>
              <a:t>altos </a:t>
            </a:r>
            <a:r>
              <a:rPr lang="en-US" altLang="es-MX" sz="2400" dirty="0" err="1">
                <a:cs typeface="Calibri" panose="020F0502020204030204" pitchFamily="34" charset="0"/>
              </a:rPr>
              <a:t>niveles</a:t>
            </a:r>
            <a:r>
              <a:rPr lang="en-US" altLang="es-MX" sz="2400" dirty="0">
                <a:cs typeface="Calibri" panose="020F0502020204030204" pitchFamily="34" charset="0"/>
              </a:rPr>
              <a:t> de </a:t>
            </a:r>
            <a:r>
              <a:rPr lang="en-US" altLang="es-MX" sz="2400" dirty="0" err="1">
                <a:cs typeface="Calibri" panose="020F0502020204030204" pitchFamily="34" charset="0"/>
              </a:rPr>
              <a:t>competencia</a:t>
            </a:r>
            <a:r>
              <a:rPr lang="en-US" altLang="es-MX" sz="2400" dirty="0">
                <a:cs typeface="Calibri" panose="020F0502020204030204" pitchFamily="34" charset="0"/>
              </a:rPr>
              <a:t> </a:t>
            </a:r>
            <a:r>
              <a:rPr lang="en-US" altLang="es-MX" sz="2400" dirty="0" err="1">
                <a:cs typeface="Calibri" panose="020F0502020204030204" pitchFamily="34" charset="0"/>
              </a:rPr>
              <a:t>en</a:t>
            </a:r>
            <a:r>
              <a:rPr lang="en-US" altLang="es-MX" sz="2400" dirty="0">
                <a:cs typeface="Calibri" panose="020F0502020204030204" pitchFamily="34" charset="0"/>
              </a:rPr>
              <a:t> el </a:t>
            </a:r>
            <a:r>
              <a:rPr lang="en-US" altLang="es-MX" sz="2400" dirty="0" err="1">
                <a:cs typeface="Calibri" panose="020F0502020204030204" pitchFamily="34" charset="0"/>
              </a:rPr>
              <a:t>lenguaje</a:t>
            </a:r>
            <a:r>
              <a:rPr lang="en-US" altLang="es-MX" sz="2400" dirty="0">
                <a:cs typeface="Calibri" panose="020F0502020204030204" pitchFamily="34" charset="0"/>
              </a:rPr>
              <a:t> </a:t>
            </a:r>
            <a:r>
              <a:rPr lang="en-US" altLang="es-MX" sz="2400" dirty="0" err="1">
                <a:cs typeface="Calibri" panose="020F0502020204030204" pitchFamily="34" charset="0"/>
              </a:rPr>
              <a:t>académico</a:t>
            </a:r>
            <a:r>
              <a:rPr lang="en-US" altLang="es-MX" sz="2400" dirty="0">
                <a:cs typeface="Calibri" panose="020F0502020204030204" pitchFamily="34" charset="0"/>
              </a:rPr>
              <a:t> </a:t>
            </a:r>
            <a:r>
              <a:rPr lang="en-US" altLang="es-MX" sz="2400" dirty="0" err="1">
                <a:cs typeface="Calibri" panose="020F0502020204030204" pitchFamily="34" charset="0"/>
              </a:rPr>
              <a:t>en</a:t>
            </a:r>
            <a:r>
              <a:rPr lang="en-US" altLang="es-MX" sz="2400" dirty="0">
                <a:cs typeface="Calibri" panose="020F0502020204030204" pitchFamily="34" charset="0"/>
              </a:rPr>
              <a:t> </a:t>
            </a:r>
            <a:r>
              <a:rPr lang="en-US" altLang="es-MX" sz="2400" dirty="0" err="1">
                <a:cs typeface="Calibri" panose="020F0502020204030204" pitchFamily="34" charset="0"/>
              </a:rPr>
              <a:t>español</a:t>
            </a:r>
            <a:r>
              <a:rPr lang="en-US" altLang="es-MX" sz="2400" dirty="0">
                <a:cs typeface="Calibri" panose="020F0502020204030204" pitchFamily="34" charset="0"/>
              </a:rPr>
              <a:t>.</a:t>
            </a:r>
            <a:br>
              <a:rPr lang="en-US" altLang="es-MX" sz="2400" dirty="0">
                <a:cs typeface="Calibri" panose="020F0502020204030204" pitchFamily="34" charset="0"/>
              </a:rPr>
            </a:br>
            <a:endParaRPr lang="en-US" altLang="es-MX" sz="2400" dirty="0">
              <a:cs typeface="Calibri" panose="020F0502020204030204" pitchFamily="34" charset="0"/>
            </a:endParaRP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en-US" altLang="en-US" sz="2400" dirty="0"/>
              <a:t>the continued use of Spanish in the home;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en-US" altLang="en-US" sz="2400" dirty="0"/>
              <a:t>highly developed academic language in Spanish through a rigorous DLI curriculum.</a:t>
            </a:r>
            <a:endParaRPr lang="en-US" altLang="es-MX" sz="2400" dirty="0">
              <a:cs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q"/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1364</TotalTime>
  <Words>2106</Words>
  <Application>Microsoft Office PowerPoint</Application>
  <PresentationFormat>On-screen Show (4:3)</PresentationFormat>
  <Paragraphs>345</Paragraphs>
  <Slides>50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7" baseType="lpstr">
      <vt:lpstr>Arial</vt:lpstr>
      <vt:lpstr>Gill Sans MT</vt:lpstr>
      <vt:lpstr>Tahoma</vt:lpstr>
      <vt:lpstr>Verdana</vt:lpstr>
      <vt:lpstr>Wingdings</vt:lpstr>
      <vt:lpstr>Wingdings 2</vt:lpstr>
      <vt:lpstr>Solstice</vt:lpstr>
      <vt:lpstr>PowerPoint Presentation</vt:lpstr>
      <vt:lpstr>1.1</vt:lpstr>
      <vt:lpstr>1.1</vt:lpstr>
      <vt:lpstr>1.2</vt:lpstr>
      <vt:lpstr>1.2</vt:lpstr>
      <vt:lpstr>1.3</vt:lpstr>
      <vt:lpstr>1.3</vt:lpstr>
      <vt:lpstr>1.4</vt:lpstr>
      <vt:lpstr>1.4</vt:lpstr>
      <vt:lpstr>1.5</vt:lpstr>
      <vt:lpstr>1.5</vt:lpstr>
      <vt:lpstr>2.1</vt:lpstr>
      <vt:lpstr>2.1</vt:lpstr>
      <vt:lpstr>2.2</vt:lpstr>
      <vt:lpstr>2.2</vt:lpstr>
      <vt:lpstr>2.3</vt:lpstr>
      <vt:lpstr>2.3</vt:lpstr>
      <vt:lpstr>2.4</vt:lpstr>
      <vt:lpstr>2.4</vt:lpstr>
      <vt:lpstr>2.5</vt:lpstr>
      <vt:lpstr>2.5</vt:lpstr>
      <vt:lpstr>3.1</vt:lpstr>
      <vt:lpstr>3.1</vt:lpstr>
      <vt:lpstr>3.2</vt:lpstr>
      <vt:lpstr>3.2</vt:lpstr>
      <vt:lpstr>3.3</vt:lpstr>
      <vt:lpstr>3.3</vt:lpstr>
      <vt:lpstr>3.4</vt:lpstr>
      <vt:lpstr>3.4</vt:lpstr>
      <vt:lpstr>3.5</vt:lpstr>
      <vt:lpstr>3.5</vt:lpstr>
      <vt:lpstr>4.1</vt:lpstr>
      <vt:lpstr>4.1</vt:lpstr>
      <vt:lpstr>4.2</vt:lpstr>
      <vt:lpstr>4.2</vt:lpstr>
      <vt:lpstr>4.3</vt:lpstr>
      <vt:lpstr>4.3</vt:lpstr>
      <vt:lpstr>4.4</vt:lpstr>
      <vt:lpstr>4.4</vt:lpstr>
      <vt:lpstr>4.5</vt:lpstr>
      <vt:lpstr>4.5</vt:lpstr>
      <vt:lpstr>5.1</vt:lpstr>
      <vt:lpstr>5.1</vt:lpstr>
      <vt:lpstr>5.2</vt:lpstr>
      <vt:lpstr>5.2</vt:lpstr>
      <vt:lpstr>5.3</vt:lpstr>
      <vt:lpstr>5.3</vt:lpstr>
      <vt:lpstr>5.4</vt:lpstr>
      <vt:lpstr>5.4</vt:lpstr>
      <vt:lpstr>5.5</vt:lpstr>
    </vt:vector>
  </TitlesOfParts>
  <Company>Adams 12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Janet Walter</dc:creator>
  <cp:lastModifiedBy>Maureen</cp:lastModifiedBy>
  <cp:revision>137</cp:revision>
  <dcterms:created xsi:type="dcterms:W3CDTF">2003-06-20T20:17:15Z</dcterms:created>
  <dcterms:modified xsi:type="dcterms:W3CDTF">2021-02-17T01:29:42Z</dcterms:modified>
</cp:coreProperties>
</file>