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Lst>
  <p:notesMasterIdLst>
    <p:notesMasterId r:id="rId43"/>
  </p:notesMasterIdLst>
  <p:sldIdLst>
    <p:sldId id="350" r:id="rId2"/>
    <p:sldId id="440" r:id="rId3"/>
    <p:sldId id="353" r:id="rId4"/>
    <p:sldId id="307" r:id="rId5"/>
    <p:sldId id="428" r:id="rId6"/>
    <p:sldId id="429" r:id="rId7"/>
    <p:sldId id="264" r:id="rId8"/>
    <p:sldId id="317" r:id="rId9"/>
    <p:sldId id="265" r:id="rId10"/>
    <p:sldId id="437" r:id="rId11"/>
    <p:sldId id="438" r:id="rId12"/>
    <p:sldId id="386" r:id="rId13"/>
    <p:sldId id="387" r:id="rId14"/>
    <p:sldId id="439" r:id="rId15"/>
    <p:sldId id="271" r:id="rId16"/>
    <p:sldId id="505" r:id="rId17"/>
    <p:sldId id="504" r:id="rId18"/>
    <p:sldId id="482" r:id="rId19"/>
    <p:sldId id="496" r:id="rId20"/>
    <p:sldId id="497" r:id="rId21"/>
    <p:sldId id="494" r:id="rId22"/>
    <p:sldId id="481" r:id="rId23"/>
    <p:sldId id="498" r:id="rId24"/>
    <p:sldId id="501" r:id="rId25"/>
    <p:sldId id="502" r:id="rId26"/>
    <p:sldId id="449" r:id="rId27"/>
    <p:sldId id="389" r:id="rId28"/>
    <p:sldId id="392" r:id="rId29"/>
    <p:sldId id="391" r:id="rId30"/>
    <p:sldId id="393" r:id="rId31"/>
    <p:sldId id="394" r:id="rId32"/>
    <p:sldId id="390" r:id="rId33"/>
    <p:sldId id="378" r:id="rId34"/>
    <p:sldId id="401" r:id="rId35"/>
    <p:sldId id="379" r:id="rId36"/>
    <p:sldId id="382" r:id="rId37"/>
    <p:sldId id="400" r:id="rId38"/>
    <p:sldId id="500" r:id="rId39"/>
    <p:sldId id="318" r:id="rId40"/>
    <p:sldId id="521" r:id="rId41"/>
    <p:sldId id="522"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9" clrIdx="0"/>
  <p:cmAuthor id="1" name="Kate Trexel" initials="" lastIdx="2" clrIdx="1"/>
  <p:cmAuthor id="2" name="Megan Unger" initials="" lastIdx="1" clrIdx="2"/>
  <p:cmAuthor id="3" name="Tara Fortune" initials="" lastIdx="1" clrIdx="3"/>
  <p:cmAuthor id="4" name="Maureen" initials="M" lastIdx="3" clrIdx="4"/>
  <p:cmAuthor id="5" name="Microsoft Office User" initials="Office" lastIdx="2" clrIdx="5"/>
  <p:cmAuthor id="6" name="Microsoft Office User" initials="Office [2]" lastIdx="1" clrIdx="6"/>
  <p:cmAuthor id="7" name="Microsoft Office User" initials="Office [3]" lastIdx="1" clrIdx="7"/>
  <p:cmAuthor id="8" name="Microsoft Office User" initials="Office [4]" lastIdx="1" clrIdx="8"/>
  <p:cmAuthor id="9" name="Microsoft Office User" initials="Office [5]" lastIdx="1" clrIdx="9"/>
  <p:cmAuthor id="10" name="Microsoft Office User" initials="Office [6]" lastIdx="1" clrIdx="10"/>
  <p:cmAuthor id="11" name="Microsoft Office User" initials="Office [7]" lastIdx="1" clrIdx="11"/>
  <p:cmAuthor id="12" name="Microsoft Office User" initials="Office [8]" lastIdx="1" clrIdx="12"/>
  <p:cmAuthor id="13" name="Microsoft Office User" initials="Office [9]" lastIdx="1" clrIdx="13"/>
  <p:cmAuthor id="14" name="Microsoft Office User" initials="Office [10]" lastIdx="1" clrIdx="14"/>
  <p:cmAuthor id="15" name="Microsoft Office User" initials="Office [11]" lastIdx="1" clrIdx="15"/>
  <p:cmAuthor id="16" name="Microsoft Office User" initials="Office [12]" lastIdx="1" clrIdx="16"/>
  <p:cmAuthor id="17" name="Microsoft Office User" initials="Office [13]" lastIdx="1" clrIdx="17"/>
  <p:cmAuthor id="18" name="Microsoft Office User" initials="Office [14]" lastIdx="1" clrIdx="18"/>
  <p:cmAuthor id="19" name="corymathieu@gmail.com" initials="c [6]" lastIdx="1"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9E0"/>
    <a:srgbClr val="376092"/>
    <a:srgbClr val="B3C1F6"/>
    <a:srgbClr val="199124"/>
    <a:srgbClr val="C73DA9"/>
    <a:srgbClr val="E8E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ADF3D-3384-45FC-AFB7-1A7101B40C86}" v="2" dt="2021-01-15T21:59:50.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74966" autoAdjust="0"/>
  </p:normalViewPr>
  <p:slideViewPr>
    <p:cSldViewPr>
      <p:cViewPr varScale="1">
        <p:scale>
          <a:sx n="120" d="100"/>
          <a:sy n="120" d="100"/>
        </p:scale>
        <p:origin x="1648" y="168"/>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424268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Reintroduce yourself. </a:t>
            </a:r>
          </a:p>
          <a:p>
            <a:pPr lvl="0">
              <a:spcBef>
                <a:spcPts val="0"/>
              </a:spcBef>
              <a:buNone/>
            </a:pPr>
            <a:r>
              <a:rPr lang="en" i="1" dirty="0"/>
              <a:t>Let</a:t>
            </a:r>
            <a:r>
              <a:rPr lang="en" i="1" baseline="0" dirty="0"/>
              <a:t> them know there</a:t>
            </a:r>
            <a:r>
              <a:rPr lang="en" i="1" dirty="0"/>
              <a:t> is one scheduled break but they </a:t>
            </a:r>
            <a:r>
              <a:rPr lang="en" i="1" baseline="0" dirty="0"/>
              <a:t>are free to take personal breaks as necessary.</a:t>
            </a:r>
            <a:endParaRPr lang="en" i="1" dirty="0"/>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es-MX" sz="1100" kern="1200" dirty="0">
                <a:solidFill>
                  <a:schemeClr val="tx1"/>
                </a:solidFill>
                <a:effectLst/>
                <a:latin typeface="Calibri" panose="020F0502020204030204" pitchFamily="34" charset="0"/>
                <a:ea typeface="+mn-ea"/>
                <a:cs typeface="+mn-cs"/>
              </a:rPr>
              <a:t>Para los niños de habla hispana, el lenguaje social comienza en el hogar. En la escuela, el lenguaje social se utiliza en el recreo, en el comedor y en el autobús. Para los alumnos de habla inglesa, el lenguaje social en español es mucho más difícil de aprender, ya que se debe enseñar de la misma manera que se enseña el lenguaje académico.</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El lenguaje académico es el lenguaje que se usa en el aprendizaje formal en la escuela y los libros de texto. Ejemplos de lenguaje académico son palabras como "por lo tanto", "sin embargo", "como resultado", por ejemplo, y todo el vocabulario relacionado con áreas de contenido como matemáticas y ciencias.</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El lenguaje académico es realmente importante para el éxito en la escuela y en el mundo profesional y lleva, por lo menos, de 5 a 7 años adquirirlo. Esta es una razón más por la cual es tan importante que los estudiantes permanezcan en el programa DLI hasta la escuela secundaria y continúen su estudio del idioma incluso más allá.</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dirty="0"/>
          </a:p>
        </p:txBody>
      </p:sp>
    </p:spTree>
    <p:extLst>
      <p:ext uri="{BB962C8B-B14F-4D97-AF65-F5344CB8AC3E}">
        <p14:creationId xmlns:p14="http://schemas.microsoft.com/office/powerpoint/2010/main" val="2411119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tx1"/>
                </a:solidFill>
                <a:effectLst/>
                <a:latin typeface="Calibri" panose="020F0502020204030204" pitchFamily="34" charset="0"/>
                <a:ea typeface="+mn-ea"/>
                <a:cs typeface="+mn-cs"/>
              </a:rPr>
              <a:t>El lenguaje social frente al académico también puede ser considerado como lenguaje informal versus formal, o simple versus complejo. En los primeros grados, el lenguaje de instrucción es de naturaleza más social. A medida que los alumnos avanzan en los grados, los conceptos se vuelven más complejos y el lenguaje se vuelve mucho más académico.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solidFill>
                  <a:srgbClr val="FF0000"/>
                </a:solidFill>
              </a:rPr>
              <a:t>Activity:  Distribute worksheet to tables.  Parents match up the social language statement with the matching academic language statement.  Correct the answers.  End by pointing out that parents are getting an understanding of the challenges of academic language just by attending these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Read the examples – animation is set up so that each is read side by side so that it’s clear how each simpler sentence on the left is expressed in more academic, complex terms on the right.</a:t>
            </a:r>
          </a:p>
          <a:p>
            <a:pPr>
              <a:buNone/>
            </a:pPr>
            <a:endParaRPr lang="en-US" i="1" dirty="0"/>
          </a:p>
        </p:txBody>
      </p:sp>
    </p:spTree>
    <p:extLst>
      <p:ext uri="{BB962C8B-B14F-4D97-AF65-F5344CB8AC3E}">
        <p14:creationId xmlns:p14="http://schemas.microsoft.com/office/powerpoint/2010/main" val="30454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08117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i="1" dirty="0"/>
              <a:t>After ten minutes, do a brief share-out.</a:t>
            </a:r>
          </a:p>
          <a:p>
            <a:pPr lvl="0">
              <a:spcBef>
                <a:spcPts val="0"/>
              </a:spcBef>
              <a:buNone/>
            </a:pPr>
            <a:endParaRPr lang="en" i="1" dirty="0"/>
          </a:p>
        </p:txBody>
      </p:sp>
    </p:spTree>
    <p:extLst>
      <p:ext uri="{BB962C8B-B14F-4D97-AF65-F5344CB8AC3E}">
        <p14:creationId xmlns:p14="http://schemas.microsoft.com/office/powerpoint/2010/main" val="209138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2664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100" kern="1200" dirty="0">
                <a:solidFill>
                  <a:schemeClr val="tx1"/>
                </a:solidFill>
                <a:effectLst/>
                <a:latin typeface="Calibri" panose="020F0502020204030204" pitchFamily="34" charset="0"/>
                <a:ea typeface="+mn-ea"/>
                <a:cs typeface="+mn-cs"/>
              </a:rPr>
              <a:t>Para entender cómo funcionan el bilingüismo y la alfabetización bilingüe, podemos usar la Representación Dual Iceberg de Competencia Bilingüe. Imaginemos algunos icebergs, sabemos que la parte del iceberg que vemos sobre la superficie del agua es solo una pequeña parte, debajo del agua hay una parte mucho más grande del iceberg. En esta figura, la parte del iceberg que está debajo de la superficie del agua representa el conocimiento común que cruza los idiomas. </a:t>
            </a:r>
            <a:br>
              <a:rPr lang="es-MX" sz="1100" kern="1200" dirty="0">
                <a:solidFill>
                  <a:schemeClr val="tx1"/>
                </a:solidFill>
                <a:effectLst/>
                <a:latin typeface="Calibri" panose="020F0502020204030204" pitchFamily="34" charset="0"/>
                <a:ea typeface="+mn-ea"/>
                <a:cs typeface="+mn-cs"/>
              </a:rPr>
            </a:br>
            <a:r>
              <a:rPr lang="es-MX" sz="1100" kern="1200" dirty="0">
                <a:solidFill>
                  <a:schemeClr val="tx1"/>
                </a:solidFill>
                <a:effectLst/>
                <a:latin typeface="Calibri" panose="020F0502020204030204" pitchFamily="34" charset="0"/>
                <a:ea typeface="+mn-ea"/>
                <a:cs typeface="+mn-cs"/>
              </a:rPr>
              <a:t>Sobre la superficie hay dos picos o la parte del iceberg que podemos ver- está en la superficie: por lo tanto, representan las características superficiales del Lenguaje 1 y las características superficiales del Lenguaje 2. Estos picos del iceberg representan las cosas que son diferentes entre los dos idiomas. Las palabras para "vaca" son diferentes en los idiomas asociados, pero la idea de "vaca" es la misma. Lo mismo se aplica a la lectura. Los estudiantes tienen que aprender a decodificar la palabra </a:t>
            </a:r>
            <a:r>
              <a:rPr lang="es-MX" sz="1100" i="1" kern="1200" dirty="0" err="1">
                <a:solidFill>
                  <a:schemeClr val="tx1"/>
                </a:solidFill>
                <a:effectLst/>
                <a:latin typeface="Calibri" panose="020F0502020204030204" pitchFamily="34" charset="0"/>
                <a:ea typeface="+mn-ea"/>
                <a:cs typeface="+mn-cs"/>
              </a:rPr>
              <a:t>cow</a:t>
            </a:r>
            <a:r>
              <a:rPr lang="es-MX" sz="1100" kern="1200" dirty="0">
                <a:solidFill>
                  <a:schemeClr val="tx1"/>
                </a:solidFill>
                <a:effectLst/>
                <a:latin typeface="Calibri" panose="020F0502020204030204" pitchFamily="34" charset="0"/>
                <a:ea typeface="+mn-ea"/>
                <a:cs typeface="+mn-cs"/>
              </a:rPr>
              <a:t>, pero no tienen que aprender qué es una vaca ya que saben lo que es una vaca. </a:t>
            </a:r>
            <a:endParaRPr lang="en" dirty="0"/>
          </a:p>
        </p:txBody>
      </p:sp>
    </p:spTree>
    <p:extLst>
      <p:ext uri="{BB962C8B-B14F-4D97-AF65-F5344CB8AC3E}">
        <p14:creationId xmlns:p14="http://schemas.microsoft.com/office/powerpoint/2010/main" val="353739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100" kern="1200" dirty="0">
                <a:solidFill>
                  <a:schemeClr val="tx1"/>
                </a:solidFill>
                <a:effectLst/>
                <a:latin typeface="Calibri" panose="020F0502020204030204" pitchFamily="34" charset="0"/>
                <a:ea typeface="+mn-ea"/>
                <a:cs typeface="+mn-cs"/>
              </a:rPr>
              <a:t>También confían en muchas estrategias de lectura que ya han aprendido en el idioma adjunto para dar sentido al texto escrito. Por lo tanto, sus hijos no vuelven a aprender todo en un nuevo idioma: tienen conocimientos y conceptos en un idioma que se transfieren al otro; simplemente aprenden una nueva forma de expresar los conceptos en el nuevo idioma.</a:t>
            </a:r>
            <a:endParaRPr lang="en-U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tx1"/>
                </a:solidFill>
                <a:effectLst/>
                <a:latin typeface="Calibri" panose="020F0502020204030204" pitchFamily="34" charset="0"/>
                <a:ea typeface="+mn-ea"/>
                <a:cs typeface="+mn-cs"/>
              </a:rPr>
              <a:t>Aquí hay siete prácticas de lectura. Lo que tienen que hacer es identificar las estrategias que pueden transferir de un idioma a otro (las estrategias que estarían debajo de la línea de superficie) y las características que son específicas de un idioma (por encima de la línea de superficie).</a:t>
            </a:r>
            <a:endParaRPr lang="en-US" sz="1100" kern="1200" dirty="0">
              <a:solidFill>
                <a:schemeClr val="tx1"/>
              </a:solidFill>
              <a:effectLst/>
              <a:latin typeface="Calibri" panose="020F0502020204030204" pitchFamily="34" charset="0"/>
              <a:ea typeface="+mn-ea"/>
              <a:cs typeface="+mn-cs"/>
            </a:endParaRPr>
          </a:p>
          <a:p>
            <a:pPr lvl="0">
              <a:buNone/>
            </a:pPr>
            <a:endParaRPr lang="en" b="1" i="1" dirty="0"/>
          </a:p>
          <a:p>
            <a:pPr lvl="0">
              <a:buNone/>
            </a:pPr>
            <a:r>
              <a:rPr lang="en-US" sz="1100" i="1" kern="1200" dirty="0">
                <a:solidFill>
                  <a:schemeClr val="tx1"/>
                </a:solidFill>
                <a:effectLst/>
                <a:latin typeface="Calibri" panose="020F0502020204030204" pitchFamily="34" charset="0"/>
                <a:ea typeface="+mn-ea"/>
                <a:cs typeface="+mn-cs"/>
              </a:rPr>
              <a:t>Whole-group activity.  You should have on hand a read-aloud in each language so that you can demonstrate each one of these strategies.  Call out the first item on the list (in the red box) and give an example in Spanish and English. Ask the group if it goes above or below the surface.  Be sure to follow the order of the list</a:t>
            </a:r>
            <a:endParaRPr lang="en" b="1" i="1" dirty="0"/>
          </a:p>
        </p:txBody>
      </p:sp>
    </p:spTree>
    <p:extLst>
      <p:ext uri="{BB962C8B-B14F-4D97-AF65-F5344CB8AC3E}">
        <p14:creationId xmlns:p14="http://schemas.microsoft.com/office/powerpoint/2010/main" val="377667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08579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272256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84780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b="1" i="1" dirty="0"/>
          </a:p>
        </p:txBody>
      </p:sp>
    </p:spTree>
    <p:extLst>
      <p:ext uri="{BB962C8B-B14F-4D97-AF65-F5344CB8AC3E}">
        <p14:creationId xmlns:p14="http://schemas.microsoft.com/office/powerpoint/2010/main" val="53256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207394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312802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644605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1" kern="1200" dirty="0">
                <a:solidFill>
                  <a:schemeClr val="tx1"/>
                </a:solidFill>
                <a:effectLst/>
                <a:latin typeface="Calibri" panose="020F0502020204030204" pitchFamily="34" charset="0"/>
                <a:ea typeface="+mn-ea"/>
                <a:cs typeface="+mn-cs"/>
              </a:rPr>
              <a:t>Share out with the “bump” slides by clicking on the statement and reading it, after they share their ideas, then click on the slide again to show the response we created.</a:t>
            </a:r>
            <a:endParaRPr lang="en-US" sz="1100" kern="1200" dirty="0">
              <a:solidFill>
                <a:schemeClr val="tx1"/>
              </a:solidFill>
              <a:effectLst/>
              <a:latin typeface="Calibri" panose="020F0502020204030204" pitchFamily="34" charset="0"/>
              <a:ea typeface="+mn-ea"/>
              <a:cs typeface="+mn-cs"/>
            </a:endParaRPr>
          </a:p>
          <a:p>
            <a:pPr>
              <a:buNone/>
            </a:pPr>
            <a:endParaRPr lang="en-US" dirty="0"/>
          </a:p>
        </p:txBody>
      </p:sp>
    </p:spTree>
    <p:extLst>
      <p:ext uri="{BB962C8B-B14F-4D97-AF65-F5344CB8AC3E}">
        <p14:creationId xmlns:p14="http://schemas.microsoft.com/office/powerpoint/2010/main" val="1487156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1" kern="1200" dirty="0">
                <a:solidFill>
                  <a:schemeClr val="tx1"/>
                </a:solidFill>
                <a:effectLst/>
                <a:latin typeface="Calibri" panose="020F0502020204030204" pitchFamily="34" charset="0"/>
                <a:ea typeface="+mn-ea"/>
                <a:cs typeface="+mn-cs"/>
              </a:rPr>
              <a:t>Share out with the “bump” slides by clicking on the statement and reading it, after they share their ideas, then click on the slide again to show the response we created.</a:t>
            </a:r>
            <a:endParaRPr lang="en-US" sz="1100" kern="1200" dirty="0">
              <a:solidFill>
                <a:schemeClr val="tx1"/>
              </a:solidFill>
              <a:effectLst/>
              <a:latin typeface="Calibri" panose="020F0502020204030204" pitchFamily="34" charset="0"/>
              <a:ea typeface="+mn-ea"/>
              <a:cs typeface="+mn-cs"/>
            </a:endParaRPr>
          </a:p>
          <a:p>
            <a:pPr>
              <a:buNone/>
            </a:pPr>
            <a:endParaRPr lang="en-US" dirty="0"/>
          </a:p>
        </p:txBody>
      </p:sp>
    </p:spTree>
    <p:extLst>
      <p:ext uri="{BB962C8B-B14F-4D97-AF65-F5344CB8AC3E}">
        <p14:creationId xmlns:p14="http://schemas.microsoft.com/office/powerpoint/2010/main" val="3865757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537315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s-ES" b="0" i="0" baseline="0" dirty="0"/>
              <a:t>Inscribir a su hijo en un programa de DLI no es suficiente para garantizar que su hijo sea bilingüe. Los padres tienen un papel importante que desempeñar, y será diferente dependiendo de si el idioma de su hogar es el inglés o el español.</a:t>
            </a:r>
          </a:p>
          <a:p>
            <a:pPr lvl="0" rtl="0">
              <a:lnSpc>
                <a:spcPct val="115000"/>
              </a:lnSpc>
              <a:spcBef>
                <a:spcPts val="0"/>
              </a:spcBef>
              <a:buNone/>
            </a:pPr>
            <a:endParaRPr lang="en" b="1" i="0" baseline="0" dirty="0"/>
          </a:p>
          <a:p>
            <a:pPr lvl="0" rtl="0">
              <a:lnSpc>
                <a:spcPct val="115000"/>
              </a:lnSpc>
              <a:spcBef>
                <a:spcPts val="0"/>
              </a:spcBef>
              <a:buNone/>
            </a:pPr>
            <a:r>
              <a:rPr lang="en" b="0" i="1" dirty="0"/>
              <a:t>Divide the group into four (for small groups, they may work in pairs).  Each group gets one slide (part of handout)</a:t>
            </a:r>
            <a:r>
              <a:rPr lang="en" b="0" i="1" baseline="0" dirty="0"/>
              <a:t> </a:t>
            </a:r>
            <a:r>
              <a:rPr lang="en" b="0" i="1" dirty="0"/>
              <a:t>to discuss. They should address each how-to</a:t>
            </a:r>
            <a:r>
              <a:rPr lang="en" b="0" i="1" baseline="0" dirty="0"/>
              <a:t> </a:t>
            </a:r>
            <a:r>
              <a:rPr lang="en" b="0" i="1" dirty="0"/>
              <a:t>tip from their point of view as an English home language or Spanish home language speaker.  They can share ways they have been or hope to be a DLI superparent.  After 5 minutes, do a share-out, going through the four slides, with each group sharing</a:t>
            </a:r>
            <a:r>
              <a:rPr lang="en" b="0" i="1" baseline="0" dirty="0"/>
              <a:t> their ideas.  </a:t>
            </a:r>
          </a:p>
          <a:p>
            <a:pPr lvl="0" rtl="0">
              <a:lnSpc>
                <a:spcPct val="115000"/>
              </a:lnSpc>
              <a:spcBef>
                <a:spcPts val="0"/>
              </a:spcBef>
              <a:buNone/>
            </a:pPr>
            <a:endParaRPr lang="en" b="0" i="0" baseline="0" dirty="0"/>
          </a:p>
          <a:p>
            <a:pPr lvl="0" rtl="0">
              <a:lnSpc>
                <a:spcPct val="115000"/>
              </a:lnSpc>
              <a:spcBef>
                <a:spcPts val="0"/>
              </a:spcBef>
              <a:buNone/>
            </a:pPr>
            <a:endParaRPr lang="en" b="0" i="0" baseline="0" dirty="0"/>
          </a:p>
          <a:p>
            <a:pPr lvl="0" rtl="0">
              <a:lnSpc>
                <a:spcPct val="115000"/>
              </a:lnSpc>
              <a:spcBef>
                <a:spcPts val="0"/>
              </a:spcBef>
              <a:buNone/>
            </a:pPr>
            <a:endParaRPr lang="en" b="1" i="0" dirty="0"/>
          </a:p>
        </p:txBody>
      </p:sp>
    </p:spTree>
    <p:extLst>
      <p:ext uri="{BB962C8B-B14F-4D97-AF65-F5344CB8AC3E}">
        <p14:creationId xmlns:p14="http://schemas.microsoft.com/office/powerpoint/2010/main" val="69783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extLst>
      <p:ext uri="{BB962C8B-B14F-4D97-AF65-F5344CB8AC3E}">
        <p14:creationId xmlns:p14="http://schemas.microsoft.com/office/powerpoint/2010/main" val="1274175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extLst>
      <p:ext uri="{BB962C8B-B14F-4D97-AF65-F5344CB8AC3E}">
        <p14:creationId xmlns:p14="http://schemas.microsoft.com/office/powerpoint/2010/main" val="428967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494401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extLst>
      <p:ext uri="{BB962C8B-B14F-4D97-AF65-F5344CB8AC3E}">
        <p14:creationId xmlns:p14="http://schemas.microsoft.com/office/powerpoint/2010/main" val="3500943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extLst>
      <p:ext uri="{BB962C8B-B14F-4D97-AF65-F5344CB8AC3E}">
        <p14:creationId xmlns:p14="http://schemas.microsoft.com/office/powerpoint/2010/main" val="182638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lang="en" i="1" dirty="0"/>
          </a:p>
        </p:txBody>
      </p:sp>
    </p:spTree>
    <p:extLst>
      <p:ext uri="{BB962C8B-B14F-4D97-AF65-F5344CB8AC3E}">
        <p14:creationId xmlns:p14="http://schemas.microsoft.com/office/powerpoint/2010/main" val="1054835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s-ES" sz="1100" kern="1200" dirty="0">
                <a:solidFill>
                  <a:schemeClr val="tx1"/>
                </a:solidFill>
                <a:effectLst/>
                <a:latin typeface="Calibri" panose="020F0502020204030204" pitchFamily="34" charset="0"/>
                <a:ea typeface="+mn-ea"/>
                <a:cs typeface="+mn-cs"/>
              </a:rPr>
              <a:t>¡El inglés es el </a:t>
            </a:r>
            <a:r>
              <a:rPr lang="es-ES" sz="1100" kern="1200" dirty="0" err="1">
                <a:solidFill>
                  <a:schemeClr val="tx1"/>
                </a:solidFill>
                <a:effectLst/>
                <a:latin typeface="Calibri" panose="020F0502020204030204" pitchFamily="34" charset="0"/>
                <a:ea typeface="+mn-ea"/>
                <a:cs typeface="+mn-cs"/>
              </a:rPr>
              <a:t>Pac-man</a:t>
            </a:r>
            <a:r>
              <a:rPr lang="es-ES" sz="1100" kern="1200" dirty="0">
                <a:solidFill>
                  <a:schemeClr val="tx1"/>
                </a:solidFill>
                <a:effectLst/>
                <a:latin typeface="Calibri" panose="020F0502020204030204" pitchFamily="34" charset="0"/>
                <a:ea typeface="+mn-ea"/>
                <a:cs typeface="+mn-cs"/>
              </a:rPr>
              <a:t> de todos los idiomas! En todo lo largo y ancho de Estados Unidos, tenemos decenas de miles de niños que ingresan a nuestro sistema escolar donde hablan su idioma materno y abandonan el sistema solo en inglés. Esta ruptura con el lenguaje a menudo significa también una pérdida de identidad cultural.</a:t>
            </a: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i="1" dirty="0"/>
              <a:t>Walk them through the chart.  Focus on the speaking data</a:t>
            </a:r>
            <a:r>
              <a:rPr lang="en-US" i="1" baseline="0" dirty="0"/>
              <a:t> (the second set of bars).</a:t>
            </a:r>
            <a:r>
              <a:rPr lang="es-ES" sz="1100" kern="1200" dirty="0">
                <a:solidFill>
                  <a:schemeClr val="tx1"/>
                </a:solidFill>
                <a:effectLst/>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Para las familias inmigrantes, la capacidad de comprender, hablar, leer y escribir en el idioma materno desaparece rápidamente. Una investigación en el sur de California reveló que sólo el 45% de los adultos de primera generación que inmigraron a Estados Unidos antes de los 13 años de edad todavía podían hablar bien el idioma de sus padres. Solo el 35% de los inmigrantes de segunda generación podría hablar su lengua materna. Y solo el 5% de los inmigrantes de tercera generación podría hablar el idioma de sus abuelos. Sin hacer un esfuerzo consciente por mantenerlo, las familias pueden perder su idioma materno en 3 o 4 generaciones, lo que demuestra lo poderoso que es el inglés en Estados Unidos.</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i="1" dirty="0"/>
          </a:p>
        </p:txBody>
      </p:sp>
    </p:spTree>
    <p:extLst>
      <p:ext uri="{BB962C8B-B14F-4D97-AF65-F5344CB8AC3E}">
        <p14:creationId xmlns:p14="http://schemas.microsoft.com/office/powerpoint/2010/main" val="166270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s-ES" sz="1100" kern="1200" dirty="0">
                <a:solidFill>
                  <a:schemeClr val="tx1"/>
                </a:solidFill>
                <a:effectLst/>
                <a:latin typeface="Calibri" panose="020F0502020204030204" pitchFamily="34" charset="0"/>
                <a:ea typeface="+mn-ea"/>
                <a:cs typeface="+mn-cs"/>
              </a:rPr>
              <a:t>Si usted es un padre de familia de lengua materna en inglés, tiene diferentes desafíos. A pesar del tremendo crecimiento en los programas de Lenguaje Dual e Inmersión en los últimos 45 años, usted todavía está nadando contra la corriente. La mayoría de los estadounidenses, donde podrían estar incluidos su familia, amigos y compañeros de trabajo, no saben, no comprenden o no están de acuerdo con la educación de DLI y es muy posible que los critiquen por la elección que hagan. A su hijo también le resultará más difícil desarrollar altos niveles de competencia sin una exposición adicional al segundo idioma.</a:t>
            </a:r>
            <a:endParaRPr lang="en-US" dirty="0"/>
          </a:p>
        </p:txBody>
      </p:sp>
    </p:spTree>
    <p:extLst>
      <p:ext uri="{BB962C8B-B14F-4D97-AF65-F5344CB8AC3E}">
        <p14:creationId xmlns:p14="http://schemas.microsoft.com/office/powerpoint/2010/main" val="50754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b="1" dirty="0"/>
          </a:p>
        </p:txBody>
      </p:sp>
    </p:spTree>
    <p:extLst>
      <p:ext uri="{BB962C8B-B14F-4D97-AF65-F5344CB8AC3E}">
        <p14:creationId xmlns:p14="http://schemas.microsoft.com/office/powerpoint/2010/main" val="507548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3737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En la sesión anterior hablamos acerca de los Conceptos Básicos de la Educación Dual e Inmersión. Esta noche hablaremos del Bilingüismo y la Alfabetización Bilingüe y de cómo pueden apoyar a sus hijos para que tengan éxito en estos dos objetivos.</a:t>
            </a:r>
            <a:endParaRPr lang="en-US" sz="1100"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dirty="0"/>
          </a:p>
        </p:txBody>
      </p:sp>
    </p:spTree>
    <p:extLst>
      <p:ext uri="{BB962C8B-B14F-4D97-AF65-F5344CB8AC3E}">
        <p14:creationId xmlns:p14="http://schemas.microsoft.com/office/powerpoint/2010/main" val="588721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22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408106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84385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kern="1200" dirty="0">
                <a:solidFill>
                  <a:schemeClr val="tx1"/>
                </a:solidFill>
                <a:effectLst/>
                <a:latin typeface="Calibri" panose="020F0502020204030204" pitchFamily="34" charset="0"/>
                <a:ea typeface="+mn-ea"/>
                <a:cs typeface="+mn-cs"/>
              </a:rPr>
              <a:t>Algunos de los aquí presentes son bilingües, y tienen la esperanza de poder transmitir eso a sus hijos. Otros quisieran poder ofrecer a sus hijos un idioma que nunca tuvieron la oportunidad de aprender. Todos ustedes pueden ver lo valioso que es hablar otro idioma, algo que podemos apreciar en este video clip. </a:t>
            </a:r>
            <a:r>
              <a:rPr lang="en-US" sz="1100" i="1" kern="1200" dirty="0">
                <a:solidFill>
                  <a:schemeClr val="tx1"/>
                </a:solidFill>
                <a:effectLst/>
                <a:latin typeface="Calibri" panose="020F0502020204030204" pitchFamily="34" charset="0"/>
                <a:ea typeface="+mn-ea"/>
                <a:cs typeface="+mn-cs"/>
              </a:rPr>
              <a:t>Click on the video icon to access YouTube video </a:t>
            </a:r>
            <a:r>
              <a:rPr lang="en-US" i="1" dirty="0"/>
              <a:t>https://www.youtube.com/watch?v=y4fiRxQMay4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i="1" dirty="0"/>
          </a:p>
        </p:txBody>
      </p:sp>
    </p:spTree>
    <p:extLst>
      <p:ext uri="{BB962C8B-B14F-4D97-AF65-F5344CB8AC3E}">
        <p14:creationId xmlns:p14="http://schemas.microsoft.com/office/powerpoint/2010/main" val="325539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baseline="0" dirty="0"/>
              <a:t>Distribute the sentence strips to each table. </a:t>
            </a:r>
            <a:r>
              <a:rPr lang="es-MX" sz="1100" dirty="0">
                <a:effectLst/>
                <a:latin typeface="Calibri" panose="020F0502020204030204" pitchFamily="34" charset="0"/>
              </a:rPr>
              <a:t>Entonces, ¿cómo se ve el desarrollo bilingüe tradicional? Aquí hay 5 frases</a:t>
            </a:r>
            <a:r>
              <a:rPr lang="es-MX" sz="1100" kern="1200" dirty="0">
                <a:solidFill>
                  <a:schemeClr val="tx1"/>
                </a:solidFill>
                <a:effectLst/>
                <a:latin typeface="Calibri" panose="020F0502020204030204" pitchFamily="34" charset="0"/>
                <a:ea typeface="+mn-ea"/>
                <a:cs typeface="+mn-cs"/>
              </a:rPr>
              <a:t> (</a:t>
            </a:r>
            <a:r>
              <a:rPr lang="es-MX" sz="1100" i="1" kern="1200" dirty="0">
                <a:solidFill>
                  <a:schemeClr val="tx1"/>
                </a:solidFill>
                <a:effectLst/>
                <a:latin typeface="Calibri" panose="020F0502020204030204" pitchFamily="34" charset="0"/>
                <a:ea typeface="+mn-ea"/>
                <a:cs typeface="+mn-cs"/>
              </a:rPr>
              <a:t>show </a:t>
            </a:r>
            <a:r>
              <a:rPr lang="es-MX" sz="1100" i="1" kern="1200" dirty="0" err="1">
                <a:solidFill>
                  <a:schemeClr val="tx1"/>
                </a:solidFill>
                <a:effectLst/>
                <a:latin typeface="Calibri" panose="020F0502020204030204" pitchFamily="34" charset="0"/>
                <a:ea typeface="+mn-ea"/>
                <a:cs typeface="+mn-cs"/>
              </a:rPr>
              <a:t>them</a:t>
            </a:r>
            <a:r>
              <a:rPr lang="es-MX" sz="1100" i="1" kern="1200" dirty="0">
                <a:solidFill>
                  <a:schemeClr val="tx1"/>
                </a:solidFill>
                <a:effectLst/>
                <a:latin typeface="Calibri" panose="020F0502020204030204" pitchFamily="34" charset="0"/>
                <a:ea typeface="+mn-ea"/>
                <a:cs typeface="+mn-cs"/>
              </a:rPr>
              <a:t> a set </a:t>
            </a:r>
            <a:r>
              <a:rPr lang="es-MX" sz="1100" i="1" kern="1200" dirty="0" err="1">
                <a:solidFill>
                  <a:schemeClr val="tx1"/>
                </a:solidFill>
                <a:effectLst/>
                <a:latin typeface="Calibri" panose="020F0502020204030204" pitchFamily="34" charset="0"/>
                <a:ea typeface="+mn-ea"/>
                <a:cs typeface="+mn-cs"/>
              </a:rPr>
              <a:t>of</a:t>
            </a:r>
            <a:r>
              <a:rPr lang="es-MX" sz="1100" i="1" kern="1200" dirty="0">
                <a:solidFill>
                  <a:schemeClr val="tx1"/>
                </a:solidFill>
                <a:effectLst/>
                <a:latin typeface="Calibri" panose="020F0502020204030204" pitchFamily="34" charset="0"/>
                <a:ea typeface="+mn-ea"/>
                <a:cs typeface="+mn-cs"/>
              </a:rPr>
              <a:t> </a:t>
            </a:r>
            <a:r>
              <a:rPr lang="es-MX" sz="1100" i="1" kern="1200" dirty="0" err="1">
                <a:solidFill>
                  <a:schemeClr val="tx1"/>
                </a:solidFill>
                <a:effectLst/>
                <a:latin typeface="Calibri" panose="020F0502020204030204" pitchFamily="34" charset="0"/>
                <a:ea typeface="+mn-ea"/>
                <a:cs typeface="+mn-cs"/>
              </a:rPr>
              <a:t>cards</a:t>
            </a:r>
            <a:r>
              <a:rPr lang="es-MX" sz="1100" kern="1200" dirty="0">
                <a:solidFill>
                  <a:schemeClr val="tx1"/>
                </a:solidFill>
                <a:effectLst/>
                <a:latin typeface="Calibri" panose="020F0502020204030204" pitchFamily="34" charset="0"/>
                <a:ea typeface="+mn-ea"/>
                <a:cs typeface="+mn-cs"/>
              </a:rPr>
              <a:t>) </a:t>
            </a:r>
            <a:r>
              <a:rPr lang="es-ES" sz="1100" kern="1200" dirty="0">
                <a:solidFill>
                  <a:schemeClr val="tx1"/>
                </a:solidFill>
                <a:effectLst/>
                <a:latin typeface="Calibri" panose="020F0502020204030204" pitchFamily="34" charset="0"/>
                <a:ea typeface="+mn-ea"/>
                <a:cs typeface="+mn-cs"/>
              </a:rPr>
              <a:t>que describen cada etapa de la adquisición del lenguaje o el aprendizaje del idioma. En sus mesas, vean si pueden colocar las frases en el orden correcto, desde la primera hasta la última.</a:t>
            </a:r>
          </a:p>
          <a:p>
            <a:pPr>
              <a:buNone/>
            </a:pPr>
            <a:endParaRPr lang="es-ES" sz="1100" i="1" kern="1200" dirty="0">
              <a:solidFill>
                <a:schemeClr val="tx1"/>
              </a:solidFill>
              <a:effectLst/>
              <a:latin typeface="Calibri" panose="020F0502020204030204" pitchFamily="34" charset="0"/>
              <a:ea typeface="+mn-ea"/>
              <a:cs typeface="+mn-cs"/>
            </a:endParaRPr>
          </a:p>
          <a:p>
            <a:pPr>
              <a:buNone/>
            </a:pPr>
            <a:r>
              <a:rPr lang="en-US" i="1" dirty="0"/>
              <a:t>Team</a:t>
            </a:r>
            <a:r>
              <a:rPr lang="en-US" i="1" baseline="0" dirty="0"/>
              <a:t> activity. After participants have put the cards in order, share the answers on the PPT by clicking on yellow box, adding the descriptive headings as you go along. </a:t>
            </a:r>
          </a:p>
          <a:p>
            <a:pPr>
              <a:buNone/>
            </a:pPr>
            <a:endParaRPr lang="en-US" i="1" baseline="0" dirty="0"/>
          </a:p>
          <a:p>
            <a:pPr>
              <a:buNone/>
            </a:pPr>
            <a:endParaRPr lang="en-US" i="1" dirty="0"/>
          </a:p>
        </p:txBody>
      </p:sp>
    </p:spTree>
    <p:extLst>
      <p:ext uri="{BB962C8B-B14F-4D97-AF65-F5344CB8AC3E}">
        <p14:creationId xmlns:p14="http://schemas.microsoft.com/office/powerpoint/2010/main" val="391647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s-MX" sz="1100" kern="1200" dirty="0">
                <a:solidFill>
                  <a:schemeClr val="tx1"/>
                </a:solidFill>
                <a:effectLst/>
                <a:latin typeface="Calibri" panose="020F0502020204030204" pitchFamily="34" charset="0"/>
                <a:ea typeface="+mn-ea"/>
                <a:cs typeface="+mn-cs"/>
              </a:rPr>
              <a:t>Todo los alumnos que están aprendiendo un idioma</a:t>
            </a:r>
            <a:r>
              <a:rPr lang="es-ES" sz="1100" kern="1200" dirty="0">
                <a:solidFill>
                  <a:schemeClr val="tx1"/>
                </a:solidFill>
                <a:effectLst/>
                <a:latin typeface="Calibri" panose="020F0502020204030204" pitchFamily="34" charset="0"/>
                <a:ea typeface="+mn-ea"/>
                <a:cs typeface="+mn-cs"/>
              </a:rPr>
              <a:t> atraviesan por estas cinco etapas clásicas durante su aprendizaje. Pero cada alumno es único y puede tomar más tiempo para algunos alcanzar altos niveles de dominio en ambos idiomas. Hay varios factores que pueden afectar el trayecto de aprendizaje del idioma. Estos factores pueden ser:</a:t>
            </a:r>
            <a:endParaRPr lang="en-US" sz="1100" kern="1200" dirty="0">
              <a:solidFill>
                <a:schemeClr val="tx1"/>
              </a:solidFill>
              <a:effectLst/>
              <a:latin typeface="Calibri" panose="020F0502020204030204" pitchFamily="34" charset="0"/>
              <a:ea typeface="+mn-ea"/>
              <a:cs typeface="+mn-cs"/>
            </a:endParaRPr>
          </a:p>
          <a:p>
            <a:pPr>
              <a:buNone/>
            </a:pPr>
            <a:r>
              <a:rPr lang="es-MX" sz="1100" kern="1200" dirty="0">
                <a:solidFill>
                  <a:schemeClr val="tx1"/>
                </a:solidFill>
                <a:effectLst/>
                <a:latin typeface="Calibri" panose="020F0502020204030204" pitchFamily="34" charset="0"/>
                <a:ea typeface="+mn-ea"/>
                <a:cs typeface="+mn-cs"/>
              </a:rPr>
              <a:t>● </a:t>
            </a:r>
            <a:r>
              <a:rPr lang="es-ES" sz="1100" dirty="0">
                <a:effectLst/>
                <a:latin typeface="Calibri" panose="020F0502020204030204" pitchFamily="34" charset="0"/>
              </a:rPr>
              <a:t>Educación formal en el idioma. Asistir a la escuela con un programa de DLI coloca a sus hijos en el camino hacia el bilingüismo. </a:t>
            </a:r>
            <a:endParaRPr lang="en-US" dirty="0">
              <a:effectLst/>
            </a:endParaRPr>
          </a:p>
          <a:p>
            <a:pPr>
              <a:buNone/>
            </a:pPr>
            <a:r>
              <a:rPr lang="es-MX" sz="1100" kern="1200" dirty="0">
                <a:solidFill>
                  <a:schemeClr val="tx1"/>
                </a:solidFill>
                <a:effectLst/>
                <a:latin typeface="Calibri" panose="020F0502020204030204" pitchFamily="34" charset="0"/>
                <a:ea typeface="+mn-ea"/>
                <a:cs typeface="+mn-cs"/>
              </a:rPr>
              <a:t>● Antecedente familiar. Si el idioma de su familia está representado en el programa DLI (español), sus hijos estarán más motivados para hablar ese idioma, tanto en el hogar como en la escuela. Tendrán más oportunidades para utilizar el idioma con los miembros de la familia y con la comunidad.</a:t>
            </a:r>
            <a:endParaRPr lang="en-US" sz="1100" kern="1200" dirty="0">
              <a:solidFill>
                <a:schemeClr val="tx1"/>
              </a:solidFill>
              <a:effectLst/>
              <a:latin typeface="Calibri" panose="020F0502020204030204" pitchFamily="34" charset="0"/>
              <a:ea typeface="+mn-ea"/>
              <a:cs typeface="+mn-cs"/>
            </a:endParaRPr>
          </a:p>
          <a:p>
            <a:pPr>
              <a:buNone/>
            </a:pPr>
            <a:r>
              <a:rPr lang="es-MX" sz="1100" kern="1200" dirty="0">
                <a:solidFill>
                  <a:schemeClr val="tx1"/>
                </a:solidFill>
                <a:effectLst/>
                <a:latin typeface="Calibri" panose="020F0502020204030204" pitchFamily="34" charset="0"/>
                <a:ea typeface="+mn-ea"/>
                <a:cs typeface="+mn-cs"/>
              </a:rPr>
              <a:t>● Oportunidades para poner en práctica el lenguaje. Sabemos que las personas aprenden idiomas practicándolos, entonces debemos asegurarnos de que los niños tengan una variedad de oportunidades para practicar los idiomas que están aprendiendo con diferentes tipos de personas. Esto es verdad, tanto para los que hablan inglés como para los que hablan español y </a:t>
            </a:r>
            <a:r>
              <a:rPr lang="es-MX" sz="1100" kern="1200" dirty="0" err="1">
                <a:solidFill>
                  <a:schemeClr val="tx1"/>
                </a:solidFill>
                <a:effectLst/>
                <a:latin typeface="Calibri" panose="020F0502020204030204" pitchFamily="34" charset="0"/>
                <a:ea typeface="+mn-ea"/>
                <a:cs typeface="+mn-cs"/>
              </a:rPr>
              <a:t>hmong</a:t>
            </a:r>
            <a:r>
              <a:rPr lang="es-MX" sz="1100" kern="1200" dirty="0">
                <a:solidFill>
                  <a:schemeClr val="tx1"/>
                </a:solidFill>
                <a:effectLst/>
                <a:latin typeface="Calibri" panose="020F0502020204030204" pitchFamily="34" charset="0"/>
                <a:ea typeface="+mn-ea"/>
                <a:cs typeface="+mn-cs"/>
              </a:rPr>
              <a:t>. Puede tratarse de interacciones cara a cara con hablantes del idioma asociado, películas, juegos en línea, eventos culturales u oportunidades de viaje. Existen muchas formas de crear oportunidades para que los niños practiquen los idiomas que están aprendiendo.</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Conexiones y similitudes entre los dos idiomas. Inglés y español tienen muchas palabras similares: </a:t>
            </a:r>
            <a:r>
              <a:rPr lang="es-MX" sz="1100" kern="1200" dirty="0" err="1">
                <a:solidFill>
                  <a:schemeClr val="tx1"/>
                </a:solidFill>
                <a:effectLst/>
                <a:latin typeface="Calibri" panose="020F0502020204030204" pitchFamily="34" charset="0"/>
                <a:ea typeface="+mn-ea"/>
                <a:cs typeface="+mn-cs"/>
              </a:rPr>
              <a:t>family</a:t>
            </a:r>
            <a:r>
              <a:rPr lang="es-MX" sz="1100" kern="1200" dirty="0">
                <a:solidFill>
                  <a:schemeClr val="tx1"/>
                </a:solidFill>
                <a:effectLst/>
                <a:latin typeface="Calibri" panose="020F0502020204030204" pitchFamily="34" charset="0"/>
                <a:ea typeface="+mn-ea"/>
                <a:cs typeface="+mn-cs"/>
              </a:rPr>
              <a:t>/familia, </a:t>
            </a:r>
            <a:r>
              <a:rPr lang="es-MX" sz="1100" kern="1200" dirty="0" err="1">
                <a:solidFill>
                  <a:schemeClr val="tx1"/>
                </a:solidFill>
                <a:effectLst/>
                <a:latin typeface="Calibri" panose="020F0502020204030204" pitchFamily="34" charset="0"/>
                <a:ea typeface="+mn-ea"/>
                <a:cs typeface="+mn-cs"/>
              </a:rPr>
              <a:t>television</a:t>
            </a:r>
            <a:r>
              <a:rPr lang="es-MX" sz="1100" kern="1200" dirty="0">
                <a:solidFill>
                  <a:schemeClr val="tx1"/>
                </a:solidFill>
                <a:effectLst/>
                <a:latin typeface="Calibri" panose="020F0502020204030204" pitchFamily="34" charset="0"/>
                <a:ea typeface="+mn-ea"/>
                <a:cs typeface="+mn-cs"/>
              </a:rPr>
              <a:t>/televisión</a:t>
            </a:r>
            <a:r>
              <a:rPr lang="es-ES" sz="1100" kern="1200" dirty="0">
                <a:solidFill>
                  <a:schemeClr val="tx1"/>
                </a:solidFill>
                <a:effectLst/>
                <a:latin typeface="Calibri" panose="020F0502020204030204" pitchFamily="34" charset="0"/>
                <a:ea typeface="+mn-ea"/>
                <a:cs typeface="+mn-cs"/>
              </a:rPr>
              <a:t>. Entonces de cierta forma los hispanohablantes podrían aprender inglés más fácil y rápidamente debido a que la relación entre el español y el inglés es más estrecha.  </a:t>
            </a:r>
            <a:r>
              <a:rPr lang="es-ES" dirty="0"/>
              <a:t>Lo mismo es cierto para los hablantes de inglés que aprenden español.</a:t>
            </a:r>
          </a:p>
          <a:p>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dirty="0"/>
          </a:p>
        </p:txBody>
      </p:sp>
    </p:spTree>
    <p:extLst>
      <p:ext uri="{BB962C8B-B14F-4D97-AF65-F5344CB8AC3E}">
        <p14:creationId xmlns:p14="http://schemas.microsoft.com/office/powerpoint/2010/main" val="311329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hyperlink" Target="https://www.amacad.org/content/publications/publication.aspx?d=22429"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michuchutren.com/stages-second-language-acquisition/" TargetMode="External"/><Relationship Id="rId4" Type="http://schemas.openxmlformats.org/officeDocument/2006/relationships/hyperlink" Target="https://casls.uoregon.edu/wp-content/uploads/pdfs/tenquestions/TBQImmersionStudentProficiencyRevised.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michuchutren.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amacad.org/publication/state-languages-us-statistical-portrait/section/4" TargetMode="External"/><Relationship Id="rId5" Type="http://schemas.openxmlformats.org/officeDocument/2006/relationships/hyperlink" Target="http://www.infanciayeducacion.com/" TargetMode="External"/><Relationship Id="rId4" Type="http://schemas.openxmlformats.org/officeDocument/2006/relationships/hyperlink" Target="https://bealearninghero.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youtube.com/watch?v=y4fiRxQMay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21040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p:nvPr/>
        </p:nvSpPr>
        <p:spPr>
          <a:xfrm>
            <a:off x="505255" y="2613064"/>
            <a:ext cx="4051800" cy="2124600"/>
          </a:xfrm>
          <a:prstGeom prst="rect">
            <a:avLst/>
          </a:prstGeom>
          <a:noFill/>
          <a:ln>
            <a:noFill/>
          </a:ln>
        </p:spPr>
        <p:txBody>
          <a:bodyPr wrap="square" lIns="91425" tIns="91425" rIns="91425" bIns="91425" anchor="t" anchorCtr="0">
            <a:noAutofit/>
          </a:bodyPr>
          <a:lstStyle/>
          <a:p>
            <a:pPr lvl="0">
              <a:spcBef>
                <a:spcPts val="0"/>
              </a:spcBef>
              <a:buNone/>
            </a:pPr>
            <a:r>
              <a:rPr lang="en" sz="2400" b="1"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s-MX" sz="2400" b="1" u="sng" dirty="0">
                <a:solidFill>
                  <a:schemeClr val="tx2">
                    <a:lumMod val="75000"/>
                  </a:schemeClr>
                </a:solidFill>
                <a:latin typeface="Calibri" panose="020F0502020204030204" pitchFamily="34" charset="0"/>
                <a:ea typeface="Lato"/>
                <a:cs typeface="Calibri" panose="020F0502020204030204" pitchFamily="34" charset="0"/>
                <a:sym typeface="Lato"/>
              </a:rPr>
              <a:t>Lenguaje </a:t>
            </a:r>
            <a:r>
              <a:rPr lang="en" sz="2400" b="1" u="sng" dirty="0">
                <a:solidFill>
                  <a:schemeClr val="tx2">
                    <a:lumMod val="75000"/>
                  </a:schemeClr>
                </a:solidFill>
                <a:latin typeface="Calibri" panose="020F0502020204030204" pitchFamily="34" charset="0"/>
                <a:ea typeface="Lato"/>
                <a:cs typeface="Calibri" panose="020F0502020204030204" pitchFamily="34" charset="0"/>
                <a:sym typeface="Lato"/>
              </a:rPr>
              <a:t>Social  </a:t>
            </a:r>
          </a:p>
          <a:p>
            <a:pPr marL="457200" lvl="0" indent="-342900" rtl="0">
              <a:spcBef>
                <a:spcPts val="1000"/>
              </a:spcBef>
              <a:spcAft>
                <a:spcPts val="0"/>
              </a:spcAft>
              <a:buClr>
                <a:schemeClr val="dk2"/>
              </a:buClr>
              <a:buSzPct val="100000"/>
              <a:buFont typeface="Lato"/>
              <a:buChar char="●"/>
            </a:pPr>
            <a:r>
              <a:rPr lang="es-MX" sz="2400" dirty="0">
                <a:solidFill>
                  <a:srgbClr val="002060"/>
                </a:solidFill>
                <a:latin typeface="Calibri" panose="020F0502020204030204" pitchFamily="34" charset="0"/>
                <a:ea typeface="Lato"/>
                <a:cs typeface="Calibri" panose="020F0502020204030204" pitchFamily="34" charset="0"/>
                <a:sym typeface="Lato"/>
              </a:rPr>
              <a:t>Lenguaje </a:t>
            </a:r>
            <a:r>
              <a:rPr lang="en" sz="2400" dirty="0">
                <a:solidFill>
                  <a:srgbClr val="002060"/>
                </a:solidFill>
                <a:latin typeface="Calibri" panose="020F0502020204030204" pitchFamily="34" charset="0"/>
                <a:ea typeface="Lato"/>
                <a:cs typeface="Calibri" panose="020F0502020204030204" pitchFamily="34" charset="0"/>
                <a:sym typeface="Lato"/>
              </a:rPr>
              <a:t>coloquial, simple e</a:t>
            </a:r>
            <a:r>
              <a:rPr lang="en-US" sz="2400" dirty="0">
                <a:solidFill>
                  <a:srgbClr val="002060"/>
                </a:solidFill>
                <a:latin typeface="Calibri" panose="020F0502020204030204" pitchFamily="34" charset="0"/>
                <a:ea typeface="Lato"/>
                <a:cs typeface="Calibri" panose="020F0502020204030204" pitchFamily="34" charset="0"/>
                <a:sym typeface="Lato"/>
              </a:rPr>
              <a:t> </a:t>
            </a:r>
            <a:r>
              <a:rPr lang="en-US" sz="2400" dirty="0" err="1">
                <a:solidFill>
                  <a:srgbClr val="002060"/>
                </a:solidFill>
                <a:latin typeface="Calibri" panose="020F0502020204030204" pitchFamily="34" charset="0"/>
                <a:ea typeface="Lato"/>
                <a:cs typeface="Calibri" panose="020F0502020204030204" pitchFamily="34" charset="0"/>
                <a:sym typeface="Lato"/>
              </a:rPr>
              <a:t>interactivo</a:t>
            </a:r>
            <a:r>
              <a:rPr lang="en-US" sz="2400" dirty="0">
                <a:solidFill>
                  <a:srgbClr val="002060"/>
                </a:solidFill>
                <a:latin typeface="Calibri" panose="020F0502020204030204" pitchFamily="34" charset="0"/>
                <a:ea typeface="Lato"/>
                <a:cs typeface="Calibri" panose="020F0502020204030204" pitchFamily="34" charset="0"/>
                <a:sym typeface="Lato"/>
              </a:rPr>
              <a:t> </a:t>
            </a:r>
            <a:endParaRPr lang="en" sz="2400" dirty="0">
              <a:solidFill>
                <a:srgbClr val="002060"/>
              </a:solidFill>
              <a:latin typeface="Calibri" panose="020F0502020204030204" pitchFamily="34" charset="0"/>
              <a:ea typeface="Lato"/>
              <a:cs typeface="Calibri" panose="020F0502020204030204" pitchFamily="34" charset="0"/>
              <a:sym typeface="Lato"/>
            </a:endParaRPr>
          </a:p>
          <a:p>
            <a:pPr marL="457200" lvl="0" indent="-342900" rtl="0">
              <a:spcBef>
                <a:spcPts val="1000"/>
              </a:spcBef>
              <a:spcAft>
                <a:spcPts val="0"/>
              </a:spcAft>
              <a:buClr>
                <a:schemeClr val="dk2"/>
              </a:buClr>
              <a:buSzPct val="100000"/>
              <a:buFont typeface="Lato"/>
              <a:buChar char="●"/>
            </a:pPr>
            <a:r>
              <a:rPr lang="en-US" sz="2400" dirty="0" err="1">
                <a:solidFill>
                  <a:srgbClr val="002060"/>
                </a:solidFill>
                <a:latin typeface="Calibri" panose="020F0502020204030204" pitchFamily="34" charset="0"/>
                <a:ea typeface="Lato"/>
                <a:cs typeface="Calibri" panose="020F0502020204030204" pitchFamily="34" charset="0"/>
                <a:sym typeface="Lato"/>
              </a:rPr>
              <a:t>Necesario</a:t>
            </a:r>
            <a:r>
              <a:rPr lang="en-US" sz="2400" dirty="0">
                <a:solidFill>
                  <a:srgbClr val="002060"/>
                </a:solidFill>
                <a:latin typeface="Calibri" panose="020F0502020204030204" pitchFamily="34" charset="0"/>
                <a:ea typeface="Lato"/>
                <a:cs typeface="Calibri" panose="020F0502020204030204" pitchFamily="34" charset="0"/>
                <a:sym typeface="Lato"/>
              </a:rPr>
              <a:t> para la </a:t>
            </a:r>
            <a:r>
              <a:rPr lang="en-US" sz="2400" dirty="0" err="1">
                <a:solidFill>
                  <a:srgbClr val="002060"/>
                </a:solidFill>
                <a:latin typeface="Calibri" panose="020F0502020204030204" pitchFamily="34" charset="0"/>
                <a:ea typeface="Lato"/>
                <a:cs typeface="Calibri" panose="020F0502020204030204" pitchFamily="34" charset="0"/>
                <a:sym typeface="Lato"/>
              </a:rPr>
              <a:t>interacción</a:t>
            </a:r>
            <a:r>
              <a:rPr lang="en-US" sz="2400" dirty="0">
                <a:solidFill>
                  <a:srgbClr val="002060"/>
                </a:solidFill>
                <a:latin typeface="Calibri" panose="020F0502020204030204" pitchFamily="34" charset="0"/>
                <a:ea typeface="Lato"/>
                <a:cs typeface="Calibri" panose="020F0502020204030204" pitchFamily="34" charset="0"/>
                <a:sym typeface="Lato"/>
              </a:rPr>
              <a:t> social</a:t>
            </a:r>
            <a:endParaRPr lang="en" sz="2400" dirty="0">
              <a:solidFill>
                <a:srgbClr val="002060"/>
              </a:solidFill>
              <a:latin typeface="Calibri" panose="020F0502020204030204" pitchFamily="34" charset="0"/>
              <a:ea typeface="Lato"/>
              <a:cs typeface="Calibri" panose="020F0502020204030204" pitchFamily="34" charset="0"/>
              <a:sym typeface="Lato"/>
            </a:endParaRPr>
          </a:p>
          <a:p>
            <a:pPr lvl="0" rtl="0">
              <a:lnSpc>
                <a:spcPct val="115000"/>
              </a:lnSpc>
              <a:spcBef>
                <a:spcPts val="1000"/>
              </a:spcBef>
              <a:spcAft>
                <a:spcPts val="0"/>
              </a:spcAft>
              <a:buNone/>
            </a:pPr>
            <a:endParaRPr sz="2400" dirty="0">
              <a:solidFill>
                <a:schemeClr val="dk2"/>
              </a:solidFill>
              <a:latin typeface="Calibri" panose="020F0502020204030204" pitchFamily="34" charset="0"/>
              <a:ea typeface="Lato"/>
              <a:cs typeface="Calibri" panose="020F0502020204030204" pitchFamily="34" charset="0"/>
              <a:sym typeface="Lato"/>
            </a:endParaRPr>
          </a:p>
          <a:p>
            <a:pPr lvl="0" rtl="0">
              <a:lnSpc>
                <a:spcPct val="115000"/>
              </a:lnSpc>
              <a:spcBef>
                <a:spcPts val="0"/>
              </a:spcBef>
              <a:spcAft>
                <a:spcPts val="1600"/>
              </a:spcAft>
              <a:buNone/>
            </a:pPr>
            <a:endParaRPr sz="2400" dirty="0">
              <a:solidFill>
                <a:schemeClr val="dk2"/>
              </a:solidFill>
              <a:latin typeface="Calibri" panose="020F0502020204030204" pitchFamily="34" charset="0"/>
              <a:ea typeface="Lato"/>
              <a:cs typeface="Calibri" panose="020F0502020204030204" pitchFamily="34" charset="0"/>
              <a:sym typeface="Lato"/>
            </a:endParaRPr>
          </a:p>
        </p:txBody>
      </p:sp>
      <p:sp>
        <p:nvSpPr>
          <p:cNvPr id="125" name="Shape 125"/>
          <p:cNvSpPr txBox="1"/>
          <p:nvPr/>
        </p:nvSpPr>
        <p:spPr>
          <a:xfrm>
            <a:off x="4665853" y="2613064"/>
            <a:ext cx="3943800" cy="1227300"/>
          </a:xfrm>
          <a:prstGeom prst="rect">
            <a:avLst/>
          </a:prstGeom>
          <a:noFill/>
          <a:ln>
            <a:noFill/>
          </a:ln>
        </p:spPr>
        <p:txBody>
          <a:bodyPr wrap="square" lIns="91425" tIns="91425" rIns="91425" bIns="91425" anchor="t" anchorCtr="0">
            <a:noAutofit/>
          </a:bodyPr>
          <a:lstStyle/>
          <a:p>
            <a:pPr lvl="0" rtl="0">
              <a:spcBef>
                <a:spcPts val="0"/>
              </a:spcBef>
              <a:buNone/>
            </a:pPr>
            <a:r>
              <a:rPr lang="en" sz="2400" b="1" dirty="0">
                <a:solidFill>
                  <a:srgbClr val="002060"/>
                </a:solidFill>
                <a:latin typeface="Calibri" panose="020F0502020204030204" pitchFamily="34" charset="0"/>
                <a:ea typeface="Lato"/>
                <a:cs typeface="Calibri" panose="020F0502020204030204" pitchFamily="34" charset="0"/>
                <a:sym typeface="Lato"/>
              </a:rPr>
              <a:t>             </a:t>
            </a:r>
            <a:r>
              <a:rPr lang="en" sz="2400" b="1" u="sng" dirty="0">
                <a:solidFill>
                  <a:srgbClr val="002060"/>
                </a:solidFill>
                <a:latin typeface="Calibri" panose="020F0502020204030204" pitchFamily="34" charset="0"/>
                <a:ea typeface="Lato"/>
                <a:cs typeface="Calibri" panose="020F0502020204030204" pitchFamily="34" charset="0"/>
                <a:sym typeface="Lato"/>
              </a:rPr>
              <a:t>L</a:t>
            </a:r>
            <a:r>
              <a:rPr lang="es-MX" sz="2400" b="1" u="sng" dirty="0" err="1">
                <a:solidFill>
                  <a:srgbClr val="002060"/>
                </a:solidFill>
                <a:latin typeface="Calibri" panose="020F0502020204030204" pitchFamily="34" charset="0"/>
                <a:ea typeface="Lato"/>
                <a:cs typeface="Calibri" panose="020F0502020204030204" pitchFamily="34" charset="0"/>
                <a:sym typeface="Lato"/>
              </a:rPr>
              <a:t>enguaje</a:t>
            </a:r>
            <a:r>
              <a:rPr lang="es-MX" sz="2400" b="1" u="sng" dirty="0">
                <a:solidFill>
                  <a:srgbClr val="002060"/>
                </a:solidFill>
                <a:latin typeface="Calibri" panose="020F0502020204030204" pitchFamily="34" charset="0"/>
                <a:ea typeface="Lato"/>
                <a:cs typeface="Calibri" panose="020F0502020204030204" pitchFamily="34" charset="0"/>
                <a:sym typeface="Lato"/>
              </a:rPr>
              <a:t> A</a:t>
            </a:r>
            <a:r>
              <a:rPr lang="en" sz="2400" b="1" u="sng" dirty="0">
                <a:solidFill>
                  <a:srgbClr val="002060"/>
                </a:solidFill>
                <a:latin typeface="Calibri" panose="020F0502020204030204" pitchFamily="34" charset="0"/>
                <a:ea typeface="Lato"/>
                <a:cs typeface="Calibri" panose="020F0502020204030204" pitchFamily="34" charset="0"/>
                <a:sym typeface="Lato"/>
              </a:rPr>
              <a:t>cad</a:t>
            </a:r>
            <a:r>
              <a:rPr lang="es-MX" sz="2400" b="1" u="sng" dirty="0">
                <a:solidFill>
                  <a:srgbClr val="002060"/>
                </a:solidFill>
                <a:latin typeface="Calibri" panose="020F0502020204030204" pitchFamily="34" charset="0"/>
                <a:ea typeface="Lato"/>
                <a:cs typeface="Calibri" panose="020F0502020204030204" pitchFamily="34" charset="0"/>
                <a:sym typeface="Lato"/>
              </a:rPr>
              <a:t>é</a:t>
            </a:r>
            <a:r>
              <a:rPr lang="en" sz="2400" b="1" u="sng" dirty="0">
                <a:solidFill>
                  <a:srgbClr val="002060"/>
                </a:solidFill>
                <a:latin typeface="Calibri" panose="020F0502020204030204" pitchFamily="34" charset="0"/>
                <a:ea typeface="Lato"/>
                <a:cs typeface="Calibri" panose="020F0502020204030204" pitchFamily="34" charset="0"/>
                <a:sym typeface="Lato"/>
              </a:rPr>
              <a:t>mic</a:t>
            </a:r>
            <a:r>
              <a:rPr lang="es-MX" sz="2400" b="1" u="sng" dirty="0">
                <a:solidFill>
                  <a:srgbClr val="002060"/>
                </a:solidFill>
                <a:latin typeface="Calibri" panose="020F0502020204030204" pitchFamily="34" charset="0"/>
                <a:ea typeface="Lato"/>
                <a:cs typeface="Calibri" panose="020F0502020204030204" pitchFamily="34" charset="0"/>
                <a:sym typeface="Lato"/>
              </a:rPr>
              <a:t>o</a:t>
            </a:r>
            <a:r>
              <a:rPr lang="en" sz="2400" b="1" dirty="0">
                <a:solidFill>
                  <a:srgbClr val="002060"/>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spcAft>
                <a:spcPts val="1000"/>
              </a:spcAft>
              <a:buClr>
                <a:schemeClr val="dk2"/>
              </a:buClr>
              <a:buSzPct val="100000"/>
              <a:buFont typeface="Lato"/>
              <a:buChar char="●"/>
            </a:pPr>
            <a:r>
              <a:rPr lang="en-US" sz="2400" dirty="0" err="1">
                <a:solidFill>
                  <a:srgbClr val="002060"/>
                </a:solidFill>
                <a:latin typeface="Calibri" panose="020F0502020204030204" pitchFamily="34" charset="0"/>
                <a:ea typeface="Lato"/>
                <a:cs typeface="Calibri" panose="020F0502020204030204" pitchFamily="34" charset="0"/>
                <a:sym typeface="Lato"/>
              </a:rPr>
              <a:t>Libros</a:t>
            </a:r>
            <a:r>
              <a:rPr lang="en-US" sz="2400" dirty="0">
                <a:solidFill>
                  <a:srgbClr val="002060"/>
                </a:solidFill>
                <a:latin typeface="Calibri" panose="020F0502020204030204" pitchFamily="34" charset="0"/>
                <a:ea typeface="Lato"/>
                <a:cs typeface="Calibri" panose="020F0502020204030204" pitchFamily="34" charset="0"/>
                <a:sym typeface="Lato"/>
              </a:rPr>
              <a:t> de </a:t>
            </a:r>
            <a:r>
              <a:rPr lang="en-US" sz="2400" dirty="0" err="1">
                <a:solidFill>
                  <a:srgbClr val="002060"/>
                </a:solidFill>
                <a:latin typeface="Calibri" panose="020F0502020204030204" pitchFamily="34" charset="0"/>
                <a:ea typeface="Lato"/>
                <a:cs typeface="Calibri" panose="020F0502020204030204" pitchFamily="34" charset="0"/>
                <a:sym typeface="Lato"/>
              </a:rPr>
              <a:t>texto</a:t>
            </a:r>
            <a:r>
              <a:rPr lang="en-US" sz="2400" dirty="0">
                <a:solidFill>
                  <a:srgbClr val="002060"/>
                </a:solidFill>
                <a:latin typeface="Calibri" panose="020F0502020204030204" pitchFamily="34" charset="0"/>
                <a:ea typeface="Lato"/>
                <a:cs typeface="Calibri" panose="020F0502020204030204" pitchFamily="34" charset="0"/>
                <a:sym typeface="Lato"/>
              </a:rPr>
              <a:t> y </a:t>
            </a:r>
            <a:r>
              <a:rPr lang="en-US" sz="2400" dirty="0" err="1">
                <a:solidFill>
                  <a:srgbClr val="002060"/>
                </a:solidFill>
                <a:latin typeface="Calibri" panose="020F0502020204030204" pitchFamily="34" charset="0"/>
                <a:ea typeface="Lato"/>
                <a:cs typeface="Calibri" panose="020F0502020204030204" pitchFamily="34" charset="0"/>
                <a:sym typeface="Lato"/>
              </a:rPr>
              <a:t>lenguaje</a:t>
            </a:r>
            <a:r>
              <a:rPr lang="en-US" sz="2400" dirty="0">
                <a:solidFill>
                  <a:srgbClr val="002060"/>
                </a:solidFill>
                <a:latin typeface="Calibri" panose="020F0502020204030204" pitchFamily="34" charset="0"/>
                <a:ea typeface="Lato"/>
                <a:cs typeface="Calibri" panose="020F0502020204030204" pitchFamily="34" charset="0"/>
                <a:sym typeface="Lato"/>
              </a:rPr>
              <a:t> escolar</a:t>
            </a:r>
          </a:p>
          <a:p>
            <a:pPr marL="457200" lvl="0" indent="-342900" rtl="0">
              <a:spcBef>
                <a:spcPts val="1000"/>
              </a:spcBef>
              <a:spcAft>
                <a:spcPts val="1000"/>
              </a:spcAft>
              <a:buClr>
                <a:schemeClr val="dk2"/>
              </a:buClr>
              <a:buSzPct val="100000"/>
              <a:buFont typeface="Lato"/>
              <a:buChar char="●"/>
            </a:pPr>
            <a:r>
              <a:rPr lang="en-US" sz="2400" dirty="0" err="1">
                <a:solidFill>
                  <a:srgbClr val="002060"/>
                </a:solidFill>
                <a:latin typeface="Calibri" panose="020F0502020204030204" pitchFamily="34" charset="0"/>
                <a:ea typeface="Lato"/>
                <a:cs typeface="Calibri" panose="020F0502020204030204" pitchFamily="34" charset="0"/>
                <a:sym typeface="Lato"/>
              </a:rPr>
              <a:t>Necesario</a:t>
            </a:r>
            <a:r>
              <a:rPr lang="en-US" sz="2400" dirty="0">
                <a:solidFill>
                  <a:srgbClr val="002060"/>
                </a:solidFill>
                <a:latin typeface="Calibri" panose="020F0502020204030204" pitchFamily="34" charset="0"/>
                <a:ea typeface="Lato"/>
                <a:cs typeface="Calibri" panose="020F0502020204030204" pitchFamily="34" charset="0"/>
                <a:sym typeface="Lato"/>
              </a:rPr>
              <a:t> para el </a:t>
            </a:r>
            <a:r>
              <a:rPr lang="en-US" sz="2400" dirty="0" err="1">
                <a:solidFill>
                  <a:srgbClr val="002060"/>
                </a:solidFill>
                <a:latin typeface="Calibri" panose="020F0502020204030204" pitchFamily="34" charset="0"/>
                <a:ea typeface="Lato"/>
                <a:cs typeface="Calibri" panose="020F0502020204030204" pitchFamily="34" charset="0"/>
                <a:sym typeface="Lato"/>
              </a:rPr>
              <a:t>éxito</a:t>
            </a:r>
            <a:r>
              <a:rPr lang="en-US" sz="2400" dirty="0">
                <a:solidFill>
                  <a:srgbClr val="002060"/>
                </a:solidFill>
                <a:latin typeface="Calibri" panose="020F0502020204030204" pitchFamily="34" charset="0"/>
                <a:ea typeface="Lato"/>
                <a:cs typeface="Calibri" panose="020F0502020204030204" pitchFamily="34" charset="0"/>
                <a:sym typeface="Lato"/>
              </a:rPr>
              <a:t> </a:t>
            </a:r>
            <a:r>
              <a:rPr lang="en-US" sz="2400" dirty="0" err="1">
                <a:solidFill>
                  <a:srgbClr val="002060"/>
                </a:solidFill>
                <a:latin typeface="Calibri" panose="020F0502020204030204" pitchFamily="34" charset="0"/>
                <a:ea typeface="Lato"/>
                <a:cs typeface="Calibri" panose="020F0502020204030204" pitchFamily="34" charset="0"/>
                <a:sym typeface="Lato"/>
              </a:rPr>
              <a:t>académico</a:t>
            </a:r>
            <a:r>
              <a:rPr lang="en-US" sz="2400" dirty="0">
                <a:solidFill>
                  <a:srgbClr val="002060"/>
                </a:solidFill>
                <a:latin typeface="Calibri" panose="020F0502020204030204" pitchFamily="34" charset="0"/>
                <a:ea typeface="Lato"/>
                <a:cs typeface="Calibri" panose="020F0502020204030204" pitchFamily="34" charset="0"/>
                <a:sym typeface="Lato"/>
              </a:rPr>
              <a:t> y </a:t>
            </a:r>
            <a:r>
              <a:rPr lang="en-US" sz="2400" dirty="0" err="1">
                <a:solidFill>
                  <a:srgbClr val="002060"/>
                </a:solidFill>
                <a:latin typeface="Calibri" panose="020F0502020204030204" pitchFamily="34" charset="0"/>
                <a:ea typeface="Lato"/>
                <a:cs typeface="Calibri" panose="020F0502020204030204" pitchFamily="34" charset="0"/>
                <a:sym typeface="Lato"/>
              </a:rPr>
              <a:t>profesional</a:t>
            </a:r>
            <a:endParaRPr lang="en" sz="2400" dirty="0">
              <a:solidFill>
                <a:srgbClr val="002060"/>
              </a:solidFill>
              <a:latin typeface="Calibri" panose="020F0502020204030204" pitchFamily="34" charset="0"/>
              <a:ea typeface="Lato"/>
              <a:cs typeface="Calibri" panose="020F0502020204030204" pitchFamily="34" charset="0"/>
              <a:sym typeface="Lato"/>
            </a:endParaRPr>
          </a:p>
          <a:p>
            <a:pPr lvl="0" rtl="0">
              <a:spcBef>
                <a:spcPts val="1000"/>
              </a:spcBef>
              <a:buNone/>
            </a:pPr>
            <a:endParaRPr sz="2400" dirty="0">
              <a:solidFill>
                <a:schemeClr val="tx2">
                  <a:lumMod val="75000"/>
                </a:schemeClr>
              </a:solidFill>
              <a:latin typeface="Calibri" panose="020F0502020204030204" pitchFamily="34" charset="0"/>
              <a:ea typeface="Lato"/>
              <a:cs typeface="Calibri" panose="020F0502020204030204" pitchFamily="34" charset="0"/>
              <a:sym typeface="Lato"/>
            </a:endParaRPr>
          </a:p>
        </p:txBody>
      </p:sp>
      <p:sp>
        <p:nvSpPr>
          <p:cNvPr id="3" name="Slide Number Placeholder 2"/>
          <p:cNvSpPr>
            <a:spLocks noGrp="1"/>
          </p:cNvSpPr>
          <p:nvPr>
            <p:ph type="sldNum" idx="12"/>
          </p:nvPr>
        </p:nvSpPr>
        <p:spPr>
          <a:xfrm>
            <a:off x="8153400" y="4324350"/>
            <a:ext cx="548700" cy="393600"/>
          </a:xfrm>
        </p:spPr>
        <p:txBody>
          <a:bodyPr/>
          <a:lstStyle/>
          <a:p>
            <a:fld id="{00000000-1234-1234-1234-123412341234}" type="slidenum">
              <a:rPr lang="en" smtClean="0"/>
              <a:pPr/>
              <a:t>10</a:t>
            </a:fld>
            <a:endParaRPr lang="en" dirty="0"/>
          </a:p>
        </p:txBody>
      </p:sp>
      <p:sp>
        <p:nvSpPr>
          <p:cNvPr id="4" name="TextBox 3"/>
          <p:cNvSpPr txBox="1"/>
          <p:nvPr/>
        </p:nvSpPr>
        <p:spPr>
          <a:xfrm>
            <a:off x="533400" y="207815"/>
            <a:ext cx="7452681"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social vs.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académico</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C3599B41-4D6B-4722-BA5E-BBF7085B6E97}"/>
              </a:ext>
            </a:extLst>
          </p:cNvPr>
          <p:cNvGrpSpPr/>
          <p:nvPr/>
        </p:nvGrpSpPr>
        <p:grpSpPr>
          <a:xfrm>
            <a:off x="1600200" y="1276350"/>
            <a:ext cx="1767118" cy="1292116"/>
            <a:chOff x="1600200" y="1540500"/>
            <a:chExt cx="1767118" cy="1292116"/>
          </a:xfrm>
        </p:grpSpPr>
        <p:pic>
          <p:nvPicPr>
            <p:cNvPr id="12" name="Picture 11">
              <a:extLst>
                <a:ext uri="{FF2B5EF4-FFF2-40B4-BE49-F238E27FC236}">
                  <a16:creationId xmlns:a16="http://schemas.microsoft.com/office/drawing/2014/main" id="{763F83B3-365F-4EA7-9B05-084EDA0BFADB}"/>
                </a:ext>
              </a:extLst>
            </p:cNvPr>
            <p:cNvPicPr>
              <a:picLocks noChangeAspect="1"/>
            </p:cNvPicPr>
            <p:nvPr/>
          </p:nvPicPr>
          <p:blipFill>
            <a:blip r:embed="rId3"/>
            <a:stretch>
              <a:fillRect/>
            </a:stretch>
          </p:blipFill>
          <p:spPr>
            <a:xfrm>
              <a:off x="1600200" y="1540500"/>
              <a:ext cx="1686786" cy="1123950"/>
            </a:xfrm>
            <a:prstGeom prst="rect">
              <a:avLst/>
            </a:prstGeom>
          </p:spPr>
        </p:pic>
        <p:sp>
          <p:nvSpPr>
            <p:cNvPr id="13" name="TextBox 12">
              <a:extLst>
                <a:ext uri="{FF2B5EF4-FFF2-40B4-BE49-F238E27FC236}">
                  <a16:creationId xmlns:a16="http://schemas.microsoft.com/office/drawing/2014/main" id="{C42411B8-E8C2-4B5F-BDD5-8EB79E7B8D18}"/>
                </a:ext>
              </a:extLst>
            </p:cNvPr>
            <p:cNvSpPr txBox="1"/>
            <p:nvPr/>
          </p:nvSpPr>
          <p:spPr>
            <a:xfrm>
              <a:off x="3048000" y="2647950"/>
              <a:ext cx="319318" cy="184666"/>
            </a:xfrm>
            <a:prstGeom prst="rect">
              <a:avLst/>
            </a:prstGeom>
            <a:noFill/>
          </p:spPr>
          <p:txBody>
            <a:bodyPr wrap="none" rtlCol="0">
              <a:spAutoFit/>
            </a:bodyPr>
            <a:lstStyle/>
            <a:p>
              <a:r>
                <a:rPr lang="en-US" sz="600" dirty="0" err="1"/>
                <a:t>Pixit</a:t>
              </a:r>
              <a:endParaRPr lang="en-US" sz="600" dirty="0"/>
            </a:p>
          </p:txBody>
        </p:sp>
      </p:grpSp>
      <p:grpSp>
        <p:nvGrpSpPr>
          <p:cNvPr id="14" name="Group 13">
            <a:extLst>
              <a:ext uri="{FF2B5EF4-FFF2-40B4-BE49-F238E27FC236}">
                <a16:creationId xmlns:a16="http://schemas.microsoft.com/office/drawing/2014/main" id="{ADF457C4-BC49-4321-8DEC-27E32AA75DDD}"/>
              </a:ext>
            </a:extLst>
          </p:cNvPr>
          <p:cNvGrpSpPr/>
          <p:nvPr/>
        </p:nvGrpSpPr>
        <p:grpSpPr>
          <a:xfrm>
            <a:off x="5731706" y="1276350"/>
            <a:ext cx="1888294" cy="1333864"/>
            <a:chOff x="5731706" y="1498752"/>
            <a:chExt cx="1888294" cy="1333864"/>
          </a:xfrm>
        </p:grpSpPr>
        <p:pic>
          <p:nvPicPr>
            <p:cNvPr id="16" name="Picture 15">
              <a:extLst>
                <a:ext uri="{FF2B5EF4-FFF2-40B4-BE49-F238E27FC236}">
                  <a16:creationId xmlns:a16="http://schemas.microsoft.com/office/drawing/2014/main" id="{2BD5E373-E47E-4D89-AFB3-BA6C6B96CCB2}"/>
                </a:ext>
              </a:extLst>
            </p:cNvPr>
            <p:cNvPicPr>
              <a:picLocks noChangeAspect="1"/>
            </p:cNvPicPr>
            <p:nvPr/>
          </p:nvPicPr>
          <p:blipFill>
            <a:blip r:embed="rId4"/>
            <a:stretch>
              <a:fillRect/>
            </a:stretch>
          </p:blipFill>
          <p:spPr>
            <a:xfrm>
              <a:off x="5731706" y="1498752"/>
              <a:ext cx="1812094" cy="1207446"/>
            </a:xfrm>
            <a:prstGeom prst="rect">
              <a:avLst/>
            </a:prstGeom>
          </p:spPr>
        </p:pic>
        <p:sp>
          <p:nvSpPr>
            <p:cNvPr id="17" name="TextBox 16">
              <a:extLst>
                <a:ext uri="{FF2B5EF4-FFF2-40B4-BE49-F238E27FC236}">
                  <a16:creationId xmlns:a16="http://schemas.microsoft.com/office/drawing/2014/main" id="{27E32D2E-B1FF-4ECA-AD12-1DEAB079BB1F}"/>
                </a:ext>
              </a:extLst>
            </p:cNvPr>
            <p:cNvSpPr txBox="1"/>
            <p:nvPr/>
          </p:nvSpPr>
          <p:spPr>
            <a:xfrm>
              <a:off x="7300682" y="2647950"/>
              <a:ext cx="319318" cy="184666"/>
            </a:xfrm>
            <a:prstGeom prst="rect">
              <a:avLst/>
            </a:prstGeom>
            <a:noFill/>
          </p:spPr>
          <p:txBody>
            <a:bodyPr wrap="none" rtlCol="0">
              <a:spAutoFit/>
            </a:bodyPr>
            <a:lstStyle/>
            <a:p>
              <a:r>
                <a:rPr lang="en-US" sz="600" dirty="0" err="1"/>
                <a:t>Pixit</a:t>
              </a:r>
              <a:endParaRPr lang="en-US" sz="600" dirty="0"/>
            </a:p>
          </p:txBody>
        </p:sp>
      </p:grpSp>
    </p:spTree>
    <p:extLst>
      <p:ext uri="{BB962C8B-B14F-4D97-AF65-F5344CB8AC3E}">
        <p14:creationId xmlns:p14="http://schemas.microsoft.com/office/powerpoint/2010/main" val="178142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96860" y="1008483"/>
            <a:ext cx="3999900" cy="3416400"/>
          </a:xfrm>
        </p:spPr>
        <p:txBody>
          <a:bodyPr>
            <a:noAutofit/>
          </a:bodyPr>
          <a:lstStyle/>
          <a:p>
            <a:pPr marL="0" indent="0">
              <a:lnSpc>
                <a:spcPct val="110000"/>
              </a:lnSpc>
              <a:spcBef>
                <a:spcPts val="1200"/>
              </a:spcBef>
              <a:buNone/>
            </a:pPr>
            <a:r>
              <a:rPr lang="es-MX" sz="2000" dirty="0">
                <a:solidFill>
                  <a:srgbClr val="002060"/>
                </a:solidFill>
              </a:rPr>
              <a:t>1.  No hubo lluvia durante mucho</a:t>
            </a:r>
            <a:br>
              <a:rPr lang="es-MX" sz="2000" dirty="0">
                <a:solidFill>
                  <a:srgbClr val="002060"/>
                </a:solidFill>
              </a:rPr>
            </a:br>
            <a:r>
              <a:rPr lang="es-MX" sz="2000" dirty="0">
                <a:solidFill>
                  <a:srgbClr val="002060"/>
                </a:solidFill>
              </a:rPr>
              <a:t>     tiempo, por lo que todos los</a:t>
            </a:r>
            <a:br>
              <a:rPr lang="es-MX" sz="2000" dirty="0">
                <a:solidFill>
                  <a:srgbClr val="002060"/>
                </a:solidFill>
              </a:rPr>
            </a:br>
            <a:r>
              <a:rPr lang="es-MX" sz="2000" dirty="0">
                <a:solidFill>
                  <a:srgbClr val="002060"/>
                </a:solidFill>
              </a:rPr>
              <a:t>     cultivos murieron.</a:t>
            </a:r>
            <a:endParaRPr lang="en-US" sz="2000" dirty="0">
              <a:solidFill>
                <a:srgbClr val="002060"/>
              </a:solidFill>
            </a:endParaRPr>
          </a:p>
          <a:p>
            <a:pPr marL="0" indent="0">
              <a:lnSpc>
                <a:spcPct val="110000"/>
              </a:lnSpc>
              <a:spcBef>
                <a:spcPts val="1200"/>
              </a:spcBef>
              <a:buNone/>
            </a:pPr>
            <a:r>
              <a:rPr lang="es-MX" sz="2000" dirty="0">
                <a:solidFill>
                  <a:srgbClr val="002060"/>
                </a:solidFill>
              </a:rPr>
              <a:t>2.  La gente no tenía nada para</a:t>
            </a:r>
            <a:br>
              <a:rPr lang="es-MX" sz="2000" dirty="0">
                <a:solidFill>
                  <a:srgbClr val="002060"/>
                </a:solidFill>
              </a:rPr>
            </a:br>
            <a:r>
              <a:rPr lang="es-MX" sz="2000" dirty="0">
                <a:solidFill>
                  <a:srgbClr val="002060"/>
                </a:solidFill>
              </a:rPr>
              <a:t>     comer, muchos de ellos murieron.</a:t>
            </a:r>
          </a:p>
          <a:p>
            <a:pPr marL="290513" indent="-290513">
              <a:spcBef>
                <a:spcPts val="1200"/>
              </a:spcBef>
              <a:buAutoNum type="arabicPeriod" startAt="3"/>
            </a:pPr>
            <a:r>
              <a:rPr lang="es-ES" sz="2000" dirty="0">
                <a:solidFill>
                  <a:srgbClr val="002060"/>
                </a:solidFill>
              </a:rPr>
              <a:t>Los soldados obtuvieron una</a:t>
            </a:r>
            <a:br>
              <a:rPr lang="es-ES" sz="2000" dirty="0">
                <a:solidFill>
                  <a:srgbClr val="002060"/>
                </a:solidFill>
              </a:rPr>
            </a:br>
            <a:r>
              <a:rPr lang="es-ES" sz="2000" dirty="0">
                <a:solidFill>
                  <a:srgbClr val="002060"/>
                </a:solidFill>
              </a:rPr>
              <a:t>medalla porque eran muy</a:t>
            </a:r>
            <a:br>
              <a:rPr lang="es-ES" sz="2000" dirty="0">
                <a:solidFill>
                  <a:srgbClr val="002060"/>
                </a:solidFill>
              </a:rPr>
            </a:br>
            <a:r>
              <a:rPr lang="es-ES" sz="2000" dirty="0">
                <a:solidFill>
                  <a:srgbClr val="002060"/>
                </a:solidFill>
              </a:rPr>
              <a:t>valientes.</a:t>
            </a:r>
          </a:p>
          <a:p>
            <a:pPr marL="0" indent="0">
              <a:buNone/>
            </a:pPr>
            <a:endParaRPr lang="es-ES" sz="2000" dirty="0">
              <a:solidFill>
                <a:srgbClr val="002060"/>
              </a:solidFill>
            </a:endParaRPr>
          </a:p>
          <a:p>
            <a:pPr marL="0" indent="0">
              <a:buNone/>
            </a:pPr>
            <a:r>
              <a:rPr lang="es-ES" sz="2000" dirty="0">
                <a:solidFill>
                  <a:srgbClr val="002060"/>
                </a:solidFill>
              </a:rPr>
              <a:t>4.  La oruga cambia de forma y luego</a:t>
            </a:r>
            <a:br>
              <a:rPr lang="es-ES" sz="2000" dirty="0">
                <a:solidFill>
                  <a:srgbClr val="002060"/>
                </a:solidFill>
              </a:rPr>
            </a:br>
            <a:r>
              <a:rPr lang="es-ES" sz="2000" dirty="0">
                <a:solidFill>
                  <a:srgbClr val="002060"/>
                </a:solidFill>
              </a:rPr>
              <a:t>     es una mariposa.</a:t>
            </a:r>
            <a:endParaRPr lang="en-US" sz="2000" dirty="0">
              <a:solidFill>
                <a:srgbClr val="002060"/>
              </a:solidFill>
            </a:endParaRPr>
          </a:p>
        </p:txBody>
      </p:sp>
      <p:sp>
        <p:nvSpPr>
          <p:cNvPr id="9" name="Text Placeholder 8"/>
          <p:cNvSpPr>
            <a:spLocks noGrp="1"/>
          </p:cNvSpPr>
          <p:nvPr>
            <p:ph type="body" idx="2"/>
          </p:nvPr>
        </p:nvSpPr>
        <p:spPr>
          <a:xfrm>
            <a:off x="4114800" y="1042431"/>
            <a:ext cx="4742556" cy="3925467"/>
          </a:xfrm>
        </p:spPr>
        <p:txBody>
          <a:bodyPr>
            <a:noAutofit/>
          </a:bodyPr>
          <a:lstStyle/>
          <a:p>
            <a:pPr marL="0" lvl="1" indent="0">
              <a:spcBef>
                <a:spcPts val="1200"/>
              </a:spcBef>
              <a:buNone/>
            </a:pPr>
            <a:r>
              <a:rPr lang="es-MX" sz="2000" dirty="0">
                <a:solidFill>
                  <a:srgbClr val="002060"/>
                </a:solidFill>
              </a:rPr>
              <a:t>La sequía prolongada causó que las cosechas no se lograran.</a:t>
            </a:r>
            <a:endParaRPr lang="es-ES" altLang="es-MX" sz="2000" dirty="0">
              <a:solidFill>
                <a:srgbClr val="002060"/>
              </a:solidFill>
              <a:cs typeface="Calibri" panose="020F0502020204030204" pitchFamily="34" charset="0"/>
            </a:endParaRPr>
          </a:p>
          <a:p>
            <a:pPr marL="0" lvl="0" indent="0" eaLnBrk="0" fontAlgn="base" hangingPunct="0">
              <a:spcBef>
                <a:spcPts val="1200"/>
              </a:spcBef>
              <a:buSzTx/>
              <a:buNone/>
            </a:pPr>
            <a:endParaRPr lang="es-ES" altLang="es-MX" dirty="0">
              <a:solidFill>
                <a:srgbClr val="002060"/>
              </a:solidFill>
              <a:cs typeface="Calibri" panose="020F0502020204030204" pitchFamily="34" charset="0"/>
            </a:endParaRPr>
          </a:p>
          <a:p>
            <a:pPr marL="0" lvl="0" indent="0" eaLnBrk="0" fontAlgn="base" hangingPunct="0">
              <a:spcBef>
                <a:spcPts val="1200"/>
              </a:spcBef>
              <a:buSzTx/>
              <a:buNone/>
            </a:pPr>
            <a:r>
              <a:rPr lang="es-ES" altLang="es-MX" sz="2000" dirty="0">
                <a:solidFill>
                  <a:srgbClr val="002060"/>
                </a:solidFill>
                <a:cs typeface="Calibri" panose="020F0502020204030204" pitchFamily="34" charset="0"/>
              </a:rPr>
              <a:t>Hubo una hambruna generalizada que ocasionó muchos decesos. </a:t>
            </a:r>
            <a:endParaRPr lang="es-MX" sz="2000" dirty="0">
              <a:solidFill>
                <a:srgbClr val="002060"/>
              </a:solidFill>
            </a:endParaRPr>
          </a:p>
          <a:p>
            <a:pPr marL="0" lvl="1" indent="0">
              <a:spcBef>
                <a:spcPts val="1200"/>
              </a:spcBef>
              <a:buNone/>
            </a:pPr>
            <a:r>
              <a:rPr lang="es-ES" sz="2000" dirty="0">
                <a:solidFill>
                  <a:srgbClr val="002060"/>
                </a:solidFill>
              </a:rPr>
              <a:t>Los soldados fueron condecorados con una medalla debido a su extraordinario valor.</a:t>
            </a:r>
          </a:p>
          <a:p>
            <a:pPr marL="0" lvl="1" indent="0">
              <a:spcBef>
                <a:spcPts val="1200"/>
              </a:spcBef>
              <a:buNone/>
            </a:pPr>
            <a:br>
              <a:rPr lang="es-ES" sz="1400" dirty="0">
                <a:solidFill>
                  <a:srgbClr val="002060"/>
                </a:solidFill>
              </a:rPr>
            </a:br>
            <a:r>
              <a:rPr lang="es-ES" sz="2000" dirty="0">
                <a:solidFill>
                  <a:srgbClr val="002060"/>
                </a:solidFill>
              </a:rPr>
              <a:t>Después de un cierto período de tiempo,  la metamorfosis es completa y la mariposa emerge de la crisálida.</a:t>
            </a:r>
          </a:p>
        </p:txBody>
      </p:sp>
      <p:sp>
        <p:nvSpPr>
          <p:cNvPr id="2" name="TextBox 1"/>
          <p:cNvSpPr txBox="1"/>
          <p:nvPr/>
        </p:nvSpPr>
        <p:spPr>
          <a:xfrm>
            <a:off x="4648200" y="2193463"/>
            <a:ext cx="184731" cy="523220"/>
          </a:xfrm>
          <a:prstGeom prst="rect">
            <a:avLst/>
          </a:prstGeom>
          <a:noFill/>
        </p:spPr>
        <p:txBody>
          <a:bodyPr wrap="none" rtlCol="0">
            <a:spAutoFit/>
          </a:bodyPr>
          <a:lstStyle/>
          <a:p>
            <a:endParaRPr lang="en-US" dirty="0"/>
          </a:p>
          <a:p>
            <a:endParaRPr lang="en-US" dirty="0"/>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11</a:t>
            </a:fld>
            <a:endParaRPr lang="en" dirty="0"/>
          </a:p>
        </p:txBody>
      </p:sp>
      <p:sp>
        <p:nvSpPr>
          <p:cNvPr id="10" name="TextBox 9"/>
          <p:cNvSpPr txBox="1"/>
          <p:nvPr/>
        </p:nvSpPr>
        <p:spPr>
          <a:xfrm>
            <a:off x="470420" y="175350"/>
            <a:ext cx="7452681"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social vs.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académico</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90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TextBox 3"/>
          <p:cNvSpPr txBox="1"/>
          <p:nvPr/>
        </p:nvSpPr>
        <p:spPr>
          <a:xfrm>
            <a:off x="762000" y="3849963"/>
            <a:ext cx="6934200" cy="830997"/>
          </a:xfrm>
          <a:prstGeom prst="rect">
            <a:avLst/>
          </a:prstGeom>
          <a:noFill/>
        </p:spPr>
        <p:txBody>
          <a:bodyPr wrap="square" rtlCol="0">
            <a:spAutoFit/>
          </a:bodyPr>
          <a:lstStyle/>
          <a:p>
            <a:pPr algn="ctr"/>
            <a:r>
              <a:rPr lang="es-MX" sz="2400" dirty="0">
                <a:solidFill>
                  <a:srgbClr val="002060"/>
                </a:solidFill>
                <a:latin typeface="Calibri" panose="020F0502020204030204" pitchFamily="34" charset="0"/>
                <a:cs typeface="Calibri" panose="020F0502020204030204" pitchFamily="34" charset="0"/>
              </a:rPr>
              <a:t>¡Ambos grupos de estudiantes necesitan esforzarse para desarrollar todos sus músculos del lenguaje!</a:t>
            </a:r>
            <a:endParaRPr lang="en-US" sz="2400" dirty="0">
              <a:solidFill>
                <a:srgbClr val="00206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a:xfrm>
            <a:off x="8153400" y="4265462"/>
            <a:ext cx="548700" cy="393600"/>
          </a:xfrm>
        </p:spPr>
        <p:txBody>
          <a:bodyPr/>
          <a:lstStyle/>
          <a:p>
            <a:fld id="{00000000-1234-1234-1234-123412341234}" type="slidenum">
              <a:rPr lang="en" smtClean="0"/>
              <a:pPr/>
              <a:t>12</a:t>
            </a:fld>
            <a:endParaRPr lang="e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29" y="666750"/>
            <a:ext cx="3886200" cy="315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742950"/>
            <a:ext cx="2284634" cy="312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900638" y="1871253"/>
            <a:ext cx="664405" cy="1325368"/>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sp>
        <p:nvSpPr>
          <p:cNvPr id="18" name="TextBox 17"/>
          <p:cNvSpPr txBox="1"/>
          <p:nvPr/>
        </p:nvSpPr>
        <p:spPr>
          <a:xfrm>
            <a:off x="5099848" y="1871253"/>
            <a:ext cx="664405" cy="1325368"/>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1730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Text Placeholder 5"/>
          <p:cNvSpPr>
            <a:spLocks noGrp="1"/>
          </p:cNvSpPr>
          <p:nvPr>
            <p:ph type="body" idx="1"/>
          </p:nvPr>
        </p:nvSpPr>
        <p:spPr>
          <a:xfrm>
            <a:off x="609552" y="1638300"/>
            <a:ext cx="4443462" cy="2658899"/>
          </a:xfrm>
        </p:spPr>
        <p:txBody>
          <a:bodyPr>
            <a:normAutofit/>
          </a:bodyPr>
          <a:lstStyle/>
          <a:p>
            <a:pPr marL="0" indent="0">
              <a:buNone/>
            </a:pPr>
            <a:r>
              <a:rPr lang="es-MX" dirty="0">
                <a:solidFill>
                  <a:srgbClr val="002060"/>
                </a:solidFill>
              </a:rPr>
              <a:t>Piense en lo aprendido acerca de  las cinco etapas del bilingüismo y los dos tipos de lenguaje, social y académico, que los niños deben adquirir para convertirse en bilingües.</a:t>
            </a:r>
            <a:endParaRPr lang="en-US" dirty="0">
              <a:solidFill>
                <a:srgbClr val="002060"/>
              </a:solidFill>
            </a:endParaRPr>
          </a:p>
        </p:txBody>
      </p:sp>
      <p:sp>
        <p:nvSpPr>
          <p:cNvPr id="4" name="Slide Number Placeholder 3"/>
          <p:cNvSpPr>
            <a:spLocks noGrp="1"/>
          </p:cNvSpPr>
          <p:nvPr>
            <p:ph type="sldNum" idx="12"/>
          </p:nvPr>
        </p:nvSpPr>
        <p:spPr>
          <a:xfrm>
            <a:off x="8153400" y="4309865"/>
            <a:ext cx="548700" cy="393600"/>
          </a:xfrm>
        </p:spPr>
        <p:txBody>
          <a:bodyPr/>
          <a:lstStyle/>
          <a:p>
            <a:fld id="{00000000-1234-1234-1234-123412341234}" type="slidenum">
              <a:rPr lang="en" smtClean="0"/>
              <a:pPr/>
              <a:t>13</a:t>
            </a:fld>
            <a:endParaRPr lang="en" dirty="0"/>
          </a:p>
        </p:txBody>
      </p:sp>
      <p:pic>
        <p:nvPicPr>
          <p:cNvPr id="9" name="Picture 8">
            <a:extLst>
              <a:ext uri="{FF2B5EF4-FFF2-40B4-BE49-F238E27FC236}">
                <a16:creationId xmlns:a16="http://schemas.microsoft.com/office/drawing/2014/main" id="{03FFC7FD-0847-47E7-9751-B331783E211F}"/>
              </a:ext>
            </a:extLst>
          </p:cNvPr>
          <p:cNvPicPr>
            <a:picLocks noChangeAspect="1"/>
          </p:cNvPicPr>
          <p:nvPr/>
        </p:nvPicPr>
        <p:blipFill>
          <a:blip r:embed="rId3"/>
          <a:stretch>
            <a:fillRect/>
          </a:stretch>
        </p:blipFill>
        <p:spPr>
          <a:xfrm>
            <a:off x="579072" y="209550"/>
            <a:ext cx="1706928" cy="1243235"/>
          </a:xfrm>
          <a:prstGeom prst="rect">
            <a:avLst/>
          </a:prstGeom>
        </p:spPr>
      </p:pic>
      <p:grpSp>
        <p:nvGrpSpPr>
          <p:cNvPr id="5" name="Group 4">
            <a:extLst>
              <a:ext uri="{FF2B5EF4-FFF2-40B4-BE49-F238E27FC236}">
                <a16:creationId xmlns:a16="http://schemas.microsoft.com/office/drawing/2014/main" id="{AA1A64F4-CA88-4925-BB38-3DD9897EAFEE}"/>
              </a:ext>
            </a:extLst>
          </p:cNvPr>
          <p:cNvGrpSpPr/>
          <p:nvPr/>
        </p:nvGrpSpPr>
        <p:grpSpPr>
          <a:xfrm>
            <a:off x="5181600" y="1238250"/>
            <a:ext cx="2705100" cy="2768144"/>
            <a:chOff x="5181600" y="1238250"/>
            <a:chExt cx="2705100" cy="2768144"/>
          </a:xfrm>
        </p:grpSpPr>
        <p:pic>
          <p:nvPicPr>
            <p:cNvPr id="7" name="Picture 6">
              <a:extLst>
                <a:ext uri="{FF2B5EF4-FFF2-40B4-BE49-F238E27FC236}">
                  <a16:creationId xmlns:a16="http://schemas.microsoft.com/office/drawing/2014/main" id="{C4B285F6-3613-4364-A971-23A764DFBE07}"/>
                </a:ext>
              </a:extLst>
            </p:cNvPr>
            <p:cNvPicPr>
              <a:picLocks noChangeAspect="1"/>
            </p:cNvPicPr>
            <p:nvPr/>
          </p:nvPicPr>
          <p:blipFill>
            <a:blip r:embed="rId4"/>
            <a:stretch>
              <a:fillRect/>
            </a:stretch>
          </p:blipFill>
          <p:spPr>
            <a:xfrm>
              <a:off x="5181600" y="1238250"/>
              <a:ext cx="2705100" cy="2667000"/>
            </a:xfrm>
            <a:prstGeom prst="rect">
              <a:avLst/>
            </a:prstGeom>
          </p:spPr>
        </p:pic>
        <p:sp>
          <p:nvSpPr>
            <p:cNvPr id="3" name="TextBox 2">
              <a:extLst>
                <a:ext uri="{FF2B5EF4-FFF2-40B4-BE49-F238E27FC236}">
                  <a16:creationId xmlns:a16="http://schemas.microsoft.com/office/drawing/2014/main" id="{530DCBD4-CA40-4663-B9DC-AB44AE61E4A7}"/>
                </a:ext>
              </a:extLst>
            </p:cNvPr>
            <p:cNvSpPr txBox="1"/>
            <p:nvPr/>
          </p:nvSpPr>
          <p:spPr>
            <a:xfrm>
              <a:off x="7162800" y="3790950"/>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41136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675" y="2800350"/>
            <a:ext cx="8001000" cy="619125"/>
          </a:xfrm>
        </p:spPr>
        <p:txBody>
          <a:bodyPr>
            <a:noAutofit/>
          </a:bodyPr>
          <a:lstStyle/>
          <a:p>
            <a:pPr lvl="0" algn="ctr">
              <a:buNone/>
            </a:pPr>
            <a:r>
              <a:rPr lang="es-MX" sz="2800" b="1" dirty="0">
                <a:solidFill>
                  <a:srgbClr val="002060"/>
                </a:solidFill>
              </a:rPr>
              <a:t>La alfabetización bilingüe</a:t>
            </a:r>
            <a:r>
              <a:rPr lang="en" sz="2800" b="1" dirty="0">
                <a:solidFill>
                  <a:srgbClr val="002060"/>
                </a:solidFill>
              </a:rPr>
              <a:t> </a:t>
            </a:r>
            <a:r>
              <a:rPr lang="en" sz="2800" dirty="0">
                <a:solidFill>
                  <a:srgbClr val="002060"/>
                </a:solidFill>
              </a:rPr>
              <a:t>= </a:t>
            </a:r>
            <a:r>
              <a:rPr lang="es-MX" sz="2800" dirty="0">
                <a:solidFill>
                  <a:srgbClr val="002060"/>
                </a:solidFill>
              </a:rPr>
              <a:t>tener capacidad de leer </a:t>
            </a:r>
            <a:br>
              <a:rPr lang="es-MX" sz="2800" dirty="0">
                <a:solidFill>
                  <a:srgbClr val="002060"/>
                </a:solidFill>
              </a:rPr>
            </a:br>
            <a:r>
              <a:rPr lang="es-MX" sz="2800" dirty="0">
                <a:solidFill>
                  <a:srgbClr val="002060"/>
                </a:solidFill>
              </a:rPr>
              <a:t>y escribir en dos idiomas</a:t>
            </a:r>
            <a:r>
              <a:rPr lang="en" sz="2800" dirty="0">
                <a:solidFill>
                  <a:srgbClr val="002060"/>
                </a:solidFill>
              </a:rPr>
              <a:t>. </a:t>
            </a:r>
          </a:p>
          <a:p>
            <a:pPr algn="ctr"/>
            <a:endParaRPr lang="en-US" sz="2800" dirty="0">
              <a:solidFill>
                <a:srgbClr val="002060"/>
              </a:solidFill>
            </a:endParaRPr>
          </a:p>
        </p:txBody>
      </p:sp>
      <p:sp>
        <p:nvSpPr>
          <p:cNvPr id="4" name="AutoShape 10" descr="Image result for bilingual spanish books"/>
          <p:cNvSpPr>
            <a:spLocks noChangeAspect="1" noChangeArrowheads="1"/>
          </p:cNvSpPr>
          <p:nvPr/>
        </p:nvSpPr>
        <p:spPr bwMode="auto">
          <a:xfrm>
            <a:off x="155575" y="-17907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 name="AutoShape 12" descr="Image result for bilingual spanish books"/>
          <p:cNvSpPr>
            <a:spLocks noChangeAspect="1" noChangeArrowheads="1"/>
          </p:cNvSpPr>
          <p:nvPr/>
        </p:nvSpPr>
        <p:spPr bwMode="auto">
          <a:xfrm>
            <a:off x="307975" y="-16383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6" name="AutoShape 14" descr="Image result for bilingual spanish books"/>
          <p:cNvSpPr>
            <a:spLocks noChangeAspect="1" noChangeArrowheads="1"/>
          </p:cNvSpPr>
          <p:nvPr/>
        </p:nvSpPr>
        <p:spPr bwMode="auto">
          <a:xfrm>
            <a:off x="460375" y="-14859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pic>
        <p:nvPicPr>
          <p:cNvPr id="3080" name="Picture 8" descr="A Color of His Own: (Spanish-English bilingual 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18773"/>
            <a:ext cx="1500269" cy="120615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Image result for spanish-english children's books"/>
          <p:cNvSpPr>
            <a:spLocks noChangeAspect="1" noChangeArrowheads="1"/>
          </p:cNvSpPr>
          <p:nvPr/>
        </p:nvSpPr>
        <p:spPr bwMode="auto">
          <a:xfrm>
            <a:off x="155575" y="-1790700"/>
            <a:ext cx="3695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8" name="AutoShape 12" descr="Image result for spanish-english children's books"/>
          <p:cNvSpPr>
            <a:spLocks noChangeAspect="1" noChangeArrowheads="1"/>
          </p:cNvSpPr>
          <p:nvPr/>
        </p:nvSpPr>
        <p:spPr bwMode="auto">
          <a:xfrm>
            <a:off x="307975" y="-1638300"/>
            <a:ext cx="3695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pic>
        <p:nvPicPr>
          <p:cNvPr id="3086" name="Picture 14" descr="Image result for spanish-english children's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1435441"/>
            <a:ext cx="1190812" cy="12061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spanish-english children's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631" y="1409248"/>
            <a:ext cx="1288869" cy="139155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idx="12"/>
          </p:nvPr>
        </p:nvSpPr>
        <p:spPr>
          <a:xfrm>
            <a:off x="8153400" y="4311750"/>
            <a:ext cx="548700" cy="393600"/>
          </a:xfrm>
        </p:spPr>
        <p:txBody>
          <a:bodyPr/>
          <a:lstStyle/>
          <a:p>
            <a:fld id="{00000000-1234-1234-1234-123412341234}" type="slidenum">
              <a:rPr lang="en" smtClean="0"/>
              <a:pPr/>
              <a:t>14</a:t>
            </a:fld>
            <a:endParaRPr lang="en" dirty="0"/>
          </a:p>
        </p:txBody>
      </p:sp>
      <p:sp>
        <p:nvSpPr>
          <p:cNvPr id="17" name="TextBox 16"/>
          <p:cNvSpPr txBox="1"/>
          <p:nvPr/>
        </p:nvSpPr>
        <p:spPr>
          <a:xfrm>
            <a:off x="90134" y="209550"/>
            <a:ext cx="6152646" cy="584775"/>
          </a:xfrm>
          <a:prstGeom prst="rect">
            <a:avLst/>
          </a:prstGeom>
          <a:noFill/>
        </p:spPr>
        <p:txBody>
          <a:bodyPr wrap="none" rtlCol="0">
            <a:spAutoFit/>
          </a:bodyPr>
          <a:lstStyle/>
          <a:p>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a:t>
            </a:r>
            <a:r>
              <a:rPr lang="es-ES" altLang="es-MX"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alfabetización</a:t>
            </a:r>
            <a:r>
              <a:rPr lang="es-ES" altLang="es-MX" sz="3200" dirty="0">
                <a:solidFill>
                  <a:srgbClr val="002060"/>
                </a:solidFill>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bilingüe</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6504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extBox 1"/>
          <p:cNvSpPr txBox="1"/>
          <p:nvPr/>
        </p:nvSpPr>
        <p:spPr>
          <a:xfrm>
            <a:off x="304800" y="4781550"/>
            <a:ext cx="125066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(Cummins, 1980)</a:t>
            </a:r>
          </a:p>
        </p:txBody>
      </p:sp>
      <p:sp>
        <p:nvSpPr>
          <p:cNvPr id="5" name="Slide Number Placeholder 4"/>
          <p:cNvSpPr>
            <a:spLocks noGrp="1"/>
          </p:cNvSpPr>
          <p:nvPr>
            <p:ph type="sldNum" idx="12"/>
          </p:nvPr>
        </p:nvSpPr>
        <p:spPr>
          <a:xfrm>
            <a:off x="8153400" y="4289926"/>
            <a:ext cx="548700" cy="393600"/>
          </a:xfrm>
        </p:spPr>
        <p:txBody>
          <a:bodyPr/>
          <a:lstStyle/>
          <a:p>
            <a:fld id="{00000000-1234-1234-1234-123412341234}" type="slidenum">
              <a:rPr lang="en" smtClean="0"/>
              <a:pPr/>
              <a:t>15</a:t>
            </a:fld>
            <a:endParaRPr lang="en" dirty="0"/>
          </a:p>
        </p:txBody>
      </p:sp>
      <p:sp>
        <p:nvSpPr>
          <p:cNvPr id="7" name="TextBox 6">
            <a:extLst>
              <a:ext uri="{FF2B5EF4-FFF2-40B4-BE49-F238E27FC236}">
                <a16:creationId xmlns:a16="http://schemas.microsoft.com/office/drawing/2014/main" id="{FC072524-2E21-464B-9B0C-9CFDEE0FF960}"/>
              </a:ext>
            </a:extLst>
          </p:cNvPr>
          <p:cNvSpPr txBox="1"/>
          <p:nvPr/>
        </p:nvSpPr>
        <p:spPr>
          <a:xfrm>
            <a:off x="90134" y="209550"/>
            <a:ext cx="4418197" cy="584775"/>
          </a:xfrm>
          <a:prstGeom prst="rect">
            <a:avLst/>
          </a:prstGeom>
          <a:noFill/>
        </p:spPr>
        <p:txBody>
          <a:bodyPr wrap="none" rtlCol="0">
            <a:spAutoFit/>
          </a:bodyPr>
          <a:lstStyle/>
          <a:p>
            <a:r>
              <a:rPr lang="es-ES" altLang="es-MX"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alfabetización</a:t>
            </a:r>
            <a:r>
              <a:rPr lang="es-ES" altLang="es-MX" sz="3200" dirty="0">
                <a:solidFill>
                  <a:srgbClr val="002060"/>
                </a:solidFill>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bilingüe</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10" descr="Diagram&#10;&#10;Description automatically generated">
            <a:extLst>
              <a:ext uri="{FF2B5EF4-FFF2-40B4-BE49-F238E27FC236}">
                <a16:creationId xmlns:a16="http://schemas.microsoft.com/office/drawing/2014/main" id="{337679F8-2BD5-4FED-80F3-D6B2F2E8ADE9}"/>
              </a:ext>
            </a:extLst>
          </p:cNvPr>
          <p:cNvPicPr>
            <a:picLocks noChangeAspect="1"/>
          </p:cNvPicPr>
          <p:nvPr/>
        </p:nvPicPr>
        <p:blipFill>
          <a:blip r:embed="rId3"/>
          <a:stretch>
            <a:fillRect/>
          </a:stretch>
        </p:blipFill>
        <p:spPr>
          <a:xfrm>
            <a:off x="2019079" y="960644"/>
            <a:ext cx="5105842" cy="35207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Slide Number Placeholder 1"/>
          <p:cNvSpPr>
            <a:spLocks noGrp="1"/>
          </p:cNvSpPr>
          <p:nvPr>
            <p:ph type="sldNum" idx="12"/>
          </p:nvPr>
        </p:nvSpPr>
        <p:spPr>
          <a:xfrm>
            <a:off x="8191500" y="4303067"/>
            <a:ext cx="548700" cy="393600"/>
          </a:xfrm>
        </p:spPr>
        <p:txBody>
          <a:bodyPr/>
          <a:lstStyle/>
          <a:p>
            <a:fld id="{00000000-1234-1234-1234-123412341234}" type="slidenum">
              <a:rPr lang="en" smtClean="0"/>
              <a:pPr/>
              <a:t>16</a:t>
            </a:fld>
            <a:endParaRPr lang="en"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64"/>
          <a:stretch/>
        </p:blipFill>
        <p:spPr bwMode="auto">
          <a:xfrm>
            <a:off x="2312281" y="243502"/>
            <a:ext cx="6553200" cy="3933082"/>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2992561" y="2984395"/>
            <a:ext cx="1189749" cy="1015663"/>
          </a:xfrm>
          <a:prstGeom prst="rect">
            <a:avLst/>
          </a:prstGeom>
          <a:noFill/>
        </p:spPr>
        <p:txBody>
          <a:bodyPr wrap="none" rtlCol="0">
            <a:spAutoFit/>
          </a:bodyPr>
          <a:lstStyle/>
          <a:p>
            <a:pPr algn="ctr"/>
            <a:r>
              <a:rPr lang="en-US" sz="2000" dirty="0" err="1">
                <a:latin typeface="Calibri" panose="020F0502020204030204" pitchFamily="34" charset="0"/>
                <a:cs typeface="Calibri" panose="020F0502020204030204" pitchFamily="34" charset="0"/>
              </a:rPr>
              <a:t>Imágenes</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como</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pistas</a:t>
            </a:r>
            <a:endParaRPr lang="en-US" sz="2000" dirty="0">
              <a:latin typeface="Calibri" panose="020F0502020204030204" pitchFamily="34" charset="0"/>
              <a:cs typeface="Calibri" panose="020F0502020204030204" pitchFamily="34" charset="0"/>
            </a:endParaRPr>
          </a:p>
        </p:txBody>
      </p:sp>
      <p:sp>
        <p:nvSpPr>
          <p:cNvPr id="13" name="TextBox 12"/>
          <p:cNvSpPr txBox="1"/>
          <p:nvPr/>
        </p:nvSpPr>
        <p:spPr>
          <a:xfrm>
            <a:off x="3906593" y="2210043"/>
            <a:ext cx="1330814"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Leer de</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izquierda</a:t>
            </a:r>
            <a:r>
              <a:rPr lang="en-US" sz="2000" dirty="0">
                <a:latin typeface="Calibri" panose="020F0502020204030204" pitchFamily="34" charset="0"/>
                <a:cs typeface="Calibri" panose="020F0502020204030204" pitchFamily="34" charset="0"/>
              </a:rPr>
              <a:t> a</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derecha</a:t>
            </a:r>
            <a:endParaRPr lang="en-US" sz="2000" dirty="0">
              <a:latin typeface="Calibri" panose="020F0502020204030204" pitchFamily="34" charset="0"/>
              <a:cs typeface="Calibri" panose="020F0502020204030204" pitchFamily="34" charset="0"/>
            </a:endParaRPr>
          </a:p>
        </p:txBody>
      </p:sp>
      <p:sp>
        <p:nvSpPr>
          <p:cNvPr id="14" name="TextBox 13"/>
          <p:cNvSpPr txBox="1"/>
          <p:nvPr/>
        </p:nvSpPr>
        <p:spPr>
          <a:xfrm>
            <a:off x="4931356" y="2925471"/>
            <a:ext cx="1205779"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Leer</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con</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expresión</a:t>
            </a:r>
            <a:endParaRPr lang="en-US" sz="2000" dirty="0">
              <a:latin typeface="Calibri" panose="020F0502020204030204" pitchFamily="34" charset="0"/>
              <a:cs typeface="Calibri" panose="020F0502020204030204" pitchFamily="34" charset="0"/>
            </a:endParaRPr>
          </a:p>
        </p:txBody>
      </p:sp>
      <p:sp>
        <p:nvSpPr>
          <p:cNvPr id="15" name="TextBox 14"/>
          <p:cNvSpPr txBox="1"/>
          <p:nvPr/>
        </p:nvSpPr>
        <p:spPr>
          <a:xfrm>
            <a:off x="6096688" y="2394668"/>
            <a:ext cx="1015021" cy="707886"/>
          </a:xfrm>
          <a:prstGeom prst="rect">
            <a:avLst/>
          </a:prstGeom>
          <a:noFill/>
        </p:spPr>
        <p:txBody>
          <a:bodyPr wrap="none" rtlCol="0">
            <a:spAutoFit/>
          </a:bodyPr>
          <a:lstStyle/>
          <a:p>
            <a:pPr algn="ctr"/>
            <a:r>
              <a:rPr lang="en-US" sz="2000" dirty="0" err="1">
                <a:latin typeface="Calibri" panose="020F0502020204030204" pitchFamily="34" charset="0"/>
                <a:cs typeface="Calibri" panose="020F0502020204030204" pitchFamily="34" charset="0"/>
              </a:rPr>
              <a:t>Mezclar</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sonidos</a:t>
            </a:r>
            <a:endParaRPr lang="en-US" sz="2000" dirty="0">
              <a:latin typeface="Calibri" panose="020F0502020204030204" pitchFamily="34" charset="0"/>
              <a:cs typeface="Calibri" panose="020F0502020204030204" pitchFamily="34" charset="0"/>
            </a:endParaRPr>
          </a:p>
        </p:txBody>
      </p:sp>
      <p:sp>
        <p:nvSpPr>
          <p:cNvPr id="16" name="TextBox 15"/>
          <p:cNvSpPr txBox="1"/>
          <p:nvPr/>
        </p:nvSpPr>
        <p:spPr>
          <a:xfrm>
            <a:off x="7354435" y="3225706"/>
            <a:ext cx="801822" cy="400110"/>
          </a:xfrm>
          <a:prstGeom prst="rect">
            <a:avLst/>
          </a:prstGeom>
          <a:noFill/>
        </p:spPr>
        <p:txBody>
          <a:bodyPr wrap="none" rtlCol="0">
            <a:spAutoFit/>
          </a:bodyPr>
          <a:lstStyle/>
          <a:p>
            <a:pPr algn="ctr"/>
            <a:r>
              <a:rPr lang="en-US" sz="2000" dirty="0" err="1">
                <a:solidFill>
                  <a:schemeClr val="tx1"/>
                </a:solidFill>
                <a:latin typeface="Calibri" panose="020F0502020204030204" pitchFamily="34" charset="0"/>
                <a:cs typeface="Calibri" panose="020F0502020204030204" pitchFamily="34" charset="0"/>
              </a:rPr>
              <a:t>Rimar</a:t>
            </a:r>
            <a:endParaRPr lang="en-US" sz="2000" dirty="0">
              <a:solidFill>
                <a:schemeClr val="tx1"/>
              </a:solidFill>
              <a:latin typeface="Calibri" panose="020F0502020204030204" pitchFamily="34" charset="0"/>
              <a:cs typeface="Calibri" panose="020F0502020204030204" pitchFamily="34" charset="0"/>
            </a:endParaRPr>
          </a:p>
        </p:txBody>
      </p:sp>
      <p:sp>
        <p:nvSpPr>
          <p:cNvPr id="17" name="TextBox 16"/>
          <p:cNvSpPr txBox="1"/>
          <p:nvPr/>
        </p:nvSpPr>
        <p:spPr>
          <a:xfrm>
            <a:off x="4182310" y="1282698"/>
            <a:ext cx="779380" cy="461665"/>
          </a:xfrm>
          <a:prstGeom prst="rect">
            <a:avLst/>
          </a:prstGeom>
          <a:noFill/>
        </p:spPr>
        <p:txBody>
          <a:bodyPr wrap="none" rtlCol="0">
            <a:spAutoFit/>
          </a:bodyPr>
          <a:lstStyle/>
          <a:p>
            <a:pPr algn="ctr"/>
            <a:r>
              <a:rPr lang="en-US" sz="2400" i="1"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 y </a:t>
            </a:r>
            <a:r>
              <a:rPr lang="en-US" sz="2400" i="1" dirty="0">
                <a:latin typeface="Calibri" panose="020F0502020204030204" pitchFamily="34" charset="0"/>
                <a:cs typeface="Calibri" panose="020F0502020204030204" pitchFamily="34" charset="0"/>
              </a:rPr>
              <a:t>ñ</a:t>
            </a:r>
          </a:p>
        </p:txBody>
      </p:sp>
      <p:sp>
        <p:nvSpPr>
          <p:cNvPr id="18" name="TextBox 17">
            <a:extLst>
              <a:ext uri="{FF2B5EF4-FFF2-40B4-BE49-F238E27FC236}">
                <a16:creationId xmlns:a16="http://schemas.microsoft.com/office/drawing/2014/main" id="{BFF281C0-2680-4F8E-8918-A1C44ACF2E2B}"/>
              </a:ext>
            </a:extLst>
          </p:cNvPr>
          <p:cNvSpPr txBox="1"/>
          <p:nvPr/>
        </p:nvSpPr>
        <p:spPr>
          <a:xfrm>
            <a:off x="5877959" y="1156610"/>
            <a:ext cx="1665841" cy="1015663"/>
          </a:xfrm>
          <a:prstGeom prst="rect">
            <a:avLst/>
          </a:prstGeom>
          <a:noFill/>
        </p:spPr>
        <p:txBody>
          <a:bodyPr wrap="none" rtlCol="0">
            <a:spAutoFit/>
          </a:bodyPr>
          <a:lstStyle/>
          <a:p>
            <a:pPr algn="ctr"/>
            <a:r>
              <a:rPr lang="en-US" sz="2000" dirty="0" err="1">
                <a:latin typeface="Calibri" panose="020F0502020204030204" pitchFamily="34" charset="0"/>
                <a:cs typeface="Calibri" panose="020F0502020204030204" pitchFamily="34" charset="0"/>
              </a:rPr>
              <a:t>vocales</a:t>
            </a:r>
            <a:r>
              <a:rPr lang="en-US" sz="2000" dirty="0">
                <a:latin typeface="Calibri" panose="020F0502020204030204" pitchFamily="34" charset="0"/>
                <a:cs typeface="Calibri" panose="020F0502020204030204" pitchFamily="34" charset="0"/>
              </a:rPr>
              <a:t> con </a:t>
            </a:r>
            <a:br>
              <a:rPr lang="en-US" sz="2000" dirty="0">
                <a:latin typeface="Calibri" panose="020F0502020204030204" pitchFamily="34" charset="0"/>
                <a:cs typeface="Calibri" panose="020F0502020204030204" pitchFamily="34" charset="0"/>
              </a:rPr>
            </a:br>
            <a:r>
              <a:rPr lang="en-US" sz="2000" dirty="0" err="1">
                <a:latin typeface="Calibri" panose="020F0502020204030204" pitchFamily="34" charset="0"/>
                <a:cs typeface="Calibri" panose="020F0502020204030204" pitchFamily="34" charset="0"/>
              </a:rPr>
              <a:t>acentos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(á, é, í, ó, ú, ü)</a:t>
            </a:r>
          </a:p>
        </p:txBody>
      </p:sp>
      <p:sp>
        <p:nvSpPr>
          <p:cNvPr id="5" name="TextBox 4">
            <a:extLst>
              <a:ext uri="{FF2B5EF4-FFF2-40B4-BE49-F238E27FC236}">
                <a16:creationId xmlns:a16="http://schemas.microsoft.com/office/drawing/2014/main" id="{641139AE-4FBE-4F48-A4BF-294F148A6C6A}"/>
              </a:ext>
            </a:extLst>
          </p:cNvPr>
          <p:cNvSpPr txBox="1"/>
          <p:nvPr/>
        </p:nvSpPr>
        <p:spPr>
          <a:xfrm>
            <a:off x="174010" y="123029"/>
            <a:ext cx="2921882" cy="2862322"/>
          </a:xfrm>
          <a:prstGeom prst="rect">
            <a:avLst/>
          </a:prstGeom>
          <a:noFill/>
          <a:ln>
            <a:solidFill>
              <a:srgbClr val="C00000"/>
            </a:solidFill>
          </a:ln>
        </p:spPr>
        <p:txBody>
          <a:bodyPr wrap="square" rtlCol="0">
            <a:spAutoFit/>
          </a:bodyPr>
          <a:lstStyle/>
          <a:p>
            <a:pPr marL="457200" indent="-457200">
              <a:buAutoNum type="arabicPeriod"/>
            </a:pPr>
            <a:r>
              <a:rPr lang="en-US" sz="2000" dirty="0" err="1">
                <a:latin typeface="Calibri" panose="020F0502020204030204" pitchFamily="34" charset="0"/>
                <a:cs typeface="Calibri" panose="020F0502020204030204" pitchFamily="34" charset="0"/>
              </a:rPr>
              <a:t>Imágenes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como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pistas</a:t>
            </a:r>
            <a:endParaRPr lang="en-US" sz="2000" dirty="0">
              <a:latin typeface="Calibri" panose="020F0502020204030204" pitchFamily="34" charset="0"/>
              <a:cs typeface="Calibri" panose="020F0502020204030204" pitchFamily="34" charset="0"/>
            </a:endParaRPr>
          </a:p>
          <a:p>
            <a:pPr marL="457200" indent="-457200">
              <a:buFontTx/>
              <a:buAutoNum type="arabicPeriod"/>
            </a:pPr>
            <a:r>
              <a:rPr lang="en-US" sz="2000" dirty="0">
                <a:latin typeface="Calibri" panose="020F0502020204030204" pitchFamily="34" charset="0"/>
                <a:cs typeface="Calibri" panose="020F0502020204030204" pitchFamily="34" charset="0"/>
              </a:rPr>
              <a:t>Leer de </a:t>
            </a:r>
            <a:r>
              <a:rPr lang="en-US" sz="2000" dirty="0" err="1">
                <a:latin typeface="Calibri" panose="020F0502020204030204" pitchFamily="34" charset="0"/>
                <a:cs typeface="Calibri" panose="020F0502020204030204" pitchFamily="34" charset="0"/>
              </a:rPr>
              <a:t>izquierda</a:t>
            </a:r>
            <a:r>
              <a:rPr lang="en-US" sz="2000" dirty="0">
                <a:latin typeface="Calibri" panose="020F0502020204030204" pitchFamily="34" charset="0"/>
                <a:cs typeface="Calibri" panose="020F0502020204030204" pitchFamily="34" charset="0"/>
              </a:rPr>
              <a:t> a derecho</a:t>
            </a:r>
          </a:p>
          <a:p>
            <a:pPr marL="457200" indent="-457200">
              <a:buFontTx/>
              <a:buAutoNum type="arabicPeriod"/>
            </a:pPr>
            <a:r>
              <a:rPr lang="en-US" sz="2000" dirty="0">
                <a:latin typeface="Calibri" panose="020F0502020204030204" pitchFamily="34" charset="0"/>
                <a:cs typeface="Calibri" panose="020F0502020204030204" pitchFamily="34" charset="0"/>
              </a:rPr>
              <a:t>Leer con </a:t>
            </a:r>
            <a:r>
              <a:rPr lang="en-US" sz="2000" dirty="0" err="1">
                <a:latin typeface="Calibri" panose="020F0502020204030204" pitchFamily="34" charset="0"/>
                <a:cs typeface="Calibri" panose="020F0502020204030204" pitchFamily="34" charset="0"/>
              </a:rPr>
              <a:t>expresión</a:t>
            </a:r>
            <a:endParaRPr lang="en-US" sz="2000" dirty="0">
              <a:latin typeface="Calibri" panose="020F0502020204030204" pitchFamily="34" charset="0"/>
              <a:cs typeface="Calibri" panose="020F0502020204030204" pitchFamily="34" charset="0"/>
            </a:endParaRPr>
          </a:p>
          <a:p>
            <a:pPr marL="457200" indent="-457200">
              <a:buAutoNum type="arabicPeriod"/>
            </a:pPr>
            <a:r>
              <a:rPr lang="en-US" sz="2000" dirty="0" err="1">
                <a:latin typeface="Calibri" panose="020F0502020204030204" pitchFamily="34" charset="0"/>
                <a:cs typeface="Calibri" panose="020F0502020204030204" pitchFamily="34" charset="0"/>
              </a:rPr>
              <a:t>Diferencia</a:t>
            </a:r>
            <a:r>
              <a:rPr lang="en-US" sz="2000" dirty="0">
                <a:latin typeface="Calibri" panose="020F0502020204030204" pitchFamily="34" charset="0"/>
                <a:cs typeface="Calibri" panose="020F0502020204030204" pitchFamily="34" charset="0"/>
              </a:rPr>
              <a:t> entre n y ñ</a:t>
            </a:r>
          </a:p>
          <a:p>
            <a:pPr marL="457200" indent="-457200">
              <a:buFontTx/>
              <a:buAutoNum type="arabicPeriod"/>
            </a:pPr>
            <a:r>
              <a:rPr lang="en-US" sz="2000" dirty="0" err="1">
                <a:latin typeface="Calibri" panose="020F0502020204030204" pitchFamily="34" charset="0"/>
                <a:cs typeface="Calibri" panose="020F0502020204030204" pitchFamily="34" charset="0"/>
              </a:rPr>
              <a:t>Mezclar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sonidos</a:t>
            </a:r>
            <a:endParaRPr lang="en-US" sz="2000" dirty="0">
              <a:latin typeface="Calibri" panose="020F0502020204030204" pitchFamily="34" charset="0"/>
              <a:cs typeface="Calibri" panose="020F0502020204030204" pitchFamily="34" charset="0"/>
            </a:endParaRPr>
          </a:p>
          <a:p>
            <a:pPr marL="457200" indent="-457200">
              <a:buAutoNum type="arabicPeriod"/>
            </a:pPr>
            <a:r>
              <a:rPr lang="en-US" sz="2000" dirty="0" err="1">
                <a:latin typeface="Calibri" panose="020F0502020204030204" pitchFamily="34" charset="0"/>
                <a:cs typeface="Calibri" panose="020F0502020204030204" pitchFamily="34" charset="0"/>
              </a:rPr>
              <a:t>Vocales</a:t>
            </a:r>
            <a:r>
              <a:rPr lang="en-US" sz="2000" dirty="0">
                <a:latin typeface="Calibri" panose="020F0502020204030204" pitchFamily="34" charset="0"/>
                <a:cs typeface="Calibri" panose="020F0502020204030204" pitchFamily="34" charset="0"/>
              </a:rPr>
              <a:t> con </a:t>
            </a:r>
            <a:r>
              <a:rPr lang="en-US" sz="2000" dirty="0" err="1">
                <a:latin typeface="Calibri" panose="020F0502020204030204" pitchFamily="34" charset="0"/>
                <a:cs typeface="Calibri" panose="020F0502020204030204" pitchFamily="34" charset="0"/>
              </a:rPr>
              <a:t>acentos</a:t>
            </a:r>
            <a:endParaRPr lang="en-US" sz="2000" dirty="0">
              <a:latin typeface="Calibri" panose="020F0502020204030204" pitchFamily="34" charset="0"/>
              <a:cs typeface="Calibri" panose="020F0502020204030204" pitchFamily="34" charset="0"/>
            </a:endParaRPr>
          </a:p>
          <a:p>
            <a:pPr marL="457200" indent="-457200">
              <a:buAutoNum type="arabicPeriod"/>
            </a:pPr>
            <a:r>
              <a:rPr lang="en-US" sz="2000" dirty="0" err="1">
                <a:latin typeface="Calibri" panose="020F0502020204030204" pitchFamily="34" charset="0"/>
                <a:cs typeface="Calibri" panose="020F0502020204030204" pitchFamily="34" charset="0"/>
              </a:rPr>
              <a:t>Rimar</a:t>
            </a:r>
            <a:endParaRPr lang="en-US"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A6B2D0-1823-4846-AF48-E2F05B72DB8B}"/>
              </a:ext>
            </a:extLst>
          </p:cNvPr>
          <p:cNvSpPr txBox="1"/>
          <p:nvPr/>
        </p:nvSpPr>
        <p:spPr>
          <a:xfrm>
            <a:off x="5148407" y="848833"/>
            <a:ext cx="832279" cy="307777"/>
          </a:xfrm>
          <a:prstGeom prst="rect">
            <a:avLst/>
          </a:prstGeom>
          <a:noFill/>
        </p:spPr>
        <p:txBody>
          <a:bodyPr wrap="none" rtlCol="0">
            <a:spAutoFit/>
          </a:bodyPr>
          <a:lstStyle/>
          <a:p>
            <a:r>
              <a:rPr lang="en-US" dirty="0" err="1"/>
              <a:t>Español</a:t>
            </a:r>
            <a:endParaRPr lang="en-US" dirty="0"/>
          </a:p>
        </p:txBody>
      </p:sp>
      <p:sp>
        <p:nvSpPr>
          <p:cNvPr id="19" name="TextBox 18">
            <a:extLst>
              <a:ext uri="{FF2B5EF4-FFF2-40B4-BE49-F238E27FC236}">
                <a16:creationId xmlns:a16="http://schemas.microsoft.com/office/drawing/2014/main" id="{018F87ED-934F-46BA-965D-9D3112404E2B}"/>
              </a:ext>
            </a:extLst>
          </p:cNvPr>
          <p:cNvSpPr txBox="1"/>
          <p:nvPr/>
        </p:nvSpPr>
        <p:spPr>
          <a:xfrm>
            <a:off x="4931356" y="4255535"/>
            <a:ext cx="1489510" cy="307777"/>
          </a:xfrm>
          <a:prstGeom prst="rect">
            <a:avLst/>
          </a:prstGeom>
          <a:noFill/>
        </p:spPr>
        <p:txBody>
          <a:bodyPr wrap="none" rtlCol="0">
            <a:spAutoFit/>
          </a:bodyPr>
          <a:lstStyle/>
          <a:p>
            <a:r>
              <a:rPr lang="en-US" dirty="0" err="1"/>
              <a:t>Español</a:t>
            </a:r>
            <a:r>
              <a:rPr lang="en-US" dirty="0"/>
              <a:t> y inglés</a:t>
            </a:r>
          </a:p>
        </p:txBody>
      </p:sp>
    </p:spTree>
    <p:extLst>
      <p:ext uri="{BB962C8B-B14F-4D97-AF65-F5344CB8AC3E}">
        <p14:creationId xmlns:p14="http://schemas.microsoft.com/office/powerpoint/2010/main" val="8087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083691" y="1885950"/>
            <a:ext cx="7222109" cy="10668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marL="0" lvl="0" indent="0" algn="ctr">
              <a:spcBef>
                <a:spcPts val="0"/>
              </a:spcBef>
              <a:buNone/>
            </a:pPr>
            <a:r>
              <a:rPr lang="es-ES" altLang="es-MX" dirty="0">
                <a:solidFill>
                  <a:srgbClr val="002060"/>
                </a:solidFill>
                <a:cs typeface="Calibri" panose="020F0502020204030204" pitchFamily="34" charset="0"/>
              </a:rPr>
              <a:t>Entiendo cómo</a:t>
            </a:r>
            <a:r>
              <a:rPr lang="en-US" dirty="0">
                <a:solidFill>
                  <a:schemeClr val="tx2">
                    <a:lumMod val="75000"/>
                  </a:schemeClr>
                </a:solidFill>
              </a:rPr>
              <a:t> se desarrollan el </a:t>
            </a:r>
            <a:r>
              <a:rPr lang="en-US" dirty="0" err="1">
                <a:solidFill>
                  <a:schemeClr val="tx2">
                    <a:lumMod val="75000"/>
                  </a:schemeClr>
                </a:solidFill>
              </a:rPr>
              <a:t>bilingüismo</a:t>
            </a:r>
            <a:r>
              <a:rPr lang="en-US" dirty="0">
                <a:solidFill>
                  <a:schemeClr val="tx2">
                    <a:lumMod val="75000"/>
                  </a:schemeClr>
                </a:solidFill>
              </a:rPr>
              <a:t> y </a:t>
            </a:r>
            <a:r>
              <a:rPr lang="es-ES" altLang="es-MX" dirty="0">
                <a:solidFill>
                  <a:srgbClr val="002060"/>
                </a:solidFill>
                <a:cs typeface="Calibri" panose="020F0502020204030204" pitchFamily="34" charset="0"/>
              </a:rPr>
              <a:t>alfabetización bilingüe en los programas de DLI</a:t>
            </a:r>
            <a:r>
              <a:rPr lang="en" dirty="0">
                <a:solidFill>
                  <a:srgbClr val="002060"/>
                </a:solidFill>
              </a:rPr>
              <a:t>.</a:t>
            </a:r>
          </a:p>
          <a:p>
            <a:pPr marL="228600" lvl="0" algn="ctr">
              <a:lnSpc>
                <a:spcPct val="100000"/>
              </a:lnSpc>
              <a:spcAft>
                <a:spcPts val="0"/>
              </a:spcAft>
              <a:buNone/>
            </a:pPr>
            <a:endParaRPr lang="en"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17</a:t>
            </a:fld>
            <a:endParaRPr lang="en" dirty="0"/>
          </a:p>
        </p:txBody>
      </p:sp>
      <p:sp>
        <p:nvSpPr>
          <p:cNvPr id="5"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5608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p:txBody>
          <a:bodyPr>
            <a:normAutofit/>
          </a:bodyPr>
          <a:lstStyle/>
          <a:p>
            <a:pPr marL="0" indent="0">
              <a:buNone/>
            </a:pPr>
            <a:endParaRPr lang="en-US" dirty="0"/>
          </a:p>
          <a:p>
            <a:pPr lvl="1"/>
            <a:endParaRPr lang="en-US" dirty="0"/>
          </a:p>
        </p:txBody>
      </p:sp>
      <p:sp>
        <p:nvSpPr>
          <p:cNvPr id="4" name="Slide Number Placeholder 3"/>
          <p:cNvSpPr>
            <a:spLocks noGrp="1"/>
          </p:cNvSpPr>
          <p:nvPr>
            <p:ph type="sldNum" sz="quarter" idx="15"/>
          </p:nvPr>
        </p:nvSpPr>
        <p:spPr/>
        <p:txBody>
          <a:bodyPr/>
          <a:lstStyle/>
          <a:p>
            <a:fld id="{E59CB7E1-91DC-4272-BB44-E0360AD4D249}" type="slidenum">
              <a:rPr lang="en-US" smtClean="0"/>
              <a:t>18</a:t>
            </a:fld>
            <a:endParaRPr lang="en-US"/>
          </a:p>
        </p:txBody>
      </p:sp>
      <p:sp>
        <p:nvSpPr>
          <p:cNvPr id="5" name="Content Placeholder 4">
            <a:extLst>
              <a:ext uri="{FF2B5EF4-FFF2-40B4-BE49-F238E27FC236}">
                <a16:creationId xmlns:a16="http://schemas.microsoft.com/office/drawing/2014/main" id="{EF713101-927B-7146-8EBE-13332931B1A9}"/>
              </a:ext>
            </a:extLst>
          </p:cNvPr>
          <p:cNvSpPr>
            <a:spLocks noGrp="1"/>
          </p:cNvSpPr>
          <p:nvPr>
            <p:ph sz="quarter" idx="4294967295"/>
          </p:nvPr>
        </p:nvSpPr>
        <p:spPr>
          <a:xfrm>
            <a:off x="162842" y="1531228"/>
            <a:ext cx="8523958" cy="3525805"/>
          </a:xfrm>
        </p:spPr>
        <p:txBody>
          <a:bodyPr>
            <a:normAutofit fontScale="92500" lnSpcReduction="10000"/>
          </a:bodyPr>
          <a:lstStyle/>
          <a:p>
            <a:r>
              <a:rPr lang="es-MX" sz="2600" dirty="0">
                <a:solidFill>
                  <a:srgbClr val="002060"/>
                </a:solidFill>
              </a:rPr>
              <a:t>TODOS los estudiantes de DLI </a:t>
            </a:r>
            <a:r>
              <a:rPr lang="en-US" sz="2600" dirty="0">
                <a:solidFill>
                  <a:srgbClr val="002060"/>
                </a:solidFill>
              </a:rPr>
              <a:t>desarrollan </a:t>
            </a:r>
            <a:r>
              <a:rPr lang="en-US" sz="2600" dirty="0" err="1">
                <a:solidFill>
                  <a:srgbClr val="002060"/>
                </a:solidFill>
              </a:rPr>
              <a:t>competencia</a:t>
            </a:r>
            <a:r>
              <a:rPr lang="en-US" sz="2600" dirty="0">
                <a:solidFill>
                  <a:srgbClr val="002060"/>
                </a:solidFill>
              </a:rPr>
              <a:t> </a:t>
            </a:r>
            <a:r>
              <a:rPr lang="en-US" sz="2600" dirty="0" err="1">
                <a:solidFill>
                  <a:srgbClr val="002060"/>
                </a:solidFill>
              </a:rPr>
              <a:t>en</a:t>
            </a:r>
            <a:r>
              <a:rPr lang="en-US" sz="2600" dirty="0">
                <a:solidFill>
                  <a:srgbClr val="002060"/>
                </a:solidFill>
              </a:rPr>
              <a:t> </a:t>
            </a:r>
            <a:r>
              <a:rPr lang="en-US" sz="2600" dirty="0" err="1">
                <a:solidFill>
                  <a:srgbClr val="002060"/>
                </a:solidFill>
              </a:rPr>
              <a:t>español</a:t>
            </a:r>
            <a:r>
              <a:rPr lang="en-US" sz="2600" dirty="0">
                <a:solidFill>
                  <a:srgbClr val="002060"/>
                </a:solidFill>
              </a:rPr>
              <a:t>.</a:t>
            </a:r>
          </a:p>
          <a:p>
            <a:r>
              <a:rPr lang="es-ES" altLang="es-MX" sz="2600" dirty="0">
                <a:solidFill>
                  <a:srgbClr val="002060"/>
                </a:solidFill>
                <a:cs typeface="Calibri" panose="020F0502020204030204" pitchFamily="34" charset="0"/>
              </a:rPr>
              <a:t>Los estudiantes que hablan español/bilingües desarrollan niveles más altos en español que los estudiantes que hablan inglés.</a:t>
            </a:r>
            <a:r>
              <a:rPr lang="en-US" altLang="es-MX" sz="2600" dirty="0">
                <a:solidFill>
                  <a:srgbClr val="002060"/>
                </a:solidFill>
                <a:cs typeface="Calibri" panose="020F0502020204030204" pitchFamily="34" charset="0"/>
              </a:rPr>
              <a:t> Sin embargo, </a:t>
            </a:r>
            <a:r>
              <a:rPr lang="en-US" altLang="es-MX" sz="2600" dirty="0" err="1">
                <a:solidFill>
                  <a:srgbClr val="002060"/>
                </a:solidFill>
                <a:cs typeface="Calibri" panose="020F0502020204030204" pitchFamily="34" charset="0"/>
              </a:rPr>
              <a:t>su</a:t>
            </a:r>
            <a:r>
              <a:rPr lang="en-US" altLang="es-MX" sz="2600" dirty="0">
                <a:solidFill>
                  <a:srgbClr val="002060"/>
                </a:solidFill>
                <a:cs typeface="Calibri" panose="020F0502020204030204" pitchFamily="34" charset="0"/>
              </a:rPr>
              <a:t> </a:t>
            </a:r>
            <a:r>
              <a:rPr lang="en-US" altLang="es-MX" sz="2600" dirty="0" err="1">
                <a:solidFill>
                  <a:srgbClr val="002060"/>
                </a:solidFill>
                <a:cs typeface="Calibri" panose="020F0502020204030204" pitchFamily="34" charset="0"/>
              </a:rPr>
              <a:t>nivel</a:t>
            </a:r>
            <a:r>
              <a:rPr lang="en-US" altLang="es-MX" sz="2600" dirty="0">
                <a:solidFill>
                  <a:srgbClr val="002060"/>
                </a:solidFill>
                <a:cs typeface="Calibri" panose="020F0502020204030204" pitchFamily="34" charset="0"/>
              </a:rPr>
              <a:t> del </a:t>
            </a:r>
            <a:r>
              <a:rPr lang="en-US" altLang="es-MX" sz="2600" dirty="0" err="1">
                <a:solidFill>
                  <a:srgbClr val="002060"/>
                </a:solidFill>
                <a:cs typeface="Calibri" panose="020F0502020204030204" pitchFamily="34" charset="0"/>
              </a:rPr>
              <a:t>español</a:t>
            </a:r>
            <a:r>
              <a:rPr lang="en-US" altLang="es-MX" sz="2600" dirty="0">
                <a:solidFill>
                  <a:srgbClr val="002060"/>
                </a:solidFill>
                <a:cs typeface="Calibri" panose="020F0502020204030204" pitchFamily="34" charset="0"/>
              </a:rPr>
              <a:t> </a:t>
            </a:r>
            <a:r>
              <a:rPr lang="en-US" altLang="es-MX" sz="2600" dirty="0" err="1">
                <a:solidFill>
                  <a:srgbClr val="002060"/>
                </a:solidFill>
                <a:cs typeface="Calibri" panose="020F0502020204030204" pitchFamily="34" charset="0"/>
              </a:rPr>
              <a:t>depende</a:t>
            </a:r>
            <a:r>
              <a:rPr lang="en-US" altLang="es-MX" sz="2600" dirty="0">
                <a:solidFill>
                  <a:srgbClr val="002060"/>
                </a:solidFill>
                <a:cs typeface="Calibri" panose="020F0502020204030204" pitchFamily="34" charset="0"/>
              </a:rPr>
              <a:t> de:</a:t>
            </a:r>
          </a:p>
          <a:p>
            <a:pPr lvl="1"/>
            <a:r>
              <a:rPr lang="en-US" sz="2600" dirty="0">
                <a:solidFill>
                  <a:srgbClr val="002060"/>
                </a:solidFill>
                <a:cs typeface="Calibri" panose="020F0502020204030204" pitchFamily="34" charset="0"/>
              </a:rPr>
              <a:t>el </a:t>
            </a:r>
            <a:r>
              <a:rPr lang="en-US" sz="2600" dirty="0" err="1">
                <a:solidFill>
                  <a:srgbClr val="002060"/>
                </a:solidFill>
                <a:cs typeface="Calibri" panose="020F0502020204030204" pitchFamily="34" charset="0"/>
              </a:rPr>
              <a:t>uso</a:t>
            </a:r>
            <a:r>
              <a:rPr lang="en-US" sz="2600" dirty="0">
                <a:solidFill>
                  <a:srgbClr val="002060"/>
                </a:solidFill>
                <a:cs typeface="Calibri" panose="020F0502020204030204" pitchFamily="34" charset="0"/>
              </a:rPr>
              <a:t> </a:t>
            </a:r>
            <a:r>
              <a:rPr lang="en-US" sz="2600" dirty="0" err="1">
                <a:solidFill>
                  <a:srgbClr val="002060"/>
                </a:solidFill>
                <a:cs typeface="Calibri" panose="020F0502020204030204" pitchFamily="34" charset="0"/>
              </a:rPr>
              <a:t>constante</a:t>
            </a:r>
            <a:r>
              <a:rPr lang="en-US" sz="2600" dirty="0">
                <a:solidFill>
                  <a:srgbClr val="002060"/>
                </a:solidFill>
                <a:cs typeface="Calibri" panose="020F0502020204030204" pitchFamily="34" charset="0"/>
              </a:rPr>
              <a:t> del </a:t>
            </a:r>
            <a:r>
              <a:rPr lang="en-US" sz="2600" dirty="0" err="1">
                <a:solidFill>
                  <a:srgbClr val="002060"/>
                </a:solidFill>
                <a:cs typeface="Calibri" panose="020F0502020204030204" pitchFamily="34" charset="0"/>
              </a:rPr>
              <a:t>español</a:t>
            </a:r>
            <a:r>
              <a:rPr lang="en-US" sz="2600" dirty="0">
                <a:solidFill>
                  <a:srgbClr val="002060"/>
                </a:solidFill>
                <a:cs typeface="Calibri" panose="020F0502020204030204" pitchFamily="34" charset="0"/>
              </a:rPr>
              <a:t> </a:t>
            </a:r>
            <a:r>
              <a:rPr lang="en-US" sz="2600" dirty="0" err="1">
                <a:solidFill>
                  <a:srgbClr val="002060"/>
                </a:solidFill>
                <a:cs typeface="Calibri" panose="020F0502020204030204" pitchFamily="34" charset="0"/>
              </a:rPr>
              <a:t>en</a:t>
            </a:r>
            <a:r>
              <a:rPr lang="en-US" sz="2600" dirty="0">
                <a:solidFill>
                  <a:srgbClr val="002060"/>
                </a:solidFill>
                <a:cs typeface="Calibri" panose="020F0502020204030204" pitchFamily="34" charset="0"/>
              </a:rPr>
              <a:t> casa;</a:t>
            </a:r>
          </a:p>
          <a:p>
            <a:pPr lvl="1"/>
            <a:r>
              <a:rPr lang="es-MX" sz="2600" dirty="0">
                <a:solidFill>
                  <a:srgbClr val="002060"/>
                </a:solidFill>
                <a:cs typeface="Calibri" panose="020F0502020204030204" pitchFamily="34" charset="0"/>
              </a:rPr>
              <a:t>altos niveles de competencia en el</a:t>
            </a:r>
            <a:br>
              <a:rPr lang="es-MX" sz="2600" dirty="0">
                <a:solidFill>
                  <a:srgbClr val="002060"/>
                </a:solidFill>
                <a:cs typeface="Calibri" panose="020F0502020204030204" pitchFamily="34" charset="0"/>
              </a:rPr>
            </a:br>
            <a:r>
              <a:rPr lang="es-MX" sz="2600" dirty="0">
                <a:solidFill>
                  <a:srgbClr val="002060"/>
                </a:solidFill>
                <a:cs typeface="Calibri" panose="020F0502020204030204" pitchFamily="34" charset="0"/>
              </a:rPr>
              <a:t>lenguaje académico en español por </a:t>
            </a:r>
            <a:br>
              <a:rPr lang="es-MX" sz="2600" dirty="0">
                <a:solidFill>
                  <a:srgbClr val="002060"/>
                </a:solidFill>
                <a:cs typeface="Calibri" panose="020F0502020204030204" pitchFamily="34" charset="0"/>
              </a:rPr>
            </a:br>
            <a:r>
              <a:rPr lang="es-MX" sz="2600" dirty="0">
                <a:solidFill>
                  <a:srgbClr val="002060"/>
                </a:solidFill>
                <a:cs typeface="Calibri" panose="020F0502020204030204" pitchFamily="34" charset="0"/>
              </a:rPr>
              <a:t>un plan de estudios DLI rigoroso.  </a:t>
            </a:r>
            <a:endParaRPr lang="en-US" sz="2600" dirty="0"/>
          </a:p>
          <a:p>
            <a:pPr lvl="1"/>
            <a:endParaRPr lang="es-ES" altLang="es-MX" dirty="0">
              <a:solidFill>
                <a:srgbClr val="002060"/>
              </a:solidFill>
              <a:cs typeface="Calibri" panose="020F0502020204030204" pitchFamily="34" charset="0"/>
            </a:endParaRPr>
          </a:p>
        </p:txBody>
      </p:sp>
      <p:sp>
        <p:nvSpPr>
          <p:cNvPr id="14" name="Rectangle 13"/>
          <p:cNvSpPr/>
          <p:nvPr/>
        </p:nvSpPr>
        <p:spPr>
          <a:xfrm>
            <a:off x="162842" y="200339"/>
            <a:ext cx="8575774" cy="1169551"/>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Bilingüismo</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y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Alfabetización</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Bilingüe</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1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Aprendizaje</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del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español</a:t>
            </a:r>
            <a:endParaRPr lang="en-US" sz="2800" dirty="0">
              <a:solidFill>
                <a:srgbClr val="002060"/>
              </a:solidFill>
            </a:endParaRPr>
          </a:p>
        </p:txBody>
      </p:sp>
      <p:grpSp>
        <p:nvGrpSpPr>
          <p:cNvPr id="16" name="Group 15"/>
          <p:cNvGrpSpPr/>
          <p:nvPr/>
        </p:nvGrpSpPr>
        <p:grpSpPr>
          <a:xfrm>
            <a:off x="5885177" y="3343996"/>
            <a:ext cx="2065531" cy="1496047"/>
            <a:chOff x="6048010" y="2969392"/>
            <a:chExt cx="2065531" cy="1496047"/>
          </a:xfrm>
        </p:grpSpPr>
        <p:pic>
          <p:nvPicPr>
            <p:cNvPr id="17" name="Picture 2" descr="Image result for kids learning span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010" y="2969392"/>
              <a:ext cx="1998717" cy="13311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66834" y="4280773"/>
              <a:ext cx="846707" cy="184666"/>
            </a:xfrm>
            <a:prstGeom prst="rect">
              <a:avLst/>
            </a:prstGeom>
            <a:noFill/>
          </p:spPr>
          <p:txBody>
            <a:bodyPr wrap="none" rtlCol="0">
              <a:spAutoFit/>
            </a:bodyPr>
            <a:lstStyle/>
            <a:p>
              <a:r>
                <a:rPr lang="en-US" sz="600" dirty="0"/>
                <a:t>Creative Commons</a:t>
              </a:r>
            </a:p>
          </p:txBody>
        </p:sp>
      </p:grpSp>
    </p:spTree>
    <p:extLst>
      <p:ext uri="{BB962C8B-B14F-4D97-AF65-F5344CB8AC3E}">
        <p14:creationId xmlns:p14="http://schemas.microsoft.com/office/powerpoint/2010/main" val="15908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CB7E1-91DC-4272-BB44-E0360AD4D249}" type="slidenum">
              <a:rPr lang="en-US" smtClean="0"/>
              <a:t>19</a:t>
            </a:fld>
            <a:endParaRPr lang="en-US"/>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4294967295"/>
          </p:nvPr>
        </p:nvSpPr>
        <p:spPr>
          <a:xfrm>
            <a:off x="0" y="1200150"/>
            <a:ext cx="7467600" cy="3656013"/>
          </a:xfrm>
        </p:spPr>
        <p:txBody>
          <a:bodyPr>
            <a:normAutofit/>
          </a:bodyPr>
          <a:lstStyle/>
          <a:p>
            <a:pPr marL="0" indent="0">
              <a:buNone/>
            </a:pPr>
            <a:endParaRPr lang="en-US" dirty="0"/>
          </a:p>
          <a:p>
            <a:pPr lvl="1"/>
            <a:endParaRPr lang="en-US" dirty="0"/>
          </a:p>
        </p:txBody>
      </p:sp>
      <p:sp>
        <p:nvSpPr>
          <p:cNvPr id="5" name="Content Placeholder 4">
            <a:extLst>
              <a:ext uri="{FF2B5EF4-FFF2-40B4-BE49-F238E27FC236}">
                <a16:creationId xmlns:a16="http://schemas.microsoft.com/office/drawing/2014/main" id="{EF713101-927B-7146-8EBE-13332931B1A9}"/>
              </a:ext>
            </a:extLst>
          </p:cNvPr>
          <p:cNvSpPr>
            <a:spLocks noGrp="1"/>
          </p:cNvSpPr>
          <p:nvPr>
            <p:ph sz="quarter" idx="4294967295"/>
          </p:nvPr>
        </p:nvSpPr>
        <p:spPr>
          <a:xfrm>
            <a:off x="162842" y="1560707"/>
            <a:ext cx="7839075" cy="3444875"/>
          </a:xfrm>
        </p:spPr>
        <p:txBody>
          <a:bodyPr>
            <a:normAutofit/>
          </a:bodyPr>
          <a:lstStyle/>
          <a:p>
            <a:pPr>
              <a:buSzPct val="100000"/>
              <a:buFont typeface="Courier New" panose="02070309020205020404" pitchFamily="49" charset="0"/>
              <a:buChar char="o"/>
            </a:pPr>
            <a:r>
              <a:rPr lang="es-MX" b="1" dirty="0">
                <a:solidFill>
                  <a:srgbClr val="002060"/>
                </a:solidFill>
              </a:rPr>
              <a:t>Los estudiantes que hablan inglés</a:t>
            </a:r>
            <a:r>
              <a:rPr lang="en-US" b="1" dirty="0">
                <a:solidFill>
                  <a:srgbClr val="002060"/>
                </a:solidFill>
              </a:rPr>
              <a:t> </a:t>
            </a:r>
            <a:r>
              <a:rPr lang="es-MX" dirty="0">
                <a:solidFill>
                  <a:srgbClr val="002060"/>
                </a:solidFill>
              </a:rPr>
              <a:t>generalmente </a:t>
            </a:r>
            <a:br>
              <a:rPr lang="es-MX" dirty="0">
                <a:solidFill>
                  <a:srgbClr val="002060"/>
                </a:solidFill>
              </a:rPr>
            </a:br>
            <a:r>
              <a:rPr lang="es-MX" dirty="0">
                <a:solidFill>
                  <a:srgbClr val="002060"/>
                </a:solidFill>
              </a:rPr>
              <a:t>alcanzan mayores niveles de competencia en </a:t>
            </a:r>
            <a:br>
              <a:rPr lang="es-MX" dirty="0">
                <a:solidFill>
                  <a:srgbClr val="002060"/>
                </a:solidFill>
              </a:rPr>
            </a:br>
            <a:r>
              <a:rPr lang="es-MX" dirty="0">
                <a:solidFill>
                  <a:srgbClr val="002060"/>
                </a:solidFill>
              </a:rPr>
              <a:t>español en comparación con los estudiantes en </a:t>
            </a:r>
            <a:br>
              <a:rPr lang="es-MX" dirty="0">
                <a:solidFill>
                  <a:srgbClr val="002060"/>
                </a:solidFill>
              </a:rPr>
            </a:br>
            <a:r>
              <a:rPr lang="es-MX" dirty="0">
                <a:solidFill>
                  <a:srgbClr val="002060"/>
                </a:solidFill>
              </a:rPr>
              <a:t>programas tradicionales.</a:t>
            </a:r>
            <a:endParaRPr lang="en-US" dirty="0">
              <a:solidFill>
                <a:srgbClr val="002060"/>
              </a:solidFill>
              <a:effectLst>
                <a:outerShdw blurRad="38100" dist="38100" dir="2700000" algn="tl">
                  <a:srgbClr val="000000">
                    <a:alpha val="43137"/>
                  </a:srgbClr>
                </a:outerShdw>
              </a:effectLst>
            </a:endParaRPr>
          </a:p>
          <a:p>
            <a:pPr>
              <a:buSzPct val="100000"/>
              <a:buFont typeface="Courier New" panose="02070309020205020404" pitchFamily="49" charset="0"/>
              <a:buChar char="o"/>
            </a:pPr>
            <a:r>
              <a:rPr lang="en-US" dirty="0">
                <a:solidFill>
                  <a:srgbClr val="002060"/>
                </a:solidFill>
                <a:effectLst>
                  <a:outerShdw blurRad="38100" dist="38100" dir="2700000" algn="tl">
                    <a:srgbClr val="000000">
                      <a:alpha val="43137"/>
                    </a:srgbClr>
                  </a:outerShdw>
                </a:effectLst>
              </a:rPr>
              <a:t> </a:t>
            </a:r>
            <a:r>
              <a:rPr lang="en-US" b="1" dirty="0" err="1">
                <a:solidFill>
                  <a:srgbClr val="002060"/>
                </a:solidFill>
              </a:rPr>
              <a:t>Alcanzan</a:t>
            </a:r>
            <a:r>
              <a:rPr lang="en-US" dirty="0">
                <a:solidFill>
                  <a:srgbClr val="002060"/>
                </a:solidFill>
                <a:effectLst>
                  <a:outerShdw blurRad="38100" dist="38100" dir="2700000" algn="tl">
                    <a:srgbClr val="000000">
                      <a:alpha val="43137"/>
                    </a:srgbClr>
                  </a:outerShdw>
                </a:effectLst>
              </a:rPr>
              <a:t> </a:t>
            </a:r>
            <a:r>
              <a:rPr lang="es-MX" dirty="0">
                <a:solidFill>
                  <a:srgbClr val="002060"/>
                </a:solidFill>
              </a:rPr>
              <a:t>altos niveles de competencia en español pero </a:t>
            </a:r>
          </a:p>
          <a:p>
            <a:pPr lvl="1"/>
            <a:r>
              <a:rPr lang="es-MX" altLang="es-MX" sz="2400" dirty="0">
                <a:solidFill>
                  <a:srgbClr val="002060"/>
                </a:solidFill>
                <a:cs typeface="Calibri" panose="020F0502020204030204" pitchFamily="34" charset="0"/>
              </a:rPr>
              <a:t>su gramática no tiende a ser correcto</a:t>
            </a:r>
          </a:p>
          <a:p>
            <a:pPr lvl="1"/>
            <a:r>
              <a:rPr lang="es-MX" altLang="es-MX" sz="2400" dirty="0">
                <a:solidFill>
                  <a:srgbClr val="002060"/>
                </a:solidFill>
                <a:cs typeface="Calibri" panose="020F0502020204030204" pitchFamily="34" charset="0"/>
              </a:rPr>
              <a:t>su vocabulario tiende a ser limitado</a:t>
            </a:r>
            <a:endParaRPr lang="es-ES" altLang="es-MX" sz="2400" dirty="0">
              <a:solidFill>
                <a:srgbClr val="002060"/>
              </a:solidFill>
              <a:cs typeface="Calibri" panose="020F0502020204030204" pitchFamily="34" charset="0"/>
            </a:endParaRPr>
          </a:p>
        </p:txBody>
      </p:sp>
      <p:sp>
        <p:nvSpPr>
          <p:cNvPr id="3" name="Rectangle 2"/>
          <p:cNvSpPr/>
          <p:nvPr/>
        </p:nvSpPr>
        <p:spPr>
          <a:xfrm>
            <a:off x="162842" y="212697"/>
            <a:ext cx="8575774" cy="1323439"/>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Bilingüismo</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y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Alfabetización</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Bilingüe</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r>
              <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a:p>
            <a:pPr algn="ct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Aprendizaje</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del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español</a:t>
            </a:r>
            <a:endParaRPr lang="en-US" sz="2800" dirty="0">
              <a:solidFill>
                <a:srgbClr val="002060"/>
              </a:solidFill>
            </a:endParaRPr>
          </a:p>
        </p:txBody>
      </p:sp>
      <p:sp>
        <p:nvSpPr>
          <p:cNvPr id="16" name="Rectangle 15">
            <a:extLst>
              <a:ext uri="{FF2B5EF4-FFF2-40B4-BE49-F238E27FC236}">
                <a16:creationId xmlns:a16="http://schemas.microsoft.com/office/drawing/2014/main" id="{DBDF02B8-68CA-1544-AC93-0C6B9F8B0B47}"/>
              </a:ext>
            </a:extLst>
          </p:cNvPr>
          <p:cNvSpPr/>
          <p:nvPr/>
        </p:nvSpPr>
        <p:spPr>
          <a:xfrm>
            <a:off x="302161" y="4867083"/>
            <a:ext cx="582741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a:t>
            </a:r>
            <a:r>
              <a:rPr lang="en-US" sz="1200" kern="1200" dirty="0">
                <a:solidFill>
                  <a:schemeClr val="tx1"/>
                </a:solidFill>
                <a:latin typeface="Calibri" panose="020F0502020204030204" pitchFamily="34" charset="0"/>
              </a:rPr>
              <a:t>Center for Applied Second Language Studies, 2013 </a:t>
            </a:r>
            <a:r>
              <a:rPr lang="en-US" sz="1200" dirty="0">
                <a:solidFill>
                  <a:schemeClr val="tx1"/>
                </a:solidFill>
                <a:latin typeface="Calibri" charset="0"/>
                <a:ea typeface="Calibri" charset="0"/>
                <a:cs typeface="Calibri" charset="0"/>
              </a:rPr>
              <a:t>Lindholm-Leary &amp; Genesee, 2014)</a:t>
            </a:r>
          </a:p>
        </p:txBody>
      </p:sp>
      <p:grpSp>
        <p:nvGrpSpPr>
          <p:cNvPr id="2" name="Group 1"/>
          <p:cNvGrpSpPr/>
          <p:nvPr/>
        </p:nvGrpSpPr>
        <p:grpSpPr>
          <a:xfrm>
            <a:off x="6676756" y="1249755"/>
            <a:ext cx="1488003" cy="2033389"/>
            <a:chOff x="6211667" y="2251075"/>
            <a:chExt cx="1488003" cy="2033389"/>
          </a:xfrm>
        </p:grpSpPr>
        <p:pic>
          <p:nvPicPr>
            <p:cNvPr id="2050" name="Picture 2" descr="Image result for spanish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67" y="2251075"/>
              <a:ext cx="1488003" cy="18894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94028" y="4099798"/>
              <a:ext cx="705642" cy="184666"/>
            </a:xfrm>
            <a:prstGeom prst="rect">
              <a:avLst/>
            </a:prstGeom>
            <a:noFill/>
          </p:spPr>
          <p:txBody>
            <a:bodyPr wrap="none" rtlCol="0">
              <a:spAutoFit/>
            </a:bodyPr>
            <a:lstStyle/>
            <a:p>
              <a:r>
                <a:rPr lang="en-US" sz="600" dirty="0"/>
                <a:t>Google images</a:t>
              </a:r>
            </a:p>
          </p:txBody>
        </p:sp>
      </p:grpSp>
    </p:spTree>
    <p:extLst>
      <p:ext uri="{BB962C8B-B14F-4D97-AF65-F5344CB8AC3E}">
        <p14:creationId xmlns:p14="http://schemas.microsoft.com/office/powerpoint/2010/main" val="17107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0" y="4755398"/>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66" y="4712922"/>
            <a:ext cx="514350" cy="361950"/>
          </a:xfrm>
          <a:prstGeom prst="rect">
            <a:avLst/>
          </a:prstGeom>
        </p:spPr>
      </p:pic>
      <p:sp>
        <p:nvSpPr>
          <p:cNvPr id="2" name="TextBox 1"/>
          <p:cNvSpPr txBox="1"/>
          <p:nvPr/>
        </p:nvSpPr>
        <p:spPr>
          <a:xfrm>
            <a:off x="67850" y="413359"/>
            <a:ext cx="8880953" cy="1200329"/>
          </a:xfrm>
          <a:prstGeom prst="rect">
            <a:avLst/>
          </a:prstGeom>
          <a:noFill/>
        </p:spPr>
        <p:txBody>
          <a:bodyPr wrap="square" rtlCol="0">
            <a:spAutoFit/>
          </a:bodyPr>
          <a:lstStyle/>
          <a:p>
            <a:pPr algn="ct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Dual 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Inmersión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Familiar</a:t>
            </a:r>
          </a:p>
        </p:txBody>
      </p:sp>
      <p:grpSp>
        <p:nvGrpSpPr>
          <p:cNvPr id="3" name="Group 2">
            <a:extLst>
              <a:ext uri="{FF2B5EF4-FFF2-40B4-BE49-F238E27FC236}">
                <a16:creationId xmlns:a16="http://schemas.microsoft.com/office/drawing/2014/main" id="{8C545866-44EA-3E45-8855-582C8FCF7645}"/>
              </a:ext>
            </a:extLst>
          </p:cNvPr>
          <p:cNvGrpSpPr/>
          <p:nvPr/>
        </p:nvGrpSpPr>
        <p:grpSpPr>
          <a:xfrm>
            <a:off x="3323656" y="1659233"/>
            <a:ext cx="2618512" cy="2342634"/>
            <a:chOff x="694455" y="1880726"/>
            <a:chExt cx="2618512" cy="2342634"/>
          </a:xfrm>
        </p:grpSpPr>
        <p:sp>
          <p:nvSpPr>
            <p:cNvPr id="19" name="Triangle 18">
              <a:extLst>
                <a:ext uri="{FF2B5EF4-FFF2-40B4-BE49-F238E27FC236}">
                  <a16:creationId xmlns:a16="http://schemas.microsoft.com/office/drawing/2014/main" id="{859E8CD0-587C-8B45-BB4D-01D8A80F010F}"/>
                </a:ext>
              </a:extLst>
            </p:cNvPr>
            <p:cNvSpPr/>
            <p:nvPr/>
          </p:nvSpPr>
          <p:spPr>
            <a:xfrm>
              <a:off x="694455" y="1880726"/>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509884" y="2628834"/>
              <a:ext cx="1166796"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58423" y="2785156"/>
              <a:ext cx="1682128" cy="707886"/>
            </a:xfrm>
            <a:prstGeom prst="rect">
              <a:avLst/>
            </a:prstGeom>
            <a:noFill/>
          </p:spPr>
          <p:txBody>
            <a:bodyPr wrap="square" rtlCol="0">
              <a:spAutoFit/>
            </a:bodyPr>
            <a:lstStyle/>
            <a:p>
              <a:pPr algn="ctr"/>
              <a:r>
                <a:rPr lang="es-ES" sz="2000" b="1" dirty="0">
                  <a:solidFill>
                    <a:schemeClr val="tx1">
                      <a:lumMod val="75000"/>
                      <a:lumOff val="25000"/>
                    </a:schemeClr>
                  </a:solidFill>
                  <a:latin typeface="Calibri" panose="020F0502020204030204" pitchFamily="34" charset="0"/>
                  <a:cs typeface="Calibri" panose="020F0502020204030204" pitchFamily="34" charset="0"/>
                </a:rPr>
                <a:t>Educación</a:t>
              </a:r>
              <a:br>
                <a:rPr lang="es-E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Familiar DLI</a:t>
              </a:r>
            </a:p>
          </p:txBody>
        </p:sp>
        <p:sp>
          <p:nvSpPr>
            <p:cNvPr id="22" name="TextBox 21">
              <a:extLst>
                <a:ext uri="{FF2B5EF4-FFF2-40B4-BE49-F238E27FC236}">
                  <a16:creationId xmlns:a16="http://schemas.microsoft.com/office/drawing/2014/main" id="{B2740092-A590-7E43-BA1D-28F16765C9A9}"/>
                </a:ext>
              </a:extLst>
            </p:cNvPr>
            <p:cNvSpPr txBox="1"/>
            <p:nvPr/>
          </p:nvSpPr>
          <p:spPr>
            <a:xfrm>
              <a:off x="1134518" y="3823250"/>
              <a:ext cx="1603324"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162305" y="2752831"/>
              <a:ext cx="1634080"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714659" y="4309091"/>
            <a:ext cx="271170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 </a:t>
            </a:r>
            <a:r>
              <a:rPr lang="es-ES" sz="1100" b="1" i="1" dirty="0">
                <a:solidFill>
                  <a:schemeClr val="tx2"/>
                </a:solidFill>
                <a:latin typeface="Arial Narrow" panose="020B0606020202030204" pitchFamily="34" charset="0"/>
                <a:cs typeface="Calibri" panose="020F0502020204030204" pitchFamily="34" charset="0"/>
              </a:rPr>
              <a:t>En inglés</a:t>
            </a:r>
            <a:r>
              <a:rPr lang="en-US" sz="1100" b="1" i="1" dirty="0">
                <a:solidFill>
                  <a:schemeClr val="tx2"/>
                </a:solidFill>
                <a:latin typeface="Arial Narrow" panose="020B0606020202030204" pitchFamily="34" charset="0"/>
                <a:cs typeface="Calibri" panose="020F0502020204030204" pitchFamily="34" charset="0"/>
              </a:rPr>
              <a:t>: Dual Language and Immersion</a:t>
            </a:r>
          </a:p>
        </p:txBody>
      </p:sp>
      <p:sp>
        <p:nvSpPr>
          <p:cNvPr id="5" name="Slide Number Placeholder 4"/>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334210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 Placeholder 2"/>
          <p:cNvSpPr>
            <a:spLocks noGrp="1"/>
          </p:cNvSpPr>
          <p:nvPr>
            <p:ph type="body" idx="4294967295"/>
          </p:nvPr>
        </p:nvSpPr>
        <p:spPr>
          <a:xfrm>
            <a:off x="3112817" y="2170312"/>
            <a:ext cx="5134555" cy="1503499"/>
          </a:xfrm>
        </p:spPr>
        <p:txBody>
          <a:bodyPr>
            <a:noAutofit/>
          </a:bodyPr>
          <a:lstStyle/>
          <a:p>
            <a:pPr marL="0" indent="0">
              <a:buNone/>
            </a:pPr>
            <a:r>
              <a:rPr lang="es-MX" b="1" dirty="0">
                <a:solidFill>
                  <a:srgbClr val="002060"/>
                </a:solidFill>
              </a:rPr>
              <a:t>Los hablantes de inglés </a:t>
            </a:r>
            <a:r>
              <a:rPr lang="es-MX" dirty="0">
                <a:solidFill>
                  <a:srgbClr val="002060"/>
                </a:solidFill>
              </a:rPr>
              <a:t>necesitan tener muchas oportunidades para utilizar el español </a:t>
            </a:r>
            <a:r>
              <a:rPr lang="es-MX" b="1" dirty="0">
                <a:solidFill>
                  <a:srgbClr val="002060"/>
                </a:solidFill>
              </a:rPr>
              <a:t>fuera del aula y más allá del 12° grado </a:t>
            </a:r>
            <a:r>
              <a:rPr lang="es-MX" dirty="0">
                <a:solidFill>
                  <a:srgbClr val="002060"/>
                </a:solidFill>
              </a:rPr>
              <a:t>si desean alcanzar niveles avanzados de competencia.</a:t>
            </a:r>
            <a:endParaRPr lang="en-US" dirty="0">
              <a:solidFill>
                <a:srgbClr val="002060"/>
              </a:solidFill>
            </a:endParaRPr>
          </a:p>
        </p:txBody>
      </p:sp>
      <p:sp>
        <p:nvSpPr>
          <p:cNvPr id="5" name="Rectangle 4"/>
          <p:cNvSpPr/>
          <p:nvPr/>
        </p:nvSpPr>
        <p:spPr>
          <a:xfrm>
            <a:off x="307975" y="4787036"/>
            <a:ext cx="1212191" cy="276999"/>
          </a:xfrm>
          <a:prstGeom prst="rect">
            <a:avLst/>
          </a:prstGeom>
        </p:spPr>
        <p:txBody>
          <a:bodyPr wrap="none">
            <a:spAutoFit/>
          </a:bodyPr>
          <a:lstStyle/>
          <a:p>
            <a:r>
              <a:rPr lang="en-US" sz="1200" dirty="0">
                <a:solidFill>
                  <a:schemeClr val="tx1"/>
                </a:solidFill>
                <a:latin typeface="Calibri" charset="0"/>
                <a:ea typeface="Calibri" charset="0"/>
                <a:cs typeface="Calibri" charset="0"/>
              </a:rPr>
              <a:t>(Genesee, 2007)</a:t>
            </a:r>
            <a:endParaRPr lang="en-US" sz="1200" dirty="0">
              <a:solidFill>
                <a:schemeClr val="tx1"/>
              </a:solidFill>
              <a:latin typeface="Calibri" panose="020F0502020204030204" pitchFamily="34" charset="0"/>
              <a:cs typeface="Calibri" panose="020F0502020204030204" pitchFamily="34" charset="0"/>
            </a:endParaRPr>
          </a:p>
        </p:txBody>
      </p:sp>
      <p:sp>
        <p:nvSpPr>
          <p:cNvPr id="6" name="AutoShape 2" descr="Image result for study abr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7" name="AutoShape 4" descr="Image result for study abroad"/>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8" name="AutoShape 6" descr="Image result for study abroad"/>
          <p:cNvSpPr>
            <a:spLocks noChangeAspect="1" noChangeArrowheads="1"/>
          </p:cNvSpPr>
          <p:nvPr/>
        </p:nvSpPr>
        <p:spPr bwMode="auto">
          <a:xfrm>
            <a:off x="155575" y="-9286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9" name="AutoShape 8" descr="Image result for study abroad"/>
          <p:cNvSpPr>
            <a:spLocks noChangeAspect="1" noChangeArrowheads="1"/>
          </p:cNvSpPr>
          <p:nvPr/>
        </p:nvSpPr>
        <p:spPr bwMode="auto">
          <a:xfrm>
            <a:off x="80491" y="-7762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20</a:t>
            </a:fld>
            <a:endParaRPr lang="en-US" dirty="0"/>
          </a:p>
        </p:txBody>
      </p:sp>
      <p:grpSp>
        <p:nvGrpSpPr>
          <p:cNvPr id="12" name="Group 11">
            <a:extLst>
              <a:ext uri="{FF2B5EF4-FFF2-40B4-BE49-F238E27FC236}">
                <a16:creationId xmlns:a16="http://schemas.microsoft.com/office/drawing/2014/main" id="{686770A2-18BA-483A-B959-0A232191704F}"/>
              </a:ext>
            </a:extLst>
          </p:cNvPr>
          <p:cNvGrpSpPr/>
          <p:nvPr/>
        </p:nvGrpSpPr>
        <p:grpSpPr>
          <a:xfrm>
            <a:off x="914070" y="2435713"/>
            <a:ext cx="2198747" cy="1171652"/>
            <a:chOff x="1413164" y="1995487"/>
            <a:chExt cx="2509991" cy="1356318"/>
          </a:xfrm>
        </p:grpSpPr>
        <p:pic>
          <p:nvPicPr>
            <p:cNvPr id="13" name="Picture 12">
              <a:extLst>
                <a:ext uri="{FF2B5EF4-FFF2-40B4-BE49-F238E27FC236}">
                  <a16:creationId xmlns:a16="http://schemas.microsoft.com/office/drawing/2014/main" id="{82FE7CA1-EF20-427E-A46A-299E55BF1DDF}"/>
                </a:ext>
              </a:extLst>
            </p:cNvPr>
            <p:cNvPicPr>
              <a:picLocks noChangeAspect="1"/>
            </p:cNvPicPr>
            <p:nvPr/>
          </p:nvPicPr>
          <p:blipFill>
            <a:blip r:embed="rId3"/>
            <a:stretch>
              <a:fillRect/>
            </a:stretch>
          </p:blipFill>
          <p:spPr>
            <a:xfrm>
              <a:off x="1413164" y="1995487"/>
              <a:ext cx="2393011" cy="1206476"/>
            </a:xfrm>
            <a:prstGeom prst="rect">
              <a:avLst/>
            </a:prstGeom>
          </p:spPr>
        </p:pic>
        <p:sp>
          <p:nvSpPr>
            <p:cNvPr id="14" name="TextBox 13">
              <a:extLst>
                <a:ext uri="{FF2B5EF4-FFF2-40B4-BE49-F238E27FC236}">
                  <a16:creationId xmlns:a16="http://schemas.microsoft.com/office/drawing/2014/main" id="{A1540616-05E6-4A08-9AB0-C10444AD52E1}"/>
                </a:ext>
              </a:extLst>
            </p:cNvPr>
            <p:cNvSpPr txBox="1"/>
            <p:nvPr/>
          </p:nvSpPr>
          <p:spPr>
            <a:xfrm>
              <a:off x="3462773" y="3167139"/>
              <a:ext cx="460382" cy="184666"/>
            </a:xfrm>
            <a:prstGeom prst="rect">
              <a:avLst/>
            </a:prstGeom>
            <a:noFill/>
          </p:spPr>
          <p:txBody>
            <a:bodyPr wrap="none" rtlCol="0">
              <a:spAutoFit/>
            </a:bodyPr>
            <a:lstStyle/>
            <a:p>
              <a:r>
                <a:rPr lang="en-US" sz="600" dirty="0"/>
                <a:t>Pixabay</a:t>
              </a:r>
            </a:p>
          </p:txBody>
        </p:sp>
      </p:grpSp>
      <p:sp>
        <p:nvSpPr>
          <p:cNvPr id="15" name="Rectangle 14"/>
          <p:cNvSpPr/>
          <p:nvPr/>
        </p:nvSpPr>
        <p:spPr>
          <a:xfrm>
            <a:off x="162842" y="212697"/>
            <a:ext cx="8575774" cy="1323439"/>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Bilingüismo</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y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Alfabetización</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Bilingüe</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r>
              <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a:p>
            <a:pPr algn="ct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Aprendizaje</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del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español</a:t>
            </a:r>
            <a:endParaRPr lang="en-US" sz="2800" dirty="0">
              <a:solidFill>
                <a:srgbClr val="002060"/>
              </a:solidFill>
            </a:endParaRPr>
          </a:p>
        </p:txBody>
      </p:sp>
    </p:spTree>
    <p:extLst>
      <p:ext uri="{BB962C8B-B14F-4D97-AF65-F5344CB8AC3E}">
        <p14:creationId xmlns:p14="http://schemas.microsoft.com/office/powerpoint/2010/main" val="258999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sp>
        <p:nvSpPr>
          <p:cNvPr id="2" name="Title 1"/>
          <p:cNvSpPr>
            <a:spLocks noGrp="1"/>
          </p:cNvSpPr>
          <p:nvPr>
            <p:ph type="title" idx="4294967295"/>
          </p:nvPr>
        </p:nvSpPr>
        <p:spPr>
          <a:xfrm>
            <a:off x="0" y="206375"/>
            <a:ext cx="7467600" cy="857250"/>
          </a:xfrm>
        </p:spPr>
        <p:txBody>
          <a:bodyPr>
            <a:noAutofit/>
          </a:bodyPr>
          <a:lstStyle/>
          <a:p>
            <a:pPr>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4294967295"/>
          </p:nvPr>
        </p:nvSpPr>
        <p:spPr>
          <a:xfrm>
            <a:off x="462798" y="1822387"/>
            <a:ext cx="8186931" cy="3328988"/>
          </a:xfrm>
        </p:spPr>
        <p:txBody>
          <a:bodyPr>
            <a:normAutofit/>
          </a:bodyPr>
          <a:lstStyle/>
          <a:p>
            <a:pPr marL="0" indent="0">
              <a:buNone/>
            </a:pPr>
            <a:r>
              <a:rPr lang="en-US" b="1" dirty="0">
                <a:solidFill>
                  <a:srgbClr val="002060"/>
                </a:solidFill>
              </a:rPr>
              <a:t>TODOS los </a:t>
            </a:r>
            <a:r>
              <a:rPr lang="en-US" b="1" dirty="0" err="1">
                <a:solidFill>
                  <a:srgbClr val="002060"/>
                </a:solidFill>
              </a:rPr>
              <a:t>estudiantes</a:t>
            </a:r>
            <a:r>
              <a:rPr lang="en-US" b="1" dirty="0">
                <a:solidFill>
                  <a:srgbClr val="002060"/>
                </a:solidFill>
              </a:rPr>
              <a:t> de DLI </a:t>
            </a:r>
            <a:r>
              <a:rPr lang="en-US" dirty="0">
                <a:solidFill>
                  <a:srgbClr val="002060"/>
                </a:solidFill>
                <a:cs typeface="Calibri" panose="020F0502020204030204" pitchFamily="34" charset="0"/>
              </a:rPr>
              <a:t>se </a:t>
            </a:r>
            <a:r>
              <a:rPr lang="en-US" dirty="0" err="1">
                <a:solidFill>
                  <a:srgbClr val="002060"/>
                </a:solidFill>
                <a:cs typeface="Calibri" panose="020F0502020204030204" pitchFamily="34" charset="0"/>
              </a:rPr>
              <a:t>desempeñan</a:t>
            </a:r>
            <a:r>
              <a:rPr lang="en-US" dirty="0">
                <a:solidFill>
                  <a:srgbClr val="002060"/>
                </a:solidFill>
                <a:cs typeface="Calibri" panose="020F0502020204030204" pitchFamily="34" charset="0"/>
              </a:rPr>
              <a:t> tan bien o </a:t>
            </a:r>
            <a:r>
              <a:rPr lang="en-US" dirty="0" err="1">
                <a:solidFill>
                  <a:srgbClr val="002060"/>
                </a:solidFill>
                <a:cs typeface="Calibri" panose="020F0502020204030204" pitchFamily="34" charset="0"/>
              </a:rPr>
              <a:t>mejor</a:t>
            </a:r>
            <a:r>
              <a:rPr lang="en-US" dirty="0">
                <a:solidFill>
                  <a:srgbClr val="002060"/>
                </a:solidFill>
                <a:cs typeface="Calibri" panose="020F0502020204030204" pitchFamily="34" charset="0"/>
              </a:rPr>
              <a:t> que los </a:t>
            </a:r>
            <a:r>
              <a:rPr lang="en-US" dirty="0" err="1">
                <a:solidFill>
                  <a:srgbClr val="002060"/>
                </a:solidFill>
                <a:cs typeface="Calibri" panose="020F0502020204030204" pitchFamily="34" charset="0"/>
              </a:rPr>
              <a:t>estudiantes</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similares</a:t>
            </a:r>
            <a:r>
              <a:rPr lang="en-US" dirty="0">
                <a:solidFill>
                  <a:srgbClr val="002060"/>
                </a:solidFill>
                <a:cs typeface="Calibri" panose="020F0502020204030204" pitchFamily="34" charset="0"/>
              </a:rPr>
              <a:t> que </a:t>
            </a:r>
            <a:r>
              <a:rPr lang="en-US" dirty="0" err="1">
                <a:solidFill>
                  <a:srgbClr val="002060"/>
                </a:solidFill>
                <a:cs typeface="Calibri" panose="020F0502020204030204" pitchFamily="34" charset="0"/>
              </a:rPr>
              <a:t>están</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en</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programas</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donde</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sólo</a:t>
            </a:r>
            <a:r>
              <a:rPr lang="en-US" dirty="0">
                <a:solidFill>
                  <a:srgbClr val="002060"/>
                </a:solidFill>
                <a:cs typeface="Calibri" panose="020F0502020204030204" pitchFamily="34" charset="0"/>
              </a:rPr>
              <a:t> </a:t>
            </a:r>
            <a:r>
              <a:rPr lang="en-US" dirty="0" err="1">
                <a:solidFill>
                  <a:srgbClr val="002060"/>
                </a:solidFill>
                <a:cs typeface="Calibri" panose="020F0502020204030204" pitchFamily="34" charset="0"/>
              </a:rPr>
              <a:t>enfatizan</a:t>
            </a:r>
            <a:r>
              <a:rPr lang="en-US" dirty="0">
                <a:solidFill>
                  <a:srgbClr val="002060"/>
                </a:solidFill>
                <a:cs typeface="Calibri" panose="020F0502020204030204" pitchFamily="34" charset="0"/>
              </a:rPr>
              <a:t> el inglés. </a:t>
            </a:r>
            <a:r>
              <a:rPr lang="en-US" dirty="0">
                <a:solidFill>
                  <a:srgbClr val="002060"/>
                </a:solidFill>
              </a:rPr>
              <a:t> ¿Por </a:t>
            </a:r>
            <a:r>
              <a:rPr lang="en-US" dirty="0" err="1">
                <a:solidFill>
                  <a:srgbClr val="002060"/>
                </a:solidFill>
              </a:rPr>
              <a:t>qué</a:t>
            </a:r>
            <a:r>
              <a:rPr lang="en-US" dirty="0">
                <a:solidFill>
                  <a:srgbClr val="002060"/>
                </a:solidFill>
              </a:rPr>
              <a:t>?</a:t>
            </a:r>
          </a:p>
          <a:p>
            <a:pPr lvl="1">
              <a:buFont typeface="Courier New" panose="02070309020205020404" pitchFamily="49" charset="0"/>
              <a:buChar char="o"/>
            </a:pPr>
            <a:r>
              <a:rPr lang="en-US" sz="2400" dirty="0">
                <a:solidFill>
                  <a:srgbClr val="002060"/>
                </a:solidFill>
              </a:rPr>
              <a:t>El </a:t>
            </a:r>
            <a:r>
              <a:rPr lang="en-US" sz="2400" dirty="0" err="1">
                <a:solidFill>
                  <a:srgbClr val="002060"/>
                </a:solidFill>
              </a:rPr>
              <a:t>programa</a:t>
            </a:r>
            <a:r>
              <a:rPr lang="en-US" sz="2400" dirty="0">
                <a:solidFill>
                  <a:srgbClr val="002060"/>
                </a:solidFill>
              </a:rPr>
              <a:t> de DLI </a:t>
            </a:r>
            <a:r>
              <a:rPr lang="en-US" sz="2400" dirty="0" err="1">
                <a:solidFill>
                  <a:srgbClr val="002060"/>
                </a:solidFill>
              </a:rPr>
              <a:t>apoya</a:t>
            </a:r>
            <a:r>
              <a:rPr lang="en-US" sz="2400" dirty="0">
                <a:solidFill>
                  <a:srgbClr val="002060"/>
                </a:solidFill>
              </a:rPr>
              <a:t> el </a:t>
            </a:r>
            <a:r>
              <a:rPr lang="en-US" sz="2400" dirty="0" err="1">
                <a:solidFill>
                  <a:srgbClr val="002060"/>
                </a:solidFill>
              </a:rPr>
              <a:t>desarrollo</a:t>
            </a:r>
            <a:r>
              <a:rPr lang="en-US" sz="2400" dirty="0">
                <a:solidFill>
                  <a:srgbClr val="002060"/>
                </a:solidFill>
              </a:rPr>
              <a:t> del inglés.</a:t>
            </a:r>
          </a:p>
          <a:p>
            <a:pPr lvl="1">
              <a:buFont typeface="Courier New" panose="02070309020205020404" pitchFamily="49" charset="0"/>
              <a:buChar char="o"/>
            </a:pPr>
            <a:r>
              <a:rPr lang="en-US" sz="2400" dirty="0">
                <a:solidFill>
                  <a:srgbClr val="002060"/>
                </a:solidFill>
              </a:rPr>
              <a:t>Los </a:t>
            </a:r>
            <a:r>
              <a:rPr lang="en-US" sz="2400" dirty="0" err="1">
                <a:solidFill>
                  <a:srgbClr val="002060"/>
                </a:solidFill>
              </a:rPr>
              <a:t>estudiantes</a:t>
            </a:r>
            <a:r>
              <a:rPr lang="en-US" sz="2400" dirty="0">
                <a:solidFill>
                  <a:srgbClr val="002060"/>
                </a:solidFill>
              </a:rPr>
              <a:t> </a:t>
            </a:r>
            <a:r>
              <a:rPr lang="en-US" sz="2400" dirty="0" err="1">
                <a:solidFill>
                  <a:srgbClr val="002060"/>
                </a:solidFill>
              </a:rPr>
              <a:t>tienen</a:t>
            </a:r>
            <a:r>
              <a:rPr lang="en-US" sz="2400" dirty="0">
                <a:solidFill>
                  <a:srgbClr val="002060"/>
                </a:solidFill>
              </a:rPr>
              <a:t> </a:t>
            </a:r>
            <a:r>
              <a:rPr lang="en-US" sz="2400" dirty="0" err="1">
                <a:solidFill>
                  <a:srgbClr val="002060"/>
                </a:solidFill>
              </a:rPr>
              <a:t>apoyo</a:t>
            </a:r>
            <a:r>
              <a:rPr lang="en-US" sz="2400" dirty="0">
                <a:solidFill>
                  <a:srgbClr val="002060"/>
                </a:solidFill>
              </a:rPr>
              <a:t> para </a:t>
            </a:r>
            <a:r>
              <a:rPr lang="en-US" sz="2400" dirty="0" err="1">
                <a:solidFill>
                  <a:srgbClr val="002060"/>
                </a:solidFill>
              </a:rPr>
              <a:t>desarrollar</a:t>
            </a:r>
            <a:r>
              <a:rPr lang="en-US" sz="2400" dirty="0">
                <a:solidFill>
                  <a:srgbClr val="002060"/>
                </a:solidFill>
              </a:rPr>
              <a:t> el inglés </a:t>
            </a:r>
            <a:r>
              <a:rPr lang="en-US" sz="2400" dirty="0" err="1">
                <a:solidFill>
                  <a:srgbClr val="002060"/>
                </a:solidFill>
              </a:rPr>
              <a:t>en</a:t>
            </a:r>
            <a:r>
              <a:rPr lang="en-US" sz="2400" dirty="0">
                <a:solidFill>
                  <a:srgbClr val="002060"/>
                </a:solidFill>
              </a:rPr>
              <a:t> la </a:t>
            </a:r>
            <a:r>
              <a:rPr lang="en-US" sz="2400" dirty="0" err="1">
                <a:solidFill>
                  <a:srgbClr val="002060"/>
                </a:solidFill>
              </a:rPr>
              <a:t>comunidad</a:t>
            </a:r>
            <a:r>
              <a:rPr lang="en-US" sz="2400" dirty="0">
                <a:solidFill>
                  <a:srgbClr val="002060"/>
                </a:solidFill>
              </a:rPr>
              <a:t> (y </a:t>
            </a:r>
            <a:r>
              <a:rPr lang="en-US" sz="2400" dirty="0" err="1">
                <a:solidFill>
                  <a:srgbClr val="002060"/>
                </a:solidFill>
              </a:rPr>
              <a:t>algunos</a:t>
            </a:r>
            <a:r>
              <a:rPr lang="en-US" sz="2400" dirty="0">
                <a:solidFill>
                  <a:srgbClr val="002060"/>
                </a:solidFill>
              </a:rPr>
              <a:t>, </a:t>
            </a:r>
            <a:r>
              <a:rPr lang="en-US" sz="2400" dirty="0" err="1">
                <a:solidFill>
                  <a:srgbClr val="002060"/>
                </a:solidFill>
              </a:rPr>
              <a:t>en</a:t>
            </a:r>
            <a:r>
              <a:rPr lang="en-US" sz="2400" dirty="0">
                <a:solidFill>
                  <a:srgbClr val="002060"/>
                </a:solidFill>
              </a:rPr>
              <a:t> casa).</a:t>
            </a:r>
          </a:p>
          <a:p>
            <a:pPr marL="0" indent="0">
              <a:buNone/>
            </a:pPr>
            <a:endParaRPr lang="en-US" dirty="0"/>
          </a:p>
          <a:p>
            <a:pPr lvl="1"/>
            <a:endParaRPr lang="en-US" dirty="0"/>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2" y="339954"/>
            <a:ext cx="8575774" cy="1323439"/>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Bilingüismo</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y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Alfabetización</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Bilingüe</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r>
              <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a:p>
            <a:pPr algn="ct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Aprendizaje</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del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inglés</a:t>
            </a:r>
            <a:endParaRPr lang="en-US" sz="2800" dirty="0">
              <a:solidFill>
                <a:srgbClr val="002060"/>
              </a:solidFill>
            </a:endParaRPr>
          </a:p>
        </p:txBody>
      </p:sp>
    </p:spTree>
    <p:extLst>
      <p:ext uri="{BB962C8B-B14F-4D97-AF65-F5344CB8AC3E}">
        <p14:creationId xmlns:p14="http://schemas.microsoft.com/office/powerpoint/2010/main" val="41677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4" name="Slide Number Placeholder 3"/>
          <p:cNvSpPr>
            <a:spLocks noGrp="1"/>
          </p:cNvSpPr>
          <p:nvPr>
            <p:ph type="sldNum" sz="quarter" idx="12"/>
          </p:nvPr>
        </p:nvSpPr>
        <p:spPr/>
        <p:txBody>
          <a:bodyPr/>
          <a:lstStyle/>
          <a:p>
            <a:fld id="{E59CB7E1-91DC-4272-BB44-E0360AD4D249}" type="slidenum">
              <a:rPr lang="en-US" smtClean="0"/>
              <a:t>22</a:t>
            </a:fld>
            <a:endParaRPr lang="en-US"/>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a:xfrm>
            <a:off x="457200" y="1475996"/>
            <a:ext cx="3657600" cy="3280551"/>
          </a:xfrm>
        </p:spPr>
        <p:txBody>
          <a:bodyPr>
            <a:normAutofit/>
          </a:bodyPr>
          <a:lstStyle/>
          <a:p>
            <a:pPr marL="0" indent="0">
              <a:buNone/>
            </a:pPr>
            <a:endParaRPr lang="en-US" dirty="0"/>
          </a:p>
          <a:p>
            <a:pPr lvl="1"/>
            <a:endParaRPr lang="en-US" dirty="0"/>
          </a:p>
        </p:txBody>
      </p:sp>
      <p:sp>
        <p:nvSpPr>
          <p:cNvPr id="5" name="Content Placeholder 4">
            <a:extLst>
              <a:ext uri="{FF2B5EF4-FFF2-40B4-BE49-F238E27FC236}">
                <a16:creationId xmlns:a16="http://schemas.microsoft.com/office/drawing/2014/main" id="{EF713101-927B-7146-8EBE-13332931B1A9}"/>
              </a:ext>
            </a:extLst>
          </p:cNvPr>
          <p:cNvSpPr>
            <a:spLocks noGrp="1"/>
          </p:cNvSpPr>
          <p:nvPr>
            <p:ph sz="quarter" idx="2"/>
          </p:nvPr>
        </p:nvSpPr>
        <p:spPr>
          <a:xfrm>
            <a:off x="3318777" y="1704396"/>
            <a:ext cx="5157958" cy="3280551"/>
          </a:xfrm>
        </p:spPr>
        <p:txBody>
          <a:bodyPr>
            <a:normAutofit/>
          </a:bodyPr>
          <a:lstStyle/>
          <a:p>
            <a:pPr marL="0" indent="0">
              <a:buNone/>
            </a:pPr>
            <a:r>
              <a:rPr lang="es-MX" b="1" dirty="0">
                <a:solidFill>
                  <a:srgbClr val="002060"/>
                </a:solidFill>
                <a:effectLst>
                  <a:outerShdw blurRad="38100" dist="38100" dir="2700000" algn="tl">
                    <a:srgbClr val="000000">
                      <a:alpha val="43137"/>
                    </a:srgbClr>
                  </a:outerShdw>
                </a:effectLst>
              </a:rPr>
              <a:t>Los estudiantes que hablan español/ bilingües </a:t>
            </a:r>
            <a:r>
              <a:rPr lang="es-MX" dirty="0">
                <a:solidFill>
                  <a:srgbClr val="002060"/>
                </a:solidFill>
              </a:rPr>
              <a:t>están rodeados por el inglés  </a:t>
            </a:r>
            <a:br>
              <a:rPr lang="es-MX" dirty="0">
                <a:solidFill>
                  <a:srgbClr val="002060"/>
                </a:solidFill>
              </a:rPr>
            </a:br>
            <a:r>
              <a:rPr lang="es-MX" dirty="0">
                <a:solidFill>
                  <a:srgbClr val="002060"/>
                </a:solidFill>
              </a:rPr>
              <a:t>y están muy motivados para usarlo fuera del aula. </a:t>
            </a:r>
            <a:r>
              <a:rPr lang="es-ES" dirty="0">
                <a:solidFill>
                  <a:srgbClr val="002060"/>
                </a:solidFill>
              </a:rPr>
              <a:t>Pero necesitan mucho apoyo en el desarrollo del inglés académico.</a:t>
            </a:r>
            <a:endParaRPr lang="en-US" dirty="0">
              <a:solidFill>
                <a:srgbClr val="002060"/>
              </a:solidFill>
            </a:endParaRPr>
          </a:p>
          <a:p>
            <a:pPr marL="0" indent="0">
              <a:buNone/>
            </a:pPr>
            <a:endParaRPr lang="en-US" dirty="0"/>
          </a:p>
        </p:txBody>
      </p:sp>
      <p:pic>
        <p:nvPicPr>
          <p:cNvPr id="9" name="Picture 2">
            <a:extLst>
              <a:ext uri="{FF2B5EF4-FFF2-40B4-BE49-F238E27FC236}">
                <a16:creationId xmlns:a16="http://schemas.microsoft.com/office/drawing/2014/main" id="{F5275F4E-237A-164D-BC2B-7CAEC359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18" y="1897716"/>
            <a:ext cx="2035547" cy="144695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62842" y="164217"/>
            <a:ext cx="8575774" cy="1323439"/>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Bilingüismo</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y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Alfabetización</a:t>
            </a:r>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Bilingüe</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Aprendizaje</a:t>
            </a: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del </a:t>
            </a:r>
            <a:r>
              <a:rPr lang="en-US" sz="28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inglés</a:t>
            </a:r>
            <a:endParaRPr lang="en-US" sz="2800" dirty="0">
              <a:solidFill>
                <a:srgbClr val="002060"/>
              </a:solidFill>
            </a:endParaRPr>
          </a:p>
        </p:txBody>
      </p:sp>
    </p:spTree>
    <p:extLst>
      <p:ext uri="{BB962C8B-B14F-4D97-AF65-F5344CB8AC3E}">
        <p14:creationId xmlns:p14="http://schemas.microsoft.com/office/powerpoint/2010/main" val="199563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23</a:t>
            </a:fld>
            <a:endParaRPr lang="en" dirty="0"/>
          </a:p>
        </p:txBody>
      </p:sp>
      <p:sp>
        <p:nvSpPr>
          <p:cNvPr id="9" name="TextBox 8"/>
          <p:cNvSpPr txBox="1"/>
          <p:nvPr/>
        </p:nvSpPr>
        <p:spPr>
          <a:xfrm>
            <a:off x="85464" y="533458"/>
            <a:ext cx="8529899" cy="523220"/>
          </a:xfrm>
          <a:prstGeom prst="rect">
            <a:avLst/>
          </a:prstGeom>
          <a:noFill/>
        </p:spPr>
        <p:txBody>
          <a:bodyPr wrap="none" rtlCol="0">
            <a:spAutoFit/>
          </a:bodyPr>
          <a:lstStyle/>
          <a:p>
            <a:pPr>
              <a:spcBef>
                <a:spcPts val="900"/>
              </a:spcBef>
            </a:pP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camino</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hacia</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Bilingüismo</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el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Alfabetización</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Bilingüe</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Rectangle 10"/>
          <p:cNvSpPr/>
          <p:nvPr/>
        </p:nvSpPr>
        <p:spPr>
          <a:xfrm>
            <a:off x="85464" y="3653680"/>
            <a:ext cx="8653152" cy="907941"/>
          </a:xfrm>
          <a:prstGeom prst="rect">
            <a:avLst/>
          </a:prstGeom>
        </p:spPr>
        <p:txBody>
          <a:bodyPr wrap="square">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Lean </a:t>
            </a:r>
            <a:r>
              <a:rPr lang="en-US" sz="2400" dirty="0" err="1">
                <a:solidFill>
                  <a:schemeClr val="tx2">
                    <a:lumMod val="75000"/>
                  </a:schemeClr>
                </a:solidFill>
                <a:latin typeface="Calibri" panose="020F0502020204030204" pitchFamily="34" charset="0"/>
                <a:cs typeface="Calibri" panose="020F0502020204030204" pitchFamily="34" charset="0"/>
              </a:rPr>
              <a:t>cada</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escrito</a:t>
            </a:r>
            <a:r>
              <a:rPr lang="en-US" sz="2400" dirty="0">
                <a:solidFill>
                  <a:schemeClr val="tx2">
                    <a:lumMod val="75000"/>
                  </a:schemeClr>
                </a:solidFill>
                <a:latin typeface="Calibri" panose="020F0502020204030204" pitchFamily="34" charset="0"/>
                <a:cs typeface="Calibri" panose="020F0502020204030204" pitchFamily="34" charset="0"/>
              </a:rPr>
              <a:t> de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en</a:t>
            </a:r>
            <a:r>
              <a:rPr lang="en-US" sz="2400" dirty="0">
                <a:solidFill>
                  <a:schemeClr val="tx2">
                    <a:lumMod val="75000"/>
                  </a:schemeClr>
                </a:solidFill>
                <a:latin typeface="Calibri" panose="020F0502020204030204" pitchFamily="34" charset="0"/>
                <a:cs typeface="Calibri" panose="020F0502020204030204" pitchFamily="34" charset="0"/>
              </a:rPr>
              <a:t> el </a:t>
            </a:r>
            <a:r>
              <a:rPr lang="en-US" sz="2400" dirty="0" err="1">
                <a:solidFill>
                  <a:srgbClr val="002060"/>
                </a:solidFill>
                <a:latin typeface="Calibri" panose="020F0502020204030204" pitchFamily="34" charset="0"/>
                <a:cs typeface="Calibri" panose="020F0502020204030204" pitchFamily="34" charset="0"/>
              </a:rPr>
              <a:t>camino</a:t>
            </a:r>
            <a:r>
              <a:rPr lang="en-US" sz="2400" dirty="0">
                <a:solidFill>
                  <a:srgbClr val="002060"/>
                </a:solidFill>
                <a:latin typeface="Calibri" panose="020F0502020204030204" pitchFamily="34" charset="0"/>
                <a:cs typeface="Calibri" panose="020F0502020204030204" pitchFamily="34" charset="0"/>
              </a:rPr>
              <a:t>»</a:t>
            </a:r>
            <a:r>
              <a:rPr lang="en-US" sz="2400" dirty="0">
                <a:solidFill>
                  <a:schemeClr val="tx2">
                    <a:lumMod val="75000"/>
                  </a:schemeClr>
                </a:solidFill>
                <a:latin typeface="Calibri" panose="020F0502020204030204" pitchFamily="34" charset="0"/>
                <a:cs typeface="Calibri" panose="020F0502020204030204" pitchFamily="34" charset="0"/>
              </a:rPr>
              <a:t>.</a:t>
            </a:r>
          </a:p>
          <a:p>
            <a:pPr marL="342900" indent="-342900">
              <a:spcBef>
                <a:spcPts val="600"/>
              </a:spcBef>
              <a:buFont typeface="Courier New" panose="02070309020205020404" pitchFamily="49" charset="0"/>
              <a:buChar char="o"/>
            </a:pPr>
            <a:r>
              <a:rPr lang="en-US" sz="2400" dirty="0" err="1">
                <a:solidFill>
                  <a:schemeClr val="tx2">
                    <a:lumMod val="75000"/>
                  </a:schemeClr>
                </a:solidFill>
                <a:latin typeface="Calibri" panose="020F0502020204030204" pitchFamily="34" charset="0"/>
                <a:cs typeface="Calibri" panose="020F0502020204030204" pitchFamily="34" charset="0"/>
              </a:rPr>
              <a:t>Compartan</a:t>
            </a:r>
            <a:r>
              <a:rPr lang="en-US" sz="2400" dirty="0">
                <a:solidFill>
                  <a:schemeClr val="tx2">
                    <a:lumMod val="75000"/>
                  </a:schemeClr>
                </a:solidFill>
                <a:latin typeface="Calibri" panose="020F0502020204030204" pitchFamily="34" charset="0"/>
                <a:cs typeface="Calibri" panose="020F0502020204030204" pitchFamily="34" charset="0"/>
              </a:rPr>
              <a:t> ideas que </a:t>
            </a:r>
            <a:r>
              <a:rPr lang="en-US" sz="2400" dirty="0" err="1">
                <a:solidFill>
                  <a:schemeClr val="tx2">
                    <a:lumMod val="75000"/>
                  </a:schemeClr>
                </a:solidFill>
                <a:latin typeface="Calibri" panose="020F0502020204030204" pitchFamily="34" charset="0"/>
                <a:cs typeface="Calibri" panose="020F0502020204030204" pitchFamily="34" charset="0"/>
              </a:rPr>
              <a:t>tengan</a:t>
            </a:r>
            <a:r>
              <a:rPr lang="en-US" sz="2400" dirty="0">
                <a:solidFill>
                  <a:schemeClr val="tx2">
                    <a:lumMod val="75000"/>
                  </a:schemeClr>
                </a:solidFill>
                <a:latin typeface="Calibri" panose="020F0502020204030204" pitchFamily="34" charset="0"/>
                <a:cs typeface="Calibri" panose="020F0502020204030204" pitchFamily="34" charset="0"/>
              </a:rPr>
              <a:t> para responder a </a:t>
            </a:r>
            <a:r>
              <a:rPr lang="en-US" sz="2400" dirty="0" err="1">
                <a:solidFill>
                  <a:schemeClr val="tx2">
                    <a:lumMod val="75000"/>
                  </a:schemeClr>
                </a:solidFill>
                <a:latin typeface="Calibri" panose="020F0502020204030204" pitchFamily="34" charset="0"/>
                <a:cs typeface="Calibri" panose="020F0502020204030204" pitchFamily="34" charset="0"/>
              </a:rPr>
              <a:t>estos</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baches</a:t>
            </a:r>
            <a:r>
              <a:rPr lang="en-US" sz="2400" dirty="0">
                <a:solidFill>
                  <a:srgbClr val="002060"/>
                </a:solidFill>
                <a:latin typeface="Calibri" panose="020F0502020204030204" pitchFamily="34" charset="0"/>
                <a:cs typeface="Calibri" panose="020F0502020204030204" pitchFamily="34" charset="0"/>
              </a:rPr>
              <a:t>»</a:t>
            </a:r>
            <a:r>
              <a:rPr lang="en-US" sz="2400" dirty="0">
                <a:solidFill>
                  <a:schemeClr val="tx2">
                    <a:lumMod val="75000"/>
                  </a:schemeClr>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5FD74D2D-346B-4B9E-AB57-C1C7A0D654D9}"/>
              </a:ext>
            </a:extLst>
          </p:cNvPr>
          <p:cNvPicPr>
            <a:picLocks noChangeAspect="1"/>
          </p:cNvPicPr>
          <p:nvPr/>
        </p:nvPicPr>
        <p:blipFill rotWithShape="1">
          <a:blip r:embed="rId3"/>
          <a:srcRect t="24349"/>
          <a:stretch/>
        </p:blipFill>
        <p:spPr>
          <a:xfrm>
            <a:off x="625928" y="1056678"/>
            <a:ext cx="7892143" cy="2499880"/>
          </a:xfrm>
          <a:prstGeom prst="rect">
            <a:avLst/>
          </a:prstGeom>
        </p:spPr>
      </p:pic>
      <p:sp>
        <p:nvSpPr>
          <p:cNvPr id="4" name="TextBox 3">
            <a:extLst>
              <a:ext uri="{FF2B5EF4-FFF2-40B4-BE49-F238E27FC236}">
                <a16:creationId xmlns:a16="http://schemas.microsoft.com/office/drawing/2014/main" id="{8C03FE74-46D9-4C64-BAB4-FC059728F292}"/>
              </a:ext>
            </a:extLst>
          </p:cNvPr>
          <p:cNvSpPr txBox="1"/>
          <p:nvPr/>
        </p:nvSpPr>
        <p:spPr>
          <a:xfrm>
            <a:off x="7315200" y="3448836"/>
            <a:ext cx="532518" cy="215444"/>
          </a:xfrm>
          <a:prstGeom prst="rect">
            <a:avLst/>
          </a:prstGeom>
          <a:noFill/>
        </p:spPr>
        <p:txBody>
          <a:bodyPr wrap="none" rtlCol="0">
            <a:spAutoFit/>
          </a:bodyPr>
          <a:lstStyle/>
          <a:p>
            <a:r>
              <a:rPr lang="en-US" sz="800" dirty="0" err="1">
                <a:latin typeface="Calibri" panose="020F0502020204030204" pitchFamily="34" charset="0"/>
                <a:cs typeface="Calibri" panose="020F0502020204030204" pitchFamily="34" charset="0"/>
              </a:rPr>
              <a:t>Pixshark</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333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350" y="2105469"/>
            <a:ext cx="7915326" cy="2463628"/>
          </a:xfrm>
        </p:spPr>
        <p:txBody>
          <a:bodyPr>
            <a:normAutofit/>
          </a:bodyPr>
          <a:lstStyle/>
          <a:p>
            <a:pPr marL="228600" lvl="0">
              <a:buNone/>
            </a:pPr>
            <a:r>
              <a:rPr lang="en" dirty="0">
                <a:solidFill>
                  <a:srgbClr val="090E0F"/>
                </a:solidFill>
              </a:rPr>
              <a:t>   </a:t>
            </a:r>
            <a:r>
              <a:rPr lang="es-MX" dirty="0">
                <a:solidFill>
                  <a:srgbClr val="002060"/>
                </a:solidFill>
              </a:rPr>
              <a:t>En 5° grado, cuando el contenido se vuelve mucho más complejo y difícil, sus hijos podrían sentirse muy desanimados y es posible que ustedes se sientan impotentes, especialmente si no hablan el idioma con el que se les enseña.</a:t>
            </a:r>
            <a:endParaRPr lang="en" dirty="0">
              <a:solidFill>
                <a:srgbClr val="002060"/>
              </a:solidFill>
            </a:endParaRPr>
          </a:p>
          <a:p>
            <a:endParaRPr lang="en-US" dirty="0">
              <a:solidFill>
                <a:srgbClr val="002060"/>
              </a:solidFill>
            </a:endParaRPr>
          </a:p>
        </p:txBody>
      </p:sp>
      <p:sp>
        <p:nvSpPr>
          <p:cNvPr id="2" name="Slide Number Placeholder 1"/>
          <p:cNvSpPr>
            <a:spLocks noGrp="1"/>
          </p:cNvSpPr>
          <p:nvPr>
            <p:ph type="sldNum" idx="12"/>
          </p:nvPr>
        </p:nvSpPr>
        <p:spPr>
          <a:xfrm>
            <a:off x="8283600" y="4297564"/>
            <a:ext cx="548700" cy="39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i="0" u="none" strike="noStrike" kern="0" cap="none" spc="0" normalizeH="0" baseline="0" noProof="0" smtClean="0">
                <a:ln>
                  <a:noFill/>
                </a:ln>
                <a:solidFill>
                  <a:schemeClr val="bg1"/>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 sz="12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471455" y="1997256"/>
            <a:ext cx="7603395" cy="2677656"/>
          </a:xfrm>
          <a:prstGeom prst="rect">
            <a:avLst/>
          </a:prstGeom>
          <a:solidFill>
            <a:schemeClr val="accent6">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Los niños</a:t>
            </a:r>
            <a:r>
              <a:rPr kumimoji="0" lang="es-MX" sz="24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generalmente</a:t>
            </a: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sienten que no es justo que tengan que trabajar </a:t>
            </a:r>
            <a:r>
              <a:rPr lang="es-MX" sz="2400" dirty="0">
                <a:solidFill>
                  <a:srgbClr val="002060"/>
                </a:solidFill>
                <a:latin typeface="Calibri" panose="020F0502020204030204" pitchFamily="34" charset="0"/>
                <a:cs typeface="Calibri" panose="020F0502020204030204" pitchFamily="34" charset="0"/>
              </a:rPr>
              <a:t>muchísimo </a:t>
            </a: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más que sus amigos que no son DLI.</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Y como padres, probablemente se sientan mal porque no pueden ayudarlos más.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Reconozcan sus</a:t>
            </a:r>
            <a:r>
              <a:rPr kumimoji="0" lang="es-MX" sz="24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sentimientos y los de sus hijos</a:t>
            </a: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pero no</a:t>
            </a:r>
            <a:r>
              <a:rPr kumimoji="0" lang="es-MX" sz="24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permitan que los dominen</a:t>
            </a:r>
            <a:r>
              <a:rPr kumimoji="0" 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¡La lucha vale la pena!</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nvGrpSpPr>
          <p:cNvPr id="8" name="Group 7"/>
          <p:cNvGrpSpPr/>
          <p:nvPr/>
        </p:nvGrpSpPr>
        <p:grpSpPr>
          <a:xfrm>
            <a:off x="2286000" y="331027"/>
            <a:ext cx="1679860" cy="1276575"/>
            <a:chOff x="2600035" y="213653"/>
            <a:chExt cx="1679860" cy="1276575"/>
          </a:xfrm>
        </p:grpSpPr>
        <p:pic>
          <p:nvPicPr>
            <p:cNvPr id="9" name="Picture 2" descr="Parent Help Cli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035" y="213653"/>
              <a:ext cx="1679860" cy="1091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75057" y="1305562"/>
              <a:ext cx="460382" cy="184666"/>
            </a:xfrm>
            <a:prstGeom prst="rect">
              <a:avLst/>
            </a:prstGeom>
            <a:noFill/>
          </p:spPr>
          <p:txBody>
            <a:bodyPr wrap="none" rtlCol="0">
              <a:spAutoFit/>
            </a:bodyPr>
            <a:lstStyle/>
            <a:p>
              <a:r>
                <a:rPr lang="en-US" sz="600" dirty="0" err="1"/>
                <a:t>Pixabay</a:t>
              </a:r>
              <a:endParaRPr lang="en-US" sz="600" dirty="0"/>
            </a:p>
          </p:txBody>
        </p:sp>
      </p:grpSp>
      <p:pic>
        <p:nvPicPr>
          <p:cNvPr id="4" name="Picture 3">
            <a:extLst>
              <a:ext uri="{FF2B5EF4-FFF2-40B4-BE49-F238E27FC236}">
                <a16:creationId xmlns:a16="http://schemas.microsoft.com/office/drawing/2014/main" id="{139FFC29-FF1E-4E1A-9F51-0BCD158AAC17}"/>
              </a:ext>
            </a:extLst>
          </p:cNvPr>
          <p:cNvPicPr>
            <a:picLocks noChangeAspect="1"/>
          </p:cNvPicPr>
          <p:nvPr/>
        </p:nvPicPr>
        <p:blipFill>
          <a:blip r:embed="rId4"/>
          <a:stretch>
            <a:fillRect/>
          </a:stretch>
        </p:blipFill>
        <p:spPr>
          <a:xfrm>
            <a:off x="533400" y="331027"/>
            <a:ext cx="1563661" cy="1404752"/>
          </a:xfrm>
          <a:prstGeom prst="rect">
            <a:avLst/>
          </a:prstGeom>
        </p:spPr>
      </p:pic>
    </p:spTree>
    <p:extLst>
      <p:ext uri="{BB962C8B-B14F-4D97-AF65-F5344CB8AC3E}">
        <p14:creationId xmlns:p14="http://schemas.microsoft.com/office/powerpoint/2010/main" val="17734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813" y="2250570"/>
            <a:ext cx="7768289" cy="2341843"/>
          </a:xfrm>
        </p:spPr>
        <p:txBody>
          <a:bodyPr>
            <a:normAutofit/>
          </a:bodyPr>
          <a:lstStyle/>
          <a:p>
            <a:pPr lvl="0">
              <a:buNone/>
            </a:pPr>
            <a:r>
              <a:rPr lang="es-MX" dirty="0">
                <a:solidFill>
                  <a:srgbClr val="7030A0"/>
                </a:solidFill>
              </a:rPr>
              <a:t>	</a:t>
            </a:r>
            <a:r>
              <a:rPr lang="es-MX" sz="2200" dirty="0">
                <a:solidFill>
                  <a:srgbClr val="002060"/>
                </a:solidFill>
              </a:rPr>
              <a:t>Al final de la primaria, cuando llega el momento de ingresar a la escuela intermedia, es posible que sus hijos quieran abandonar el programa DLI e ingresar a la escuela intermedia sólo en inglés. ¡Incluso ustedes ya estén listos para rendirse!</a:t>
            </a:r>
            <a:endParaRPr lang="en-US" sz="2200" dirty="0">
              <a:solidFill>
                <a:srgbClr val="002060"/>
              </a:solidFill>
            </a:endParaRPr>
          </a:p>
        </p:txBody>
      </p:sp>
      <p:sp>
        <p:nvSpPr>
          <p:cNvPr id="2" name="Slide Number Placeholder 1"/>
          <p:cNvSpPr>
            <a:spLocks noGrp="1"/>
          </p:cNvSpPr>
          <p:nvPr>
            <p:ph type="sldNum" idx="12"/>
          </p:nvPr>
        </p:nvSpPr>
        <p:spPr>
          <a:xfrm>
            <a:off x="8265328" y="4285207"/>
            <a:ext cx="548700" cy="39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i="0" u="none" strike="noStrike" kern="0" cap="none" spc="0" normalizeH="0" baseline="0" noProof="0" smtClean="0">
                <a:ln>
                  <a:noFill/>
                </a:ln>
                <a:solidFill>
                  <a:schemeClr val="bg1"/>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 sz="12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9" name="TextBox 8"/>
          <p:cNvSpPr txBox="1"/>
          <p:nvPr/>
        </p:nvSpPr>
        <p:spPr>
          <a:xfrm>
            <a:off x="497039" y="1635048"/>
            <a:ext cx="7768289" cy="3416320"/>
          </a:xfrm>
          <a:prstGeom prst="rect">
            <a:avLst/>
          </a:prstGeom>
          <a:solidFill>
            <a:schemeClr val="accent6">
              <a:lumMod val="20000"/>
              <a:lumOff val="80000"/>
            </a:schemeClr>
          </a:solid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El camino hacia el bilingüismo y la alfabetización bilingüe es largo.</a:t>
            </a:r>
          </a:p>
          <a:p>
            <a:pPr marL="342900" marR="0" lvl="0"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lang="es-ES" altLang="es-MX" sz="2400" dirty="0">
                <a:solidFill>
                  <a:schemeClr val="tx1"/>
                </a:solidFill>
                <a:latin typeface="Calibri" panose="020F0502020204030204" pitchFamily="34" charset="0"/>
                <a:cs typeface="Calibri" panose="020F0502020204030204" pitchFamily="34" charset="0"/>
              </a:rPr>
              <a:t>Es necesario que los alumnos continúen</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sus estudios en ambos idiomas hasta la escuela secundaria,</a:t>
            </a:r>
            <a:r>
              <a:rPr kumimoji="0" lang="es-ES" altLang="es-MX" sz="2400" b="0" i="0" u="none" strike="noStrike" kern="0" cap="none" spc="0" normalizeH="0" noProof="0" dirty="0">
                <a:ln>
                  <a:noFill/>
                </a:ln>
                <a:solidFill>
                  <a:schemeClr val="tx1"/>
                </a:solidFill>
                <a:effectLst/>
                <a:uLnTx/>
                <a:uFillTx/>
                <a:latin typeface="Calibri" panose="020F0502020204030204" pitchFamily="34" charset="0"/>
                <a:cs typeface="Calibri" panose="020F0502020204030204" pitchFamily="34" charset="0"/>
                <a:sym typeface="Arial"/>
              </a:rPr>
              <a:t> </a:t>
            </a:r>
            <a:r>
              <a:rPr lang="es-ES" altLang="es-MX" sz="2400" dirty="0">
                <a:solidFill>
                  <a:schemeClr val="tx1"/>
                </a:solidFill>
                <a:latin typeface="Calibri" panose="020F0502020204030204" pitchFamily="34" charset="0"/>
                <a:cs typeface="Calibri" panose="020F0502020204030204" pitchFamily="34" charset="0"/>
              </a:rPr>
              <a:t>inclusive</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más allá.</a:t>
            </a:r>
          </a:p>
          <a:p>
            <a:pPr marL="342900" marR="0" lvl="0"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lang="es-ES" altLang="es-MX" sz="2400" dirty="0">
                <a:solidFill>
                  <a:schemeClr val="tx1"/>
                </a:solidFill>
                <a:latin typeface="Calibri" panose="020F0502020204030204" pitchFamily="34" charset="0"/>
                <a:cs typeface="Calibri" panose="020F0502020204030204" pitchFamily="34" charset="0"/>
              </a:rPr>
              <a:t>L</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a investigación es clara en cuanto a que la educación DLI ofrece a los </a:t>
            </a:r>
            <a:r>
              <a:rPr lang="es-ES" altLang="es-MX" sz="2400" dirty="0">
                <a:solidFill>
                  <a:schemeClr val="tx1"/>
                </a:solidFill>
                <a:latin typeface="Calibri" panose="020F0502020204030204" pitchFamily="34" charset="0"/>
                <a:cs typeface="Calibri" panose="020F0502020204030204" pitchFamily="34" charset="0"/>
              </a:rPr>
              <a:t>alumnos</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de habla hispana la mejor oportunidad para </a:t>
            </a:r>
            <a:r>
              <a:rPr lang="es-ES" altLang="es-MX" sz="2400" dirty="0">
                <a:solidFill>
                  <a:schemeClr val="tx1"/>
                </a:solidFill>
                <a:latin typeface="Calibri" panose="020F0502020204030204" pitchFamily="34" charset="0"/>
                <a:cs typeface="Calibri" panose="020F0502020204030204" pitchFamily="34" charset="0"/>
              </a:rPr>
              <a:t>conservar</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su </a:t>
            </a:r>
            <a:r>
              <a:rPr lang="es-ES" altLang="es-MX" sz="2400" dirty="0">
                <a:solidFill>
                  <a:schemeClr val="tx1"/>
                </a:solidFill>
                <a:latin typeface="Calibri" panose="020F0502020204030204" pitchFamily="34" charset="0"/>
                <a:cs typeface="Calibri" panose="020F0502020204030204" pitchFamily="34" charset="0"/>
              </a:rPr>
              <a:t>lengua</a:t>
            </a:r>
            <a:r>
              <a:rPr kumimoji="0" lang="es-ES" altLang="es-MX" sz="2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 materna y desarrollar altos niveles de dominio del inglés. </a:t>
            </a:r>
          </a:p>
        </p:txBody>
      </p:sp>
      <p:pic>
        <p:nvPicPr>
          <p:cNvPr id="4" name="Picture 3">
            <a:extLst>
              <a:ext uri="{FF2B5EF4-FFF2-40B4-BE49-F238E27FC236}">
                <a16:creationId xmlns:a16="http://schemas.microsoft.com/office/drawing/2014/main" id="{0E8F942C-B795-441E-8C1D-4CBEA759663D}"/>
              </a:ext>
            </a:extLst>
          </p:cNvPr>
          <p:cNvPicPr>
            <a:picLocks noChangeAspect="1"/>
          </p:cNvPicPr>
          <p:nvPr/>
        </p:nvPicPr>
        <p:blipFill>
          <a:blip r:embed="rId3"/>
          <a:stretch>
            <a:fillRect/>
          </a:stretch>
        </p:blipFill>
        <p:spPr>
          <a:xfrm>
            <a:off x="228600" y="57150"/>
            <a:ext cx="1676400" cy="1506034"/>
          </a:xfrm>
          <a:prstGeom prst="rect">
            <a:avLst/>
          </a:prstGeom>
        </p:spPr>
      </p:pic>
      <p:sp>
        <p:nvSpPr>
          <p:cNvPr id="5" name="TextBox 4">
            <a:extLst>
              <a:ext uri="{FF2B5EF4-FFF2-40B4-BE49-F238E27FC236}">
                <a16:creationId xmlns:a16="http://schemas.microsoft.com/office/drawing/2014/main" id="{6799FD59-158E-466C-9720-C94EA4011CAC}"/>
              </a:ext>
            </a:extLst>
          </p:cNvPr>
          <p:cNvSpPr txBox="1"/>
          <p:nvPr/>
        </p:nvSpPr>
        <p:spPr>
          <a:xfrm>
            <a:off x="2133600" y="590550"/>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754F6726-73B3-4C27-BFE9-CFC33A733C78}"/>
              </a:ext>
            </a:extLst>
          </p:cNvPr>
          <p:cNvPicPr>
            <a:picLocks noChangeAspect="1"/>
          </p:cNvPicPr>
          <p:nvPr/>
        </p:nvPicPr>
        <p:blipFill>
          <a:blip r:embed="rId4"/>
          <a:stretch>
            <a:fillRect/>
          </a:stretch>
        </p:blipFill>
        <p:spPr>
          <a:xfrm>
            <a:off x="2106707" y="170751"/>
            <a:ext cx="1550894" cy="782903"/>
          </a:xfrm>
          <a:prstGeom prst="rect">
            <a:avLst/>
          </a:prstGeom>
        </p:spPr>
      </p:pic>
      <p:sp>
        <p:nvSpPr>
          <p:cNvPr id="10" name="TextBox 9">
            <a:extLst>
              <a:ext uri="{FF2B5EF4-FFF2-40B4-BE49-F238E27FC236}">
                <a16:creationId xmlns:a16="http://schemas.microsoft.com/office/drawing/2014/main" id="{AC55C159-E843-4520-A20D-6013AD76F384}"/>
              </a:ext>
            </a:extLst>
          </p:cNvPr>
          <p:cNvSpPr txBox="1"/>
          <p:nvPr/>
        </p:nvSpPr>
        <p:spPr>
          <a:xfrm>
            <a:off x="3331512" y="833543"/>
            <a:ext cx="352982"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Pixy</a:t>
            </a:r>
          </a:p>
        </p:txBody>
      </p:sp>
    </p:spTree>
    <p:extLst>
      <p:ext uri="{BB962C8B-B14F-4D97-AF65-F5344CB8AC3E}">
        <p14:creationId xmlns:p14="http://schemas.microsoft.com/office/powerpoint/2010/main" val="31515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26</a:t>
            </a:fld>
            <a:endParaRPr lang="en-US" dirty="0"/>
          </a:p>
        </p:txBody>
      </p:sp>
      <p:sp>
        <p:nvSpPr>
          <p:cNvPr id="2" name="TextBox 1">
            <a:extLst>
              <a:ext uri="{FF2B5EF4-FFF2-40B4-BE49-F238E27FC236}">
                <a16:creationId xmlns:a16="http://schemas.microsoft.com/office/drawing/2014/main" id="{EF023CF8-9010-4504-905A-972498C870BF}"/>
              </a:ext>
            </a:extLst>
          </p:cNvPr>
          <p:cNvSpPr txBox="1"/>
          <p:nvPr/>
        </p:nvSpPr>
        <p:spPr>
          <a:xfrm>
            <a:off x="1511085" y="472698"/>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96694001-134B-4487-9396-BBD705ECBDB4}"/>
              </a:ext>
            </a:extLst>
          </p:cNvPr>
          <p:cNvPicPr>
            <a:picLocks noChangeAspect="1"/>
          </p:cNvPicPr>
          <p:nvPr/>
        </p:nvPicPr>
        <p:blipFill>
          <a:blip r:embed="rId3"/>
          <a:stretch>
            <a:fillRect/>
          </a:stretch>
        </p:blipFill>
        <p:spPr>
          <a:xfrm>
            <a:off x="612183" y="2116192"/>
            <a:ext cx="7090475" cy="706502"/>
          </a:xfrm>
          <a:prstGeom prst="rect">
            <a:avLst/>
          </a:prstGeom>
        </p:spPr>
      </p:pic>
    </p:spTree>
    <p:extLst>
      <p:ext uri="{BB962C8B-B14F-4D97-AF65-F5344CB8AC3E}">
        <p14:creationId xmlns:p14="http://schemas.microsoft.com/office/powerpoint/2010/main" val="263769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TextBox 8"/>
          <p:cNvSpPr txBox="1"/>
          <p:nvPr/>
        </p:nvSpPr>
        <p:spPr>
          <a:xfrm>
            <a:off x="2933570" y="3638550"/>
            <a:ext cx="3387466" cy="523220"/>
          </a:xfrm>
          <a:prstGeom prst="rect">
            <a:avLst/>
          </a:prstGeom>
          <a:noFill/>
        </p:spPr>
        <p:txBody>
          <a:bodyPr wrap="none" rtlCol="0">
            <a:spAutoFit/>
          </a:bodyPr>
          <a:lstStyle/>
          <a:p>
            <a:pPr lvl="0" eaLnBrk="0" fontAlgn="base" hangingPunct="0">
              <a:spcBef>
                <a:spcPct val="0"/>
              </a:spcBef>
              <a:spcAft>
                <a:spcPct val="0"/>
              </a:spcAft>
            </a:pPr>
            <a:r>
              <a:rPr lang="es-ES" altLang="es-MX" sz="2800" dirty="0">
                <a:solidFill>
                  <a:srgbClr val="002060"/>
                </a:solidFill>
                <a:latin typeface="inherit"/>
              </a:rPr>
              <a:t>¡</a:t>
            </a:r>
            <a:r>
              <a:rPr lang="es-ES" altLang="es-MX" sz="2800" dirty="0" err="1">
                <a:solidFill>
                  <a:srgbClr val="002060"/>
                </a:solidFill>
                <a:latin typeface="inherit"/>
              </a:rPr>
              <a:t>Super-padres</a:t>
            </a:r>
            <a:r>
              <a:rPr lang="es-ES" altLang="es-MX" sz="2800" dirty="0">
                <a:solidFill>
                  <a:srgbClr val="002060"/>
                </a:solidFill>
                <a:latin typeface="inherit"/>
              </a:rPr>
              <a:t> de DLI!</a:t>
            </a:r>
            <a:r>
              <a:rPr lang="es-ES" altLang="es-MX" sz="700" dirty="0">
                <a:solidFill>
                  <a:srgbClr val="002060"/>
                </a:solidFill>
              </a:rPr>
              <a:t> </a:t>
            </a:r>
            <a:endParaRPr lang="es-ES" altLang="es-MX" sz="2000" dirty="0">
              <a:solidFill>
                <a:srgbClr val="002060"/>
              </a:solidFill>
              <a:latin typeface="Arial" panose="020B0604020202020204" pitchFamily="34" charset="0"/>
            </a:endParaRPr>
          </a:p>
        </p:txBody>
      </p:sp>
      <p:sp>
        <p:nvSpPr>
          <p:cNvPr id="2" name="Slide Number Placeholder 1"/>
          <p:cNvSpPr>
            <a:spLocks noGrp="1"/>
          </p:cNvSpPr>
          <p:nvPr>
            <p:ph type="sldNum" idx="12"/>
          </p:nvPr>
        </p:nvSpPr>
        <p:spPr>
          <a:xfrm>
            <a:off x="8153400" y="4248150"/>
            <a:ext cx="548700" cy="393600"/>
          </a:xfrm>
        </p:spPr>
        <p:txBody>
          <a:bodyPr/>
          <a:lstStyle/>
          <a:p>
            <a:fld id="{00000000-1234-1234-1234-123412341234}" type="slidenum">
              <a:rPr lang="en" smtClean="0"/>
              <a:pPr/>
              <a:t>27</a:t>
            </a:fld>
            <a:endParaRPr lang="en" dirty="0"/>
          </a:p>
        </p:txBody>
      </p:sp>
      <p:grpSp>
        <p:nvGrpSpPr>
          <p:cNvPr id="11" name="Group 10">
            <a:extLst>
              <a:ext uri="{FF2B5EF4-FFF2-40B4-BE49-F238E27FC236}">
                <a16:creationId xmlns:a16="http://schemas.microsoft.com/office/drawing/2014/main" id="{061C9F8E-9B15-45CE-8A61-AFCC48C82405}"/>
              </a:ext>
            </a:extLst>
          </p:cNvPr>
          <p:cNvGrpSpPr/>
          <p:nvPr/>
        </p:nvGrpSpPr>
        <p:grpSpPr>
          <a:xfrm>
            <a:off x="2438400" y="753277"/>
            <a:ext cx="4083693" cy="2650323"/>
            <a:chOff x="2950971" y="950947"/>
            <a:chExt cx="3342522" cy="2289926"/>
          </a:xfrm>
        </p:grpSpPr>
        <p:pic>
          <p:nvPicPr>
            <p:cNvPr id="12" name="Picture 2">
              <a:extLst>
                <a:ext uri="{FF2B5EF4-FFF2-40B4-BE49-F238E27FC236}">
                  <a16:creationId xmlns:a16="http://schemas.microsoft.com/office/drawing/2014/main" id="{71DF9718-DC06-4D1F-9CAE-D563D5519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971" y="950947"/>
              <a:ext cx="3276600" cy="228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7C356567-23DE-486B-8F9A-B005B204D81E}"/>
                </a:ext>
              </a:extLst>
            </p:cNvPr>
            <p:cNvSpPr txBox="1"/>
            <p:nvPr/>
          </p:nvSpPr>
          <p:spPr>
            <a:xfrm>
              <a:off x="5413124" y="2800350"/>
              <a:ext cx="880369" cy="184666"/>
            </a:xfrm>
            <a:prstGeom prst="rect">
              <a:avLst/>
            </a:prstGeom>
            <a:noFill/>
          </p:spPr>
          <p:txBody>
            <a:bodyPr wrap="none" rtlCol="0">
              <a:spAutoFit/>
            </a:bodyPr>
            <a:lstStyle/>
            <a:p>
              <a:r>
                <a:rPr lang="en-US" sz="600" dirty="0"/>
                <a:t>bealearninghero.org</a:t>
              </a:r>
            </a:p>
          </p:txBody>
        </p:sp>
      </p:grpSp>
    </p:spTree>
    <p:extLst>
      <p:ext uri="{BB962C8B-B14F-4D97-AF65-F5344CB8AC3E}">
        <p14:creationId xmlns:p14="http://schemas.microsoft.com/office/powerpoint/2010/main" val="13968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92329"/>
            <a:ext cx="7391400" cy="646331"/>
          </a:xfrm>
          <a:prstGeom prst="rect">
            <a:avLst/>
          </a:prstGeom>
        </p:spPr>
        <p:txBody>
          <a:bodyPr wrap="square">
            <a:spAutoFit/>
          </a:bodyPr>
          <a:lstStyle/>
          <a:p>
            <a:r>
              <a:rPr lang="es-ES" altLang="es-MX"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Super</a:t>
            </a:r>
            <a:r>
              <a:rPr lang="es-ES" alt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-padres DLI -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Consejo</a:t>
            </a:r>
            <a:r>
              <a:rPr lang="es-ES" alt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685800" y="1198469"/>
            <a:ext cx="7391400" cy="3108543"/>
          </a:xfrm>
          <a:prstGeom prst="rect">
            <a:avLst/>
          </a:prstGeom>
        </p:spPr>
        <p:txBody>
          <a:bodyPr wrap="square">
            <a:spAutoFit/>
          </a:bodyPr>
          <a:lstStyle/>
          <a:p>
            <a:r>
              <a:rPr lang="es-MX" sz="2800" dirty="0">
                <a:solidFill>
                  <a:srgbClr val="002060"/>
                </a:solidFill>
                <a:latin typeface="Calibri" panose="020F0502020204030204" pitchFamily="34" charset="0"/>
                <a:cs typeface="Calibri" panose="020F0502020204030204" pitchFamily="34" charset="0"/>
              </a:rPr>
              <a:t>Apoye su lengua materna. Hablar en su lengua materna con sus hijos y proporcionar un entorno de lenguaje rico es lo más importante que puede hacer por ellos.</a:t>
            </a:r>
            <a:endParaRPr lang="en-US" sz="2800" dirty="0">
              <a:solidFill>
                <a:srgbClr val="002060"/>
              </a:solidFill>
              <a:latin typeface="Calibri" panose="020F0502020204030204" pitchFamily="34" charset="0"/>
              <a:cs typeface="Calibri" panose="020F0502020204030204" pitchFamily="34" charset="0"/>
            </a:endParaRPr>
          </a:p>
          <a:p>
            <a:br>
              <a:rPr lang="es-MX" sz="2800" dirty="0">
                <a:solidFill>
                  <a:srgbClr val="002060"/>
                </a:solidFill>
                <a:latin typeface="Calibri" panose="020F0502020204030204" pitchFamily="34" charset="0"/>
                <a:cs typeface="Calibri" panose="020F0502020204030204" pitchFamily="34" charset="0"/>
              </a:rPr>
            </a:br>
            <a:r>
              <a:rPr lang="es-MX" sz="2800" dirty="0">
                <a:solidFill>
                  <a:srgbClr val="002060"/>
                </a:solidFill>
                <a:latin typeface="Calibri" panose="020F0502020204030204" pitchFamily="34" charset="0"/>
                <a:cs typeface="Calibri" panose="020F0502020204030204" pitchFamily="34" charset="0"/>
              </a:rPr>
              <a:t>Comparta sus esperanzas y sueños para el futuro de su hijo como bilingüe.</a:t>
            </a:r>
            <a:endParaRPr lang="en-US" sz="2800" dirty="0">
              <a:solidFill>
                <a:srgbClr val="00206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idx="12"/>
          </p:nvPr>
        </p:nvSpPr>
        <p:spPr>
          <a:xfrm>
            <a:off x="8169102" y="4324350"/>
            <a:ext cx="548700" cy="393600"/>
          </a:xfrm>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322170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61948"/>
            <a:ext cx="5966698" cy="646331"/>
          </a:xfrm>
          <a:prstGeom prst="rect">
            <a:avLst/>
          </a:prstGeom>
        </p:spPr>
        <p:txBody>
          <a:bodyPr wrap="none">
            <a:spAutoFit/>
          </a:bodyPr>
          <a:lstStyle/>
          <a:p>
            <a:r>
              <a:rPr lang="es-ES" altLang="es-MX"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Super</a:t>
            </a:r>
            <a:r>
              <a:rPr lang="es-ES" alt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-padres DLI –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Consejo</a:t>
            </a:r>
            <a:r>
              <a:rPr lang="en-US" sz="3600" dirty="0"/>
              <a:t> </a:t>
            </a:r>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p:cNvSpPr txBox="1"/>
          <p:nvPr/>
        </p:nvSpPr>
        <p:spPr>
          <a:xfrm>
            <a:off x="518160" y="1657350"/>
            <a:ext cx="8107680" cy="2985433"/>
          </a:xfrm>
          <a:prstGeom prst="rect">
            <a:avLst/>
          </a:prstGeom>
          <a:noFill/>
        </p:spPr>
        <p:txBody>
          <a:bodyPr wrap="square" rtlCol="0">
            <a:spAutoFit/>
          </a:bodyPr>
          <a:lstStyle/>
          <a:p>
            <a:r>
              <a:rPr lang="es-MX" sz="2800" dirty="0">
                <a:solidFill>
                  <a:srgbClr val="002060"/>
                </a:solidFill>
                <a:latin typeface="Calibri" panose="020F0502020204030204" pitchFamily="34" charset="0"/>
                <a:cs typeface="Calibri" panose="020F0502020204030204" pitchFamily="34" charset="0"/>
              </a:rPr>
              <a:t>Léale a su hijo en su idioma más dominante para fomentar el desarrollo de la lengua materna y para modelar la lectura fluida.</a:t>
            </a:r>
          </a:p>
          <a:p>
            <a:br>
              <a:rPr lang="es-MX" sz="2800" dirty="0">
                <a:solidFill>
                  <a:srgbClr val="002060"/>
                </a:solidFill>
              </a:rPr>
            </a:br>
            <a:r>
              <a:rPr lang="es-MX" sz="2800" dirty="0">
                <a:solidFill>
                  <a:srgbClr val="002060"/>
                </a:solidFill>
                <a:latin typeface="Calibri" panose="020F0502020204030204" pitchFamily="34" charset="0"/>
                <a:cs typeface="Calibri" panose="020F0502020204030204" pitchFamily="34" charset="0"/>
              </a:rPr>
              <a:t>Escuche a su hijo leer, incluso si no habla/lee el idioma.</a:t>
            </a:r>
            <a:endParaRPr lang="en-US" sz="28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endParaRPr>
          </a:p>
        </p:txBody>
      </p:sp>
      <p:sp>
        <p:nvSpPr>
          <p:cNvPr id="2" name="Slide Number Placeholder 1"/>
          <p:cNvSpPr>
            <a:spLocks noGrp="1"/>
          </p:cNvSpPr>
          <p:nvPr>
            <p:ph type="sldNum" idx="12"/>
          </p:nvPr>
        </p:nvSpPr>
        <p:spPr>
          <a:xfrm>
            <a:off x="8153400" y="4248150"/>
            <a:ext cx="548700" cy="393600"/>
          </a:xfrm>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28044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141538" y="1647825"/>
            <a:ext cx="7002462" cy="2197100"/>
          </a:xfrm>
        </p:spPr>
        <p:txBody>
          <a:bodyPr>
            <a:noAutofit/>
          </a:bodyPr>
          <a:lstStyle/>
          <a:p>
            <a:pPr>
              <a:spcBef>
                <a:spcPts val="600"/>
              </a:spcBef>
              <a:buFont typeface="Courier New" panose="02070309020205020404" pitchFamily="49" charset="0"/>
              <a:buChar char="o"/>
            </a:pPr>
            <a:r>
              <a:rPr lang="en-US" dirty="0">
                <a:solidFill>
                  <a:srgbClr val="002060"/>
                </a:solidFill>
                <a:latin typeface="Calibri" panose="020F0502020204030204" pitchFamily="34" charset="0"/>
                <a:cs typeface="Calibri" panose="020F0502020204030204" pitchFamily="34" charset="0"/>
              </a:rPr>
              <a:t>Su </a:t>
            </a:r>
            <a:r>
              <a:rPr lang="en-US" dirty="0" err="1">
                <a:solidFill>
                  <a:srgbClr val="002060"/>
                </a:solidFill>
                <a:latin typeface="Calibri" panose="020F0502020204030204" pitchFamily="34" charset="0"/>
                <a:cs typeface="Calibri" panose="020F0502020204030204" pitchFamily="34" charset="0"/>
              </a:rPr>
              <a:t>nombre</a:t>
            </a:r>
            <a:endParaRPr lang="en-US"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dirty="0" err="1">
                <a:solidFill>
                  <a:srgbClr val="002060"/>
                </a:solidFill>
                <a:latin typeface="Calibri" panose="020F0502020204030204" pitchFamily="34" charset="0"/>
                <a:cs typeface="Calibri" panose="020F0502020204030204" pitchFamily="34" charset="0"/>
              </a:rPr>
              <a:t>Número</a:t>
            </a:r>
            <a:r>
              <a:rPr lang="en-US" dirty="0">
                <a:solidFill>
                  <a:srgbClr val="002060"/>
                </a:solidFill>
                <a:latin typeface="Calibri" panose="020F0502020204030204" pitchFamily="34" charset="0"/>
                <a:cs typeface="Calibri" panose="020F0502020204030204" pitchFamily="34" charset="0"/>
              </a:rPr>
              <a:t> de </a:t>
            </a:r>
            <a:r>
              <a:rPr lang="en-US" dirty="0" err="1">
                <a:solidFill>
                  <a:srgbClr val="002060"/>
                </a:solidFill>
                <a:latin typeface="Calibri" panose="020F0502020204030204" pitchFamily="34" charset="0"/>
                <a:cs typeface="Calibri" panose="020F0502020204030204" pitchFamily="34" charset="0"/>
              </a:rPr>
              <a:t>hijos</a:t>
            </a:r>
            <a:r>
              <a:rPr lang="en-US" dirty="0">
                <a:solidFill>
                  <a:srgbClr val="002060"/>
                </a:solidFill>
                <a:latin typeface="Calibri" panose="020F0502020204030204" pitchFamily="34" charset="0"/>
                <a:cs typeface="Calibri" panose="020F0502020204030204" pitchFamily="34" charset="0"/>
              </a:rPr>
              <a:t> y </a:t>
            </a:r>
            <a:r>
              <a:rPr lang="en-US" dirty="0" err="1">
                <a:solidFill>
                  <a:srgbClr val="002060"/>
                </a:solidFill>
                <a:latin typeface="Calibri" panose="020F0502020204030204" pitchFamily="34" charset="0"/>
                <a:cs typeface="Calibri" panose="020F0502020204030204" pitchFamily="34" charset="0"/>
              </a:rPr>
              <a:t>sus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edades</a:t>
            </a:r>
            <a:endParaRPr lang="en-US"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dirty="0">
                <a:solidFill>
                  <a:srgbClr val="002060"/>
                </a:solidFill>
                <a:latin typeface="Calibri" panose="020F0502020204030204" pitchFamily="34" charset="0"/>
                <a:cs typeface="Calibri" panose="020F0502020204030204" pitchFamily="34" charset="0"/>
              </a:rPr>
              <a:t>Escuela de </a:t>
            </a:r>
            <a:r>
              <a:rPr lang="en-US" dirty="0" err="1">
                <a:solidFill>
                  <a:srgbClr val="002060"/>
                </a:solidFill>
                <a:latin typeface="Calibri" panose="020F0502020204030204" pitchFamily="34" charset="0"/>
                <a:cs typeface="Calibri" panose="020F0502020204030204" pitchFamily="34" charset="0"/>
              </a:rPr>
              <a:t>su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hijo</a:t>
            </a:r>
            <a:r>
              <a:rPr lang="en-US" dirty="0">
                <a:solidFill>
                  <a:srgbClr val="002060"/>
                </a:solidFill>
                <a:latin typeface="Calibri" panose="020F0502020204030204" pitchFamily="34" charset="0"/>
                <a:cs typeface="Calibri" panose="020F0502020204030204" pitchFamily="34" charset="0"/>
              </a:rPr>
              <a:t>/a</a:t>
            </a:r>
          </a:p>
          <a:p>
            <a:pPr>
              <a:spcBef>
                <a:spcPts val="600"/>
              </a:spcBef>
              <a:buFont typeface="Courier New" panose="02070309020205020404" pitchFamily="49" charset="0"/>
              <a:buChar char="o"/>
            </a:pPr>
            <a:r>
              <a:rPr lang="en-US" dirty="0" err="1">
                <a:solidFill>
                  <a:srgbClr val="002060"/>
                </a:solidFill>
                <a:latin typeface="Calibri" panose="020F0502020204030204" pitchFamily="34" charset="0"/>
                <a:cs typeface="Calibri" panose="020F0502020204030204" pitchFamily="34" charset="0"/>
              </a:rPr>
              <a:t>Idioma</a:t>
            </a:r>
            <a:r>
              <a:rPr lang="en-US" dirty="0">
                <a:solidFill>
                  <a:srgbClr val="002060"/>
                </a:solidFill>
                <a:latin typeface="Calibri" panose="020F0502020204030204" pitchFamily="34" charset="0"/>
                <a:cs typeface="Calibri" panose="020F0502020204030204" pitchFamily="34" charset="0"/>
              </a:rPr>
              <a:t>(s) </a:t>
            </a:r>
            <a:r>
              <a:rPr lang="en-US" dirty="0" err="1">
                <a:solidFill>
                  <a:srgbClr val="002060"/>
                </a:solidFill>
                <a:latin typeface="Calibri" panose="020F0502020204030204" pitchFamily="34" charset="0"/>
                <a:cs typeface="Calibri" panose="020F0502020204030204" pitchFamily="34" charset="0"/>
              </a:rPr>
              <a:t>hablado</a:t>
            </a:r>
            <a:r>
              <a:rPr lang="en-US" dirty="0">
                <a:solidFill>
                  <a:srgbClr val="7030A0"/>
                </a:solidFill>
                <a:latin typeface="Calibri" panose="020F0502020204030204" pitchFamily="34" charset="0"/>
                <a:cs typeface="Calibri" panose="020F0502020204030204" pitchFamily="34" charset="0"/>
              </a:rPr>
              <a:t>(s)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en</a:t>
            </a:r>
            <a:r>
              <a:rPr lang="en-US" dirty="0">
                <a:solidFill>
                  <a:srgbClr val="002060"/>
                </a:solidFill>
                <a:latin typeface="Calibri" panose="020F0502020204030204" pitchFamily="34" charset="0"/>
                <a:cs typeface="Calibri" panose="020F0502020204030204" pitchFamily="34" charset="0"/>
              </a:rPr>
              <a:t> casa</a:t>
            </a:r>
          </a:p>
        </p:txBody>
      </p:sp>
      <p:sp>
        <p:nvSpPr>
          <p:cNvPr id="5" name="TextBox 4"/>
          <p:cNvSpPr txBox="1"/>
          <p:nvPr/>
        </p:nvSpPr>
        <p:spPr>
          <a:xfrm>
            <a:off x="375781" y="481670"/>
            <a:ext cx="3038011"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Presentaciones</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pPr/>
              <a:t>3</a:t>
            </a:fld>
            <a:endParaRPr lang="en" dirty="0"/>
          </a:p>
        </p:txBody>
      </p:sp>
      <p:grpSp>
        <p:nvGrpSpPr>
          <p:cNvPr id="11" name="Group 10"/>
          <p:cNvGrpSpPr/>
          <p:nvPr/>
        </p:nvGrpSpPr>
        <p:grpSpPr>
          <a:xfrm>
            <a:off x="3413792" y="182451"/>
            <a:ext cx="917719" cy="1049965"/>
            <a:chOff x="3048000" y="182451"/>
            <a:chExt cx="917719" cy="1049965"/>
          </a:xfrm>
        </p:grpSpPr>
        <p:pic>
          <p:nvPicPr>
            <p:cNvPr id="12" name="Picture 2"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40603" y="1047750"/>
              <a:ext cx="425116"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25078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61949"/>
            <a:ext cx="5799986" cy="646331"/>
          </a:xfrm>
          <a:prstGeom prst="rect">
            <a:avLst/>
          </a:prstGeom>
        </p:spPr>
        <p:txBody>
          <a:bodyPr wrap="none">
            <a:spAutoFit/>
          </a:bodyPr>
          <a:lstStyle/>
          <a:p>
            <a:r>
              <a:rPr lang="es-ES" altLang="es-MX"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Super</a:t>
            </a:r>
            <a:r>
              <a:rPr lang="es-ES" alt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-padres DLI -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Consejo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p:cNvSpPr txBox="1"/>
          <p:nvPr/>
        </p:nvSpPr>
        <p:spPr>
          <a:xfrm>
            <a:off x="812763" y="1276350"/>
            <a:ext cx="7339781" cy="3108543"/>
          </a:xfrm>
          <a:prstGeom prst="rect">
            <a:avLst/>
          </a:prstGeom>
          <a:noFill/>
        </p:spPr>
        <p:txBody>
          <a:bodyPr wrap="square" rtlCol="0">
            <a:spAutoFit/>
          </a:bodyPr>
          <a:lstStyle/>
          <a:p>
            <a:r>
              <a:rPr lang="es-MX" sz="2800" dirty="0">
                <a:solidFill>
                  <a:srgbClr val="002060"/>
                </a:solidFill>
                <a:latin typeface="Calibri" panose="020F0502020204030204" pitchFamily="34" charset="0"/>
                <a:cs typeface="Calibri" panose="020F0502020204030204" pitchFamily="34" charset="0"/>
              </a:rPr>
              <a:t>Traiga el español a su hogar: música, TV, DVD, juegos de Internet y sitios web educativos, audiolibros, etc.</a:t>
            </a:r>
          </a:p>
          <a:p>
            <a:endParaRPr lang="en-US" sz="2800" dirty="0">
              <a:solidFill>
                <a:srgbClr val="002060"/>
              </a:solidFill>
              <a:latin typeface="Calibri" panose="020F0502020204030204" pitchFamily="34" charset="0"/>
              <a:cs typeface="Calibri" panose="020F0502020204030204" pitchFamily="34" charset="0"/>
            </a:endParaRPr>
          </a:p>
          <a:p>
            <a:r>
              <a:rPr lang="es-MX" sz="2800" dirty="0">
                <a:solidFill>
                  <a:srgbClr val="002060"/>
                </a:solidFill>
                <a:latin typeface="Calibri" panose="020F0502020204030204" pitchFamily="34" charset="0"/>
                <a:cs typeface="Calibri" panose="020F0502020204030204" pitchFamily="34" charset="0"/>
              </a:rPr>
              <a:t>Busque oportunidades auténticas para usar el idioma español: restaurantes, mercados, familiares y amigos que hablan el idioma, etc.</a:t>
            </a:r>
            <a:endParaRPr lang="en-US" sz="28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1137863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61948"/>
            <a:ext cx="5799986" cy="646331"/>
          </a:xfrm>
          <a:prstGeom prst="rect">
            <a:avLst/>
          </a:prstGeom>
        </p:spPr>
        <p:txBody>
          <a:bodyPr wrap="none">
            <a:spAutoFit/>
          </a:bodyPr>
          <a:lstStyle/>
          <a:p>
            <a:r>
              <a:rPr lang="es-ES" altLang="es-MX"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Super</a:t>
            </a:r>
            <a:r>
              <a:rPr lang="es-ES" alt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-padres DLI -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Consejo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p:cNvSpPr txBox="1"/>
          <p:nvPr/>
        </p:nvSpPr>
        <p:spPr>
          <a:xfrm>
            <a:off x="947057" y="1581150"/>
            <a:ext cx="7339781" cy="3185487"/>
          </a:xfrm>
          <a:prstGeom prst="rect">
            <a:avLst/>
          </a:prstGeom>
          <a:noFill/>
        </p:spPr>
        <p:txBody>
          <a:bodyPr wrap="square" rtlCol="0">
            <a:spAutoFit/>
          </a:bodyPr>
          <a:lstStyle/>
          <a:p>
            <a:r>
              <a:rPr lang="es-MX" sz="2800" dirty="0">
                <a:solidFill>
                  <a:srgbClr val="002060"/>
                </a:solidFill>
                <a:latin typeface="Calibri" panose="020F0502020204030204" pitchFamily="34" charset="0"/>
                <a:cs typeface="Calibri" panose="020F0502020204030204" pitchFamily="34" charset="0"/>
              </a:rPr>
              <a:t>Haga preguntas al niño acerca de su tarea para que le explique lo que tiene que hacer en su idioma materno.</a:t>
            </a:r>
          </a:p>
          <a:p>
            <a:br>
              <a:rPr lang="es-MX" sz="2800" dirty="0">
                <a:solidFill>
                  <a:srgbClr val="002060"/>
                </a:solidFill>
              </a:rPr>
            </a:br>
            <a:r>
              <a:rPr lang="es-MX" sz="2800" dirty="0">
                <a:solidFill>
                  <a:srgbClr val="002060"/>
                </a:solidFill>
                <a:latin typeface="Calibri" panose="020F0502020204030204" pitchFamily="34" charset="0"/>
                <a:cs typeface="Calibri" panose="020F0502020204030204" pitchFamily="34" charset="0"/>
              </a:rPr>
              <a:t>Busque un </a:t>
            </a:r>
            <a:r>
              <a:rPr lang="en-US" sz="2800" dirty="0">
                <a:solidFill>
                  <a:srgbClr val="002060"/>
                </a:solidFill>
                <a:latin typeface="Calibri" panose="020F0502020204030204" pitchFamily="34" charset="0"/>
                <a:cs typeface="Calibri" panose="020F0502020204030204" pitchFamily="34" charset="0"/>
              </a:rPr>
              <a:t>«</a:t>
            </a:r>
            <a:r>
              <a:rPr lang="es-MX" sz="2800" dirty="0">
                <a:solidFill>
                  <a:srgbClr val="002060"/>
                </a:solidFill>
                <a:latin typeface="Calibri" panose="020F0502020204030204" pitchFamily="34" charset="0"/>
                <a:cs typeface="Calibri" panose="020F0502020204030204" pitchFamily="34" charset="0"/>
              </a:rPr>
              <a:t>compañero de tareas</a:t>
            </a:r>
            <a:r>
              <a:rPr lang="en-US" sz="2800" dirty="0">
                <a:solidFill>
                  <a:srgbClr val="002060"/>
                </a:solidFill>
                <a:latin typeface="Calibri" panose="020F0502020204030204" pitchFamily="34" charset="0"/>
                <a:cs typeface="Calibri" panose="020F0502020204030204" pitchFamily="34" charset="0"/>
              </a:rPr>
              <a:t>»</a:t>
            </a:r>
            <a:r>
              <a:rPr lang="en-US" sz="2800" dirty="0">
                <a:solidFill>
                  <a:schemeClr val="tx2">
                    <a:lumMod val="75000"/>
                  </a:schemeClr>
                </a:solidFill>
                <a:latin typeface="Calibri" panose="020F0502020204030204" pitchFamily="34" charset="0"/>
                <a:cs typeface="Calibri" panose="020F0502020204030204" pitchFamily="34" charset="0"/>
              </a:rPr>
              <a:t>.</a:t>
            </a:r>
            <a:r>
              <a:rPr lang="es-MX" sz="2800" dirty="0">
                <a:solidFill>
                  <a:srgbClr val="002060"/>
                </a:solidFill>
                <a:latin typeface="Calibri" panose="020F0502020204030204" pitchFamily="34" charset="0"/>
                <a:cs typeface="Calibri" panose="020F0502020204030204" pitchFamily="34" charset="0"/>
              </a:rPr>
              <a:t> Si su hijo no comprende una tarea, puede comunicarse con este niño para pedir ayuda.</a:t>
            </a:r>
            <a:endParaRPr lang="en-US" sz="28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340971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20"/>
          <a:stretch/>
        </p:blipFill>
        <p:spPr bwMode="auto">
          <a:xfrm>
            <a:off x="512475" y="666750"/>
            <a:ext cx="7915275" cy="13017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32</a:t>
            </a:fld>
            <a:endParaRPr lang="en" dirty="0"/>
          </a:p>
        </p:txBody>
      </p:sp>
      <p:sp>
        <p:nvSpPr>
          <p:cNvPr id="6" name="TextBox 5">
            <a:extLst>
              <a:ext uri="{FF2B5EF4-FFF2-40B4-BE49-F238E27FC236}">
                <a16:creationId xmlns:a16="http://schemas.microsoft.com/office/drawing/2014/main" id="{D19400DA-EA34-42A1-9988-4F2E5BD1CF00}"/>
              </a:ext>
            </a:extLst>
          </p:cNvPr>
          <p:cNvSpPr txBox="1"/>
          <p:nvPr/>
        </p:nvSpPr>
        <p:spPr>
          <a:xfrm>
            <a:off x="441900" y="2229981"/>
            <a:ext cx="7885451" cy="2246769"/>
          </a:xfrm>
          <a:prstGeom prst="rect">
            <a:avLst/>
          </a:prstGeom>
          <a:noFill/>
        </p:spPr>
        <p:txBody>
          <a:bodyPr wrap="square" rtlCol="0">
            <a:spAutoFit/>
          </a:bodyPr>
          <a:lstStyle/>
          <a:p>
            <a:r>
              <a:rPr lang="es-ES" altLang="es-MX" sz="2800" dirty="0">
                <a:solidFill>
                  <a:srgbClr val="002060"/>
                </a:solidFill>
                <a:latin typeface="Calibri" panose="020F0502020204030204" pitchFamily="34" charset="0"/>
                <a:cs typeface="Calibri" panose="020F0502020204030204" pitchFamily="34" charset="0"/>
              </a:rPr>
              <a:t>La base para aprender un idioma comienza desde la primera infancia. Las habilidades lingüísticas se desarrollarán dependiendo del contacto y de la experiencia que el alumno tenga con el idioma a lo largo de su vida.</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99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5122" name="Picture 2" descr="Image result for bur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01573"/>
            <a:ext cx="4191000" cy="3416682"/>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4530" y="1809750"/>
            <a:ext cx="2786340" cy="954107"/>
          </a:xfrm>
          <a:prstGeom prst="rect">
            <a:avLst/>
          </a:prstGeom>
          <a:noFill/>
        </p:spPr>
        <p:txBody>
          <a:bodyPr wrap="none" rtlCol="0">
            <a:spAutoFit/>
          </a:bodyPr>
          <a:lstStyle/>
          <a:p>
            <a:pPr algn="ctr"/>
            <a:r>
              <a:rPr lang="en-US" sz="2800" dirty="0">
                <a:solidFill>
                  <a:srgbClr val="376092"/>
                </a:solidFill>
                <a:latin typeface="Broadway" panose="04040905080B02020502" pitchFamily="82" charset="0"/>
              </a:rPr>
              <a:t>Las </a:t>
            </a:r>
            <a:r>
              <a:rPr lang="en-US" sz="2800" dirty="0" err="1">
                <a:solidFill>
                  <a:srgbClr val="376092"/>
                </a:solidFill>
                <a:latin typeface="Broadway" panose="04040905080B02020502" pitchFamily="82" charset="0"/>
              </a:rPr>
              <a:t>apuestas</a:t>
            </a:r>
            <a:r>
              <a:rPr lang="en-US" sz="2800" dirty="0">
                <a:solidFill>
                  <a:srgbClr val="376092"/>
                </a:solidFill>
                <a:latin typeface="Broadway" panose="04040905080B02020502" pitchFamily="82" charset="0"/>
              </a:rPr>
              <a:t> </a:t>
            </a:r>
          </a:p>
          <a:p>
            <a:pPr algn="ctr"/>
            <a:r>
              <a:rPr lang="en-US" sz="2800" dirty="0">
                <a:solidFill>
                  <a:srgbClr val="376092"/>
                </a:solidFill>
                <a:latin typeface="Broadway" panose="04040905080B02020502" pitchFamily="82" charset="0"/>
              </a:rPr>
              <a:t>son </a:t>
            </a:r>
            <a:r>
              <a:rPr lang="en-US" sz="2800" dirty="0" err="1">
                <a:solidFill>
                  <a:srgbClr val="376092"/>
                </a:solidFill>
                <a:latin typeface="Broadway" panose="04040905080B02020502" pitchFamily="82" charset="0"/>
              </a:rPr>
              <a:t>altas</a:t>
            </a:r>
            <a:endParaRPr lang="en-US" sz="2800" dirty="0">
              <a:solidFill>
                <a:srgbClr val="376092"/>
              </a:solidFill>
              <a:latin typeface="Broadway" panose="04040905080B02020502" pitchFamily="82" charset="0"/>
            </a:endParaRPr>
          </a:p>
        </p:txBody>
      </p:sp>
      <p:sp>
        <p:nvSpPr>
          <p:cNvPr id="4" name="Slide Number Placeholder 3"/>
          <p:cNvSpPr>
            <a:spLocks noGrp="1"/>
          </p:cNvSpPr>
          <p:nvPr>
            <p:ph type="sldNum" sz="quarter" idx="12"/>
          </p:nvPr>
        </p:nvSpPr>
        <p:spPr/>
        <p:txBody>
          <a:bodyPr/>
          <a:lstStyle/>
          <a:p>
            <a:fld id="{00000000-1234-1234-1234-123412341234}" type="slidenum">
              <a:rPr lang="en" smtClean="0">
                <a:latin typeface="Calibri" panose="020F0502020204030204" pitchFamily="34" charset="0"/>
                <a:cs typeface="Calibri" panose="020F0502020204030204" pitchFamily="34" charset="0"/>
              </a:rPr>
              <a:pPr/>
              <a:t>33</a:t>
            </a:fld>
            <a:endParaRPr lang="e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44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 name="Group 1"/>
          <p:cNvGrpSpPr/>
          <p:nvPr/>
        </p:nvGrpSpPr>
        <p:grpSpPr>
          <a:xfrm>
            <a:off x="1409949" y="980887"/>
            <a:ext cx="6343351" cy="2803776"/>
            <a:chOff x="1000225" y="910974"/>
            <a:chExt cx="6343351" cy="2803776"/>
          </a:xfrm>
        </p:grpSpPr>
        <p:pic>
          <p:nvPicPr>
            <p:cNvPr id="271" name="Shape 271"/>
            <p:cNvPicPr preferRelativeResize="0"/>
            <p:nvPr/>
          </p:nvPicPr>
          <p:blipFill>
            <a:blip r:embed="rId3">
              <a:alphaModFix/>
            </a:blip>
            <a:stretch>
              <a:fillRect/>
            </a:stretch>
          </p:blipFill>
          <p:spPr>
            <a:xfrm>
              <a:off x="1000225" y="910974"/>
              <a:ext cx="3581400" cy="2803776"/>
            </a:xfrm>
            <a:prstGeom prst="rect">
              <a:avLst/>
            </a:prstGeom>
            <a:noFill/>
            <a:ln>
              <a:noFill/>
            </a:ln>
          </p:spPr>
        </p:pic>
        <p:sp>
          <p:nvSpPr>
            <p:cNvPr id="273" name="Shape 273"/>
            <p:cNvSpPr/>
            <p:nvPr/>
          </p:nvSpPr>
          <p:spPr>
            <a:xfrm>
              <a:off x="5810151" y="1974736"/>
              <a:ext cx="1533425" cy="835163"/>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err="1">
                  <a:latin typeface="Calibri" panose="020F0502020204030204" pitchFamily="34" charset="0"/>
                  <a:cs typeface="Calibri" panose="020F0502020204030204" pitchFamily="34" charset="0"/>
                </a:rPr>
                <a:t>hmong</a:t>
              </a:r>
              <a:endParaRPr lang="en" sz="2400" dirty="0">
                <a:latin typeface="Calibri" panose="020F0502020204030204" pitchFamily="34" charset="0"/>
                <a:cs typeface="Calibri" panose="020F0502020204030204" pitchFamily="34" charset="0"/>
              </a:endParaRPr>
            </a:p>
          </p:txBody>
        </p:sp>
        <p:sp>
          <p:nvSpPr>
            <p:cNvPr id="274" name="Shape 274"/>
            <p:cNvSpPr/>
            <p:nvPr/>
          </p:nvSpPr>
          <p:spPr>
            <a:xfrm>
              <a:off x="2600425" y="1965200"/>
              <a:ext cx="1514375" cy="83515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err="1">
                  <a:latin typeface="Calibri" panose="020F0502020204030204" pitchFamily="34" charset="0"/>
                  <a:cs typeface="Calibri" panose="020F0502020204030204" pitchFamily="34" charset="0"/>
                </a:rPr>
                <a:t>ojibwe</a:t>
              </a:r>
              <a:endParaRPr lang="en" sz="2400" dirty="0">
                <a:latin typeface="Calibri" panose="020F0502020204030204" pitchFamily="34" charset="0"/>
                <a:cs typeface="Calibri" panose="020F0502020204030204" pitchFamily="34" charset="0"/>
              </a:endParaRPr>
            </a:p>
          </p:txBody>
        </p:sp>
        <p:sp>
          <p:nvSpPr>
            <p:cNvPr id="275" name="Shape 275"/>
            <p:cNvSpPr/>
            <p:nvPr/>
          </p:nvSpPr>
          <p:spPr>
            <a:xfrm>
              <a:off x="4124325" y="1974736"/>
              <a:ext cx="1685826" cy="835139"/>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err="1">
                  <a:solidFill>
                    <a:schemeClr val="tx1"/>
                  </a:solidFill>
                  <a:latin typeface="Calibri" panose="020F0502020204030204" pitchFamily="34" charset="0"/>
                  <a:cs typeface="Calibri" panose="020F0502020204030204" pitchFamily="34" charset="0"/>
                </a:rPr>
                <a:t>español</a:t>
              </a:r>
              <a:endParaRPr lang="en" sz="2400" dirty="0">
                <a:solidFill>
                  <a:schemeClr val="tx1"/>
                </a:solidFill>
                <a:latin typeface="Calibri" panose="020F0502020204030204" pitchFamily="34" charset="0"/>
                <a:cs typeface="Calibri" panose="020F0502020204030204" pitchFamily="34" charset="0"/>
              </a:endParaRPr>
            </a:p>
          </p:txBody>
        </p:sp>
      </p:grpSp>
      <p:sp>
        <p:nvSpPr>
          <p:cNvPr id="4" name="Slide Number Placeholder 3"/>
          <p:cNvSpPr>
            <a:spLocks noGrp="1"/>
          </p:cNvSpPr>
          <p:nvPr>
            <p:ph type="sldNum" sz="quarter" idx="12"/>
          </p:nvPr>
        </p:nvSpPr>
        <p:spPr/>
        <p:txBody>
          <a:bodyPr/>
          <a:lstStyle/>
          <a:p>
            <a:fld id="{00000000-1234-1234-1234-123412341234}" type="slidenum">
              <a:rPr lang="en" smtClean="0">
                <a:latin typeface="Calibri" panose="020F0502020204030204" pitchFamily="34" charset="0"/>
                <a:cs typeface="Calibri" panose="020F0502020204030204" pitchFamily="34" charset="0"/>
              </a:rPr>
              <a:pPr/>
              <a:t>34</a:t>
            </a:fld>
            <a:endParaRPr lang="en"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B448484-19B8-4384-A579-7B4FE788528E}"/>
              </a:ext>
            </a:extLst>
          </p:cNvPr>
          <p:cNvSpPr txBox="1"/>
          <p:nvPr/>
        </p:nvSpPr>
        <p:spPr>
          <a:xfrm>
            <a:off x="381000" y="4857750"/>
            <a:ext cx="11592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(Fortune, 2018)</a:t>
            </a:r>
          </a:p>
        </p:txBody>
      </p:sp>
    </p:spTree>
    <p:extLst>
      <p:ext uri="{BB962C8B-B14F-4D97-AF65-F5344CB8AC3E}">
        <p14:creationId xmlns:p14="http://schemas.microsoft.com/office/powerpoint/2010/main" val="8154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extBox 1"/>
          <p:cNvSpPr txBox="1"/>
          <p:nvPr/>
        </p:nvSpPr>
        <p:spPr>
          <a:xfrm rot="16200000">
            <a:off x="-1297807" y="3440309"/>
            <a:ext cx="312938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(American Academy of Arts and Sciences 2016)</a:t>
            </a:r>
          </a:p>
        </p:txBody>
      </p:sp>
      <p:sp>
        <p:nvSpPr>
          <p:cNvPr id="4" name="Slide Number Placeholder 3"/>
          <p:cNvSpPr>
            <a:spLocks noGrp="1"/>
          </p:cNvSpPr>
          <p:nvPr>
            <p:ph type="sldNum" sz="quarter" idx="12"/>
          </p:nvPr>
        </p:nvSpPr>
        <p:spPr/>
        <p:txBody>
          <a:bodyPr/>
          <a:lstStyle/>
          <a:p>
            <a:fld id="{00000000-1234-1234-1234-123412341234}" type="slidenum">
              <a:rPr lang="en" smtClean="0">
                <a:latin typeface="Calibri" panose="020F0502020204030204" pitchFamily="34" charset="0"/>
                <a:cs typeface="Calibri" panose="020F0502020204030204" pitchFamily="34" charset="0"/>
              </a:rPr>
              <a:pPr/>
              <a:t>35</a:t>
            </a:fld>
            <a:endParaRPr lang="en"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0B8CCD3-5F78-43B6-A965-8B44E12BAFF1}"/>
              </a:ext>
            </a:extLst>
          </p:cNvPr>
          <p:cNvPicPr>
            <a:picLocks noChangeAspect="1"/>
          </p:cNvPicPr>
          <p:nvPr/>
        </p:nvPicPr>
        <p:blipFill>
          <a:blip r:embed="rId3"/>
          <a:stretch>
            <a:fillRect/>
          </a:stretch>
        </p:blipFill>
        <p:spPr>
          <a:xfrm>
            <a:off x="874842" y="0"/>
            <a:ext cx="7394316" cy="5143500"/>
          </a:xfrm>
          <a:prstGeom prst="rect">
            <a:avLst/>
          </a:prstGeom>
        </p:spPr>
      </p:pic>
    </p:spTree>
    <p:extLst>
      <p:ext uri="{BB962C8B-B14F-4D97-AF65-F5344CB8AC3E}">
        <p14:creationId xmlns:p14="http://schemas.microsoft.com/office/powerpoint/2010/main" val="146269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3413925" y="4646100"/>
            <a:ext cx="2159100" cy="407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00000000-1234-1234-1234-123412341234}" type="slidenum">
              <a:rPr lang="en" smtClean="0"/>
              <a:pPr/>
              <a:t>36</a:t>
            </a:fld>
            <a:endParaRPr lang="en" dirty="0"/>
          </a:p>
        </p:txBody>
      </p:sp>
      <p:grpSp>
        <p:nvGrpSpPr>
          <p:cNvPr id="9" name="Group 8"/>
          <p:cNvGrpSpPr/>
          <p:nvPr/>
        </p:nvGrpSpPr>
        <p:grpSpPr>
          <a:xfrm>
            <a:off x="1828800" y="622299"/>
            <a:ext cx="5285312" cy="3778251"/>
            <a:chOff x="1828800" y="622299"/>
            <a:chExt cx="5285312" cy="3778251"/>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22299"/>
              <a:ext cx="5285312" cy="360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334731" y="4215884"/>
              <a:ext cx="779381" cy="184666"/>
            </a:xfrm>
            <a:prstGeom prst="rect">
              <a:avLst/>
            </a:prstGeom>
            <a:noFill/>
          </p:spPr>
          <p:txBody>
            <a:bodyPr wrap="none" rtlCol="0">
              <a:spAutoFit/>
            </a:bodyPr>
            <a:lstStyle/>
            <a:p>
              <a:r>
                <a:rPr lang="en-US" sz="600" dirty="0"/>
                <a:t>Publicdomain.net</a:t>
              </a:r>
            </a:p>
          </p:txBody>
        </p:sp>
      </p:grpSp>
    </p:spTree>
    <p:extLst>
      <p:ext uri="{BB962C8B-B14F-4D97-AF65-F5344CB8AC3E}">
        <p14:creationId xmlns:p14="http://schemas.microsoft.com/office/powerpoint/2010/main" val="125655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3413925" y="4646100"/>
            <a:ext cx="2159100" cy="407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pPr/>
              <a:t>37</a:t>
            </a:fld>
            <a:endParaRPr lang="en" dirty="0"/>
          </a:p>
        </p:txBody>
      </p:sp>
      <p:sp>
        <p:nvSpPr>
          <p:cNvPr id="5" name="TextBox 4"/>
          <p:cNvSpPr txBox="1"/>
          <p:nvPr/>
        </p:nvSpPr>
        <p:spPr>
          <a:xfrm>
            <a:off x="859007" y="3472755"/>
            <a:ext cx="7574809" cy="1384995"/>
          </a:xfrm>
          <a:prstGeom prst="rect">
            <a:avLst/>
          </a:prstGeom>
          <a:noFill/>
        </p:spPr>
        <p:txBody>
          <a:bodyPr wrap="square" rtlCol="0">
            <a:spAutoFit/>
          </a:bodyPr>
          <a:lstStyle/>
          <a:p>
            <a:r>
              <a:rPr lang="en-US" sz="2800" dirty="0">
                <a:solidFill>
                  <a:schemeClr val="tx1"/>
                </a:solidFill>
                <a:latin typeface="Brush Script MT" panose="03060802040406070304" pitchFamily="66" charset="0"/>
              </a:rPr>
              <a:t>“</a:t>
            </a:r>
            <a:r>
              <a:rPr lang="es-MX" sz="2800" dirty="0">
                <a:solidFill>
                  <a:schemeClr val="tx1"/>
                </a:solidFill>
                <a:latin typeface="Brush Script MT" panose="03060802040406070304" pitchFamily="66" charset="0"/>
              </a:rPr>
              <a:t>Un idioma te coloca en un pasillo de por vida.</a:t>
            </a:r>
            <a:r>
              <a:rPr lang="en-US" sz="2800" dirty="0">
                <a:solidFill>
                  <a:schemeClr val="tx1"/>
                </a:solidFill>
                <a:latin typeface="Brush Script MT" panose="03060802040406070304" pitchFamily="66" charset="0"/>
              </a:rPr>
              <a:t> </a:t>
            </a:r>
            <a:br>
              <a:rPr lang="en-US" sz="2800" dirty="0">
                <a:solidFill>
                  <a:schemeClr val="tx1"/>
                </a:solidFill>
                <a:latin typeface="Brush Script MT" panose="03060802040406070304" pitchFamily="66" charset="0"/>
              </a:rPr>
            </a:br>
            <a:r>
              <a:rPr lang="es-MX" sz="2800" dirty="0">
                <a:solidFill>
                  <a:schemeClr val="tx1"/>
                </a:solidFill>
                <a:latin typeface="Brush Script MT" panose="03060802040406070304" pitchFamily="66" charset="0"/>
              </a:rPr>
              <a:t>Dos idiomas te abren todas las puertas a lo largo del camino</a:t>
            </a:r>
            <a:r>
              <a:rPr lang="en-US" sz="2800" dirty="0">
                <a:solidFill>
                  <a:schemeClr val="tx1"/>
                </a:solidFill>
                <a:latin typeface="Brush Script MT" panose="03060802040406070304" pitchFamily="66" charset="0"/>
              </a:rPr>
              <a:t>.”</a:t>
            </a:r>
          </a:p>
          <a:p>
            <a:r>
              <a:rPr lang="en-US" sz="2800" dirty="0">
                <a:solidFill>
                  <a:schemeClr val="tx1"/>
                </a:solidFill>
                <a:latin typeface="Brush Script MT" panose="03060802040406070304" pitchFamily="66" charset="0"/>
              </a:rPr>
              <a:t>                                                             </a:t>
            </a:r>
            <a:r>
              <a:rPr lang="en-US" sz="1600" dirty="0">
                <a:solidFill>
                  <a:schemeClr val="tx1"/>
                </a:solidFill>
                <a:latin typeface="Brush Script MT" panose="03060802040406070304" pitchFamily="66" charset="0"/>
              </a:rPr>
              <a:t>- Frank Smith </a:t>
            </a:r>
          </a:p>
        </p:txBody>
      </p:sp>
      <p:grpSp>
        <p:nvGrpSpPr>
          <p:cNvPr id="4" name="Group 3">
            <a:extLst>
              <a:ext uri="{FF2B5EF4-FFF2-40B4-BE49-F238E27FC236}">
                <a16:creationId xmlns:a16="http://schemas.microsoft.com/office/drawing/2014/main" id="{8D6826D4-CDDD-4B82-8AA4-B1D3A3E80A24}"/>
              </a:ext>
            </a:extLst>
          </p:cNvPr>
          <p:cNvGrpSpPr/>
          <p:nvPr/>
        </p:nvGrpSpPr>
        <p:grpSpPr>
          <a:xfrm>
            <a:off x="2438400" y="586470"/>
            <a:ext cx="3958974" cy="2841181"/>
            <a:chOff x="2438400" y="586470"/>
            <a:chExt cx="3958974" cy="2841181"/>
          </a:xfrm>
        </p:grpSpPr>
        <p:pic>
          <p:nvPicPr>
            <p:cNvPr id="7" name="Picture 6">
              <a:extLst>
                <a:ext uri="{FF2B5EF4-FFF2-40B4-BE49-F238E27FC236}">
                  <a16:creationId xmlns:a16="http://schemas.microsoft.com/office/drawing/2014/main" id="{AEBBBBAC-16C9-4888-9670-71F13AF32AD6}"/>
                </a:ext>
              </a:extLst>
            </p:cNvPr>
            <p:cNvPicPr>
              <a:picLocks noChangeAspect="1"/>
            </p:cNvPicPr>
            <p:nvPr/>
          </p:nvPicPr>
          <p:blipFill>
            <a:blip r:embed="rId3"/>
            <a:stretch>
              <a:fillRect/>
            </a:stretch>
          </p:blipFill>
          <p:spPr>
            <a:xfrm>
              <a:off x="2438400" y="586470"/>
              <a:ext cx="3950507" cy="2656515"/>
            </a:xfrm>
            <a:prstGeom prst="rect">
              <a:avLst/>
            </a:prstGeom>
          </p:spPr>
        </p:pic>
        <p:sp>
          <p:nvSpPr>
            <p:cNvPr id="3" name="TextBox 2">
              <a:extLst>
                <a:ext uri="{FF2B5EF4-FFF2-40B4-BE49-F238E27FC236}">
                  <a16:creationId xmlns:a16="http://schemas.microsoft.com/office/drawing/2014/main" id="{F3A65602-B8C4-49E0-B289-D1BFA3010142}"/>
                </a:ext>
              </a:extLst>
            </p:cNvPr>
            <p:cNvSpPr txBox="1"/>
            <p:nvPr/>
          </p:nvSpPr>
          <p:spPr>
            <a:xfrm>
              <a:off x="6028362" y="3242985"/>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399564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867929" y="1766241"/>
            <a:ext cx="4466071" cy="2556273"/>
          </a:xfrm>
        </p:spPr>
        <p:txBody>
          <a:bodyPr>
            <a:normAutofit/>
          </a:bodyPr>
          <a:lstStyle/>
          <a:p>
            <a:pPr marL="0" indent="0">
              <a:buNone/>
            </a:pPr>
            <a:r>
              <a:rPr lang="es-ES_tradnl" dirty="0">
                <a:solidFill>
                  <a:srgbClr val="002060"/>
                </a:solidFill>
              </a:rPr>
              <a:t>Por favor, contesten el breve cuestionario que nos permitirá conocer lo que aprendieron  en este taller y cómo podemos mejorarlo</a:t>
            </a:r>
            <a:r>
              <a:rPr lang="en-US" dirty="0">
                <a:solidFill>
                  <a:srgbClr val="002060"/>
                </a:solidFill>
              </a:rPr>
              <a:t>.</a:t>
            </a:r>
          </a:p>
        </p:txBody>
      </p:sp>
      <p:sp>
        <p:nvSpPr>
          <p:cNvPr id="15" name="TextBox 14"/>
          <p:cNvSpPr txBox="1"/>
          <p:nvPr/>
        </p:nvSpPr>
        <p:spPr>
          <a:xfrm>
            <a:off x="2221191" y="4764057"/>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4904"/>
            <a:ext cx="609600" cy="390906"/>
          </a:xfrm>
        </p:spPr>
        <p:txBody>
          <a:bodyPr/>
          <a:lstStyle/>
          <a:p>
            <a:pPr marL="0" marR="0" lvl="0" indent="0" algn="r" rtl="0">
              <a:spcBef>
                <a:spcPts val="0"/>
              </a:spcBef>
              <a:spcAft>
                <a:spcPts val="0"/>
              </a:spcAft>
              <a:buSzPct val="25000"/>
              <a:buNone/>
            </a:pPr>
            <a:fld id="{00000000-1234-1234-1234-123412341234}" type="slidenum">
              <a:rPr lang="en" b="0" i="1" u="none" strike="noStrike" cap="none" smtClean="0">
                <a:solidFill>
                  <a:srgbClr val="FEFFFF"/>
                </a:solidFill>
                <a:latin typeface="Arial" panose="020B0604020202020204" pitchFamily="34" charset="0"/>
                <a:ea typeface="Tahoma"/>
                <a:cs typeface="Arial" panose="020B0604020202020204" pitchFamily="34" charset="0"/>
                <a:sym typeface="Tahoma"/>
              </a:rPr>
              <a:t>38</a:t>
            </a:fld>
            <a:endParaRPr lang="en" b="0" i="1" u="none" strike="noStrike" cap="none" dirty="0">
              <a:solidFill>
                <a:srgbClr val="FEFFFF"/>
              </a:solidFill>
              <a:latin typeface="Arial" panose="020B0604020202020204" pitchFamily="34" charset="0"/>
              <a:ea typeface="Tahoma"/>
              <a:cs typeface="Arial" panose="020B0604020202020204" pitchFamily="34" charset="0"/>
              <a:sym typeface="Tahoma"/>
            </a:endParaRPr>
          </a:p>
        </p:txBody>
      </p:sp>
      <p:sp>
        <p:nvSpPr>
          <p:cNvPr id="11" name="Rectangle 10">
            <a:extLst>
              <a:ext uri="{FF2B5EF4-FFF2-40B4-BE49-F238E27FC236}">
                <a16:creationId xmlns:a16="http://schemas.microsoft.com/office/drawing/2014/main" id="{EB08FA68-75D7-4D06-AE35-DD58AA5FC50F}"/>
              </a:ext>
            </a:extLst>
          </p:cNvPr>
          <p:cNvSpPr/>
          <p:nvPr/>
        </p:nvSpPr>
        <p:spPr>
          <a:xfrm>
            <a:off x="848745" y="326373"/>
            <a:ext cx="7315200" cy="954107"/>
          </a:xfrm>
          <a:prstGeom prst="rect">
            <a:avLst/>
          </a:prstGeom>
        </p:spPr>
        <p:txBody>
          <a:bodyPr wrap="square">
            <a:spAutoFit/>
          </a:bodyPr>
          <a:lstStyle/>
          <a:p>
            <a:pPr algn="ctr"/>
            <a:r>
              <a:rPr lang="es-MX"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B3AC8A6A-32F6-4EA1-8AFD-66C5766C7141}"/>
              </a:ext>
            </a:extLst>
          </p:cNvPr>
          <p:cNvPicPr>
            <a:picLocks noChangeAspect="1"/>
          </p:cNvPicPr>
          <p:nvPr/>
        </p:nvPicPr>
        <p:blipFill>
          <a:blip r:embed="rId4"/>
          <a:stretch>
            <a:fillRect/>
          </a:stretch>
        </p:blipFill>
        <p:spPr>
          <a:xfrm>
            <a:off x="5615173" y="2042534"/>
            <a:ext cx="1886047" cy="1238314"/>
          </a:xfrm>
          <a:prstGeom prst="rect">
            <a:avLst/>
          </a:prstGeom>
        </p:spPr>
      </p:pic>
    </p:spTree>
    <p:extLst>
      <p:ext uri="{BB962C8B-B14F-4D97-AF65-F5344CB8AC3E}">
        <p14:creationId xmlns:p14="http://schemas.microsoft.com/office/powerpoint/2010/main" val="3514019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152474"/>
            <a:ext cx="8146500" cy="3705276"/>
          </a:xfrm>
        </p:spPr>
        <p:txBody>
          <a:bodyPr>
            <a:normAutofit fontScale="47500" lnSpcReduction="20000"/>
          </a:bodyPr>
          <a:lstStyle/>
          <a:p>
            <a:pPr marL="346075" indent="-346075">
              <a:lnSpc>
                <a:spcPct val="120000"/>
              </a:lnSpc>
              <a:spcAft>
                <a:spcPts val="600"/>
              </a:spcAft>
              <a:buNone/>
            </a:pPr>
            <a:r>
              <a:rPr lang="en-US" sz="2200" dirty="0"/>
              <a:t>American Academy of Arts and Sciences. (2016). </a:t>
            </a:r>
            <a:r>
              <a:rPr lang="en-US" sz="2200" i="1" dirty="0"/>
              <a:t>The state of languages in the U.S.: A statistical portrait. </a:t>
            </a:r>
            <a:r>
              <a:rPr lang="en-US" sz="2200" dirty="0"/>
              <a:t>Cambridge, MA: Author. Retrieved from </a:t>
            </a:r>
            <a:r>
              <a:rPr lang="en-US" sz="2200" dirty="0">
                <a:solidFill>
                  <a:srgbClr val="002060"/>
                </a:solidFill>
                <a:hlinkClick r:id="rId3"/>
              </a:rPr>
              <a:t>https://www.amacad.org/content/publications/publication.aspx?d=22429</a:t>
            </a:r>
            <a:r>
              <a:rPr lang="en-US" sz="2200" dirty="0">
                <a:solidFill>
                  <a:srgbClr val="002060"/>
                </a:solidFill>
              </a:rPr>
              <a:t>. </a:t>
            </a:r>
          </a:p>
          <a:p>
            <a:pPr marL="346075" indent="-346075">
              <a:lnSpc>
                <a:spcPct val="120000"/>
              </a:lnSpc>
              <a:spcAft>
                <a:spcPts val="600"/>
              </a:spcAft>
              <a:buNone/>
            </a:pPr>
            <a:r>
              <a:rPr lang="en-US" sz="2200" dirty="0"/>
              <a:t>Center for Applied Second Language Studies. (2013). </a:t>
            </a:r>
            <a:r>
              <a:rPr lang="en-US" sz="2200" i="1" dirty="0"/>
              <a:t>What levels of proficiency do immersion students achieve? </a:t>
            </a:r>
            <a:r>
              <a:rPr lang="en-US" sz="2200" dirty="0"/>
              <a:t>Retrieved from </a:t>
            </a:r>
            <a:r>
              <a:rPr lang="en-US" sz="2200" u="sng" dirty="0">
                <a:hlinkClick r:id="rId4"/>
              </a:rPr>
              <a:t>https://casls.uoregon.edu/wp-content/uploads/pdfs/tenquestions/TBQImmersionStudentProficiencyRevised.pdf</a:t>
            </a:r>
            <a:r>
              <a:rPr lang="en-US" sz="2200" dirty="0"/>
              <a:t>. </a:t>
            </a:r>
          </a:p>
          <a:p>
            <a:pPr marL="346075" indent="-346075">
              <a:lnSpc>
                <a:spcPct val="120000"/>
              </a:lnSpc>
              <a:spcAft>
                <a:spcPts val="600"/>
              </a:spcAft>
              <a:buNone/>
            </a:pPr>
            <a:r>
              <a:rPr lang="en-US" sz="2200" dirty="0"/>
              <a:t>Cummins, J. (1980). The entry and exit fallacy in bilingual education. </a:t>
            </a:r>
            <a:r>
              <a:rPr lang="en-US" sz="2200" i="1" dirty="0"/>
              <a:t>NABE Journal, 4</a:t>
            </a:r>
            <a:r>
              <a:rPr lang="en-US" sz="2200" dirty="0"/>
              <a:t>, 1–7.</a:t>
            </a:r>
          </a:p>
          <a:p>
            <a:pPr marL="346075" indent="-346075">
              <a:lnSpc>
                <a:spcPct val="120000"/>
              </a:lnSpc>
              <a:spcAft>
                <a:spcPts val="600"/>
              </a:spcAft>
              <a:buNone/>
            </a:pPr>
            <a:r>
              <a:rPr lang="en-US" sz="2100" dirty="0"/>
              <a:t>Fortune, T. W. (July, 2018). </a:t>
            </a:r>
            <a:r>
              <a:rPr lang="en-US" sz="2100" i="1" dirty="0"/>
              <a:t>Dual language and immersion education: An introduction</a:t>
            </a:r>
            <a:r>
              <a:rPr lang="en-US" sz="2100" dirty="0"/>
              <a:t>. Presentation given during the 2018 Center for Advanced Research on Language Acquisition (CARLA) Summer Institute: Immersion 101: An Introduction to Immersion Education, University of Minnesota, Minneapolis, MN.</a:t>
            </a:r>
            <a:endParaRPr lang="en-US" sz="2100" dirty="0">
              <a:solidFill>
                <a:srgbClr val="002060"/>
              </a:solidFill>
            </a:endParaRPr>
          </a:p>
          <a:p>
            <a:pPr marL="346075" indent="-346075">
              <a:lnSpc>
                <a:spcPct val="120000"/>
              </a:lnSpc>
              <a:spcAft>
                <a:spcPts val="600"/>
              </a:spcAft>
              <a:buNone/>
            </a:pPr>
            <a:r>
              <a:rPr lang="en-US" sz="2200" dirty="0"/>
              <a:t>Genesee, F. (2007). Top ten most consistent findings from research on foreign language immersion. </a:t>
            </a:r>
            <a:r>
              <a:rPr lang="en-US" sz="2200" i="1" dirty="0"/>
              <a:t>The ACIE Newsletter, 10</a:t>
            </a:r>
            <a:r>
              <a:rPr lang="en-US" sz="2200" dirty="0"/>
              <a:t>(3), 7 &amp; 10.</a:t>
            </a:r>
          </a:p>
          <a:p>
            <a:pPr marL="346075" indent="-346075">
              <a:lnSpc>
                <a:spcPct val="120000"/>
              </a:lnSpc>
              <a:spcAft>
                <a:spcPts val="600"/>
              </a:spcAft>
              <a:buNone/>
            </a:pPr>
            <a:r>
              <a:rPr lang="en-US" sz="2200" dirty="0"/>
              <a:t>Gibbons, P. (2015). </a:t>
            </a:r>
            <a:r>
              <a:rPr lang="en-US" sz="2200" i="1" dirty="0"/>
              <a:t>Scaffolding language scaffolding learning: Teaching English language learners in the mainstream classroom</a:t>
            </a:r>
            <a:r>
              <a:rPr lang="en-US" sz="2200" dirty="0"/>
              <a:t> (2</a:t>
            </a:r>
            <a:r>
              <a:rPr lang="en-US" sz="2200" baseline="30000" dirty="0"/>
              <a:t>nd</a:t>
            </a:r>
            <a:r>
              <a:rPr lang="en-US" sz="2200" dirty="0"/>
              <a:t> ed.). Portsmouth, NH: Heinemann. </a:t>
            </a:r>
          </a:p>
          <a:p>
            <a:pPr marL="346075" indent="-346075">
              <a:lnSpc>
                <a:spcPct val="120000"/>
              </a:lnSpc>
              <a:spcAft>
                <a:spcPts val="600"/>
              </a:spcAft>
              <a:buNone/>
            </a:pPr>
            <a:r>
              <a:rPr lang="en-US" sz="2200" dirty="0"/>
              <a:t>Krashen, S.D., &amp; Terrell, T.D. (1983). </a:t>
            </a:r>
            <a:r>
              <a:rPr lang="en-US" sz="2200" i="1" dirty="0"/>
              <a:t>The natural approach: Language acquisition in the classroom. </a:t>
            </a:r>
            <a:r>
              <a:rPr lang="en-US" sz="2200" dirty="0"/>
              <a:t>NY: Prentice Hall Macmillan.</a:t>
            </a:r>
          </a:p>
          <a:p>
            <a:pPr marL="346075" indent="-346075">
              <a:lnSpc>
                <a:spcPct val="120000"/>
              </a:lnSpc>
              <a:spcAft>
                <a:spcPts val="600"/>
              </a:spcAft>
              <a:buNone/>
            </a:pPr>
            <a:r>
              <a:rPr lang="en-US" sz="2200" dirty="0"/>
              <a:t>Lindholm-Leary, K. J. (2001). </a:t>
            </a:r>
            <a:r>
              <a:rPr lang="en-US" sz="2200" i="1" dirty="0"/>
              <a:t>Dual language education. </a:t>
            </a:r>
            <a:r>
              <a:rPr lang="en-US" sz="2200" dirty="0" err="1"/>
              <a:t>Clevedon</a:t>
            </a:r>
            <a:r>
              <a:rPr lang="en-US" sz="2200" dirty="0"/>
              <a:t>, UK: Multilingual Matters. </a:t>
            </a:r>
          </a:p>
          <a:p>
            <a:pPr marL="346075" indent="-346075">
              <a:lnSpc>
                <a:spcPct val="120000"/>
              </a:lnSpc>
              <a:spcAft>
                <a:spcPts val="600"/>
              </a:spcAft>
              <a:buNone/>
            </a:pPr>
            <a:r>
              <a:rPr lang="en-US" sz="2200" dirty="0"/>
              <a:t>Lindholm-Leary, K. J., &amp; Genesee, F. (2014). Student outcomes in one-way, two-way, and indigenous language immersion education. </a:t>
            </a:r>
            <a:r>
              <a:rPr lang="en-US" sz="2200" i="1" dirty="0"/>
              <a:t>Journal of Immersion and Content-Based Language Education, 2</a:t>
            </a:r>
            <a:r>
              <a:rPr lang="en-US" sz="2200" dirty="0"/>
              <a:t>(2), 165–180.</a:t>
            </a:r>
          </a:p>
          <a:p>
            <a:pPr marL="346075" indent="-346075">
              <a:lnSpc>
                <a:spcPct val="120000"/>
              </a:lnSpc>
              <a:spcAft>
                <a:spcPts val="600"/>
              </a:spcAft>
              <a:buNone/>
            </a:pPr>
            <a:r>
              <a:rPr lang="en-US" sz="2200" dirty="0"/>
              <a:t>Mi Chu Chu </a:t>
            </a:r>
            <a:r>
              <a:rPr lang="en-US" sz="2200" dirty="0" err="1"/>
              <a:t>Tren</a:t>
            </a:r>
            <a:r>
              <a:rPr lang="en-US" sz="2200" dirty="0"/>
              <a:t>. (n.d.). </a:t>
            </a:r>
            <a:r>
              <a:rPr lang="en-US" sz="2200" i="1" dirty="0"/>
              <a:t>Stages of second language acquisition. </a:t>
            </a:r>
            <a:r>
              <a:rPr lang="en-US" sz="2200" dirty="0"/>
              <a:t>Retrieved from </a:t>
            </a:r>
            <a:r>
              <a:rPr lang="en-US" sz="2200" dirty="0">
                <a:solidFill>
                  <a:srgbClr val="002060"/>
                </a:solidFill>
                <a:hlinkClick r:id="rId5"/>
              </a:rPr>
              <a:t>http://michuchutren.com/stages-second-language-acquisition</a:t>
            </a:r>
            <a:r>
              <a:rPr lang="en-US" sz="2200" dirty="0">
                <a:hlinkClick r:id="rId5"/>
              </a:rPr>
              <a:t>/</a:t>
            </a:r>
            <a:r>
              <a:rPr lang="en-US" sz="2200" dirty="0"/>
              <a:t>.</a:t>
            </a:r>
            <a:endParaRPr lang="en-US" dirty="0"/>
          </a:p>
          <a:p>
            <a:endParaRPr lang="en-US" dirty="0"/>
          </a:p>
        </p:txBody>
      </p:sp>
      <p:sp>
        <p:nvSpPr>
          <p:cNvPr id="6" name="TextBox 5"/>
          <p:cNvSpPr txBox="1"/>
          <p:nvPr/>
        </p:nvSpPr>
        <p:spPr>
          <a:xfrm>
            <a:off x="609600" y="362634"/>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49795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7" y="1532202"/>
            <a:ext cx="7358595" cy="3085460"/>
          </a:xfrm>
          <a:prstGeom prst="rect">
            <a:avLst/>
          </a:prstGeom>
          <a:noFill/>
        </p:spPr>
        <p:txBody>
          <a:bodyPr wrap="square" rtlCol="0">
            <a:spAutoFit/>
          </a:bodyPr>
          <a:lstStyle/>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Conceptos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básicos</a:t>
            </a:r>
            <a:r>
              <a:rPr lang="en-US" sz="2800" dirty="0">
                <a:solidFill>
                  <a:srgbClr val="002060"/>
                </a:solidFill>
                <a:latin typeface="Calibri" panose="020F0502020204030204" pitchFamily="34" charset="0"/>
                <a:cs typeface="Calibri" panose="020F0502020204030204" pitchFamily="34" charset="0"/>
              </a:rPr>
              <a:t> de </a:t>
            </a:r>
            <a:r>
              <a:rPr lang="en-US" sz="2800" dirty="0" err="1">
                <a:solidFill>
                  <a:srgbClr val="002060"/>
                </a:solidFill>
                <a:latin typeface="Calibri" panose="020F0502020204030204" pitchFamily="34" charset="0"/>
                <a:cs typeface="Calibri" panose="020F0502020204030204" pitchFamily="34" charset="0"/>
              </a:rPr>
              <a:t>Lenguaje</a:t>
            </a:r>
            <a:r>
              <a:rPr lang="en-US" sz="2800" dirty="0">
                <a:solidFill>
                  <a:srgbClr val="002060"/>
                </a:solidFill>
                <a:latin typeface="Calibri" panose="020F0502020204030204" pitchFamily="34" charset="0"/>
                <a:cs typeface="Calibri" panose="020F0502020204030204" pitchFamily="34" charset="0"/>
              </a:rPr>
              <a:t> Dual e </a:t>
            </a:r>
            <a:r>
              <a:rPr lang="en-US" sz="2800" dirty="0" err="1">
                <a:solidFill>
                  <a:srgbClr val="002060"/>
                </a:solidFill>
                <a:latin typeface="Calibri" panose="020F0502020204030204" pitchFamily="34" charset="0"/>
                <a:cs typeface="Calibri" panose="020F0502020204030204" pitchFamily="34" charset="0"/>
              </a:rPr>
              <a:t>Inmersión</a:t>
            </a:r>
            <a:r>
              <a:rPr lang="en-US" sz="2800" dirty="0">
                <a:solidFill>
                  <a:srgbClr val="002060"/>
                </a:solidFill>
                <a:latin typeface="Calibri" panose="020F0502020204030204" pitchFamily="34" charset="0"/>
                <a:cs typeface="Calibri" panose="020F0502020204030204" pitchFamily="34" charset="0"/>
              </a:rPr>
              <a:t> </a:t>
            </a:r>
          </a:p>
          <a:p>
            <a:pPr marL="514350" indent="-514350">
              <a:spcBef>
                <a:spcPts val="900"/>
              </a:spcBef>
              <a:buFont typeface="+mj-lt"/>
              <a:buAutoNum type="arabicPeriod"/>
            </a:pPr>
            <a:r>
              <a:rPr lang="en-US" sz="2800" dirty="0" err="1">
                <a:solidFill>
                  <a:srgbClr val="C00000"/>
                </a:solidFill>
                <a:latin typeface="Calibri" panose="020F0502020204030204" pitchFamily="34" charset="0"/>
                <a:cs typeface="Calibri" panose="020F0502020204030204" pitchFamily="34" charset="0"/>
              </a:rPr>
              <a:t>Bilingüismo</a:t>
            </a:r>
            <a:r>
              <a:rPr lang="en-US" sz="2800" dirty="0">
                <a:solidFill>
                  <a:srgbClr val="C00000"/>
                </a:solidFill>
                <a:latin typeface="Calibri" panose="020F0502020204030204" pitchFamily="34" charset="0"/>
                <a:cs typeface="Calibri" panose="020F0502020204030204" pitchFamily="34" charset="0"/>
              </a:rPr>
              <a:t> y </a:t>
            </a:r>
            <a:r>
              <a:rPr lang="en-US" sz="2800" dirty="0" err="1">
                <a:solidFill>
                  <a:srgbClr val="C00000"/>
                </a:solidFill>
                <a:latin typeface="Calibri" panose="020F0502020204030204" pitchFamily="34" charset="0"/>
                <a:cs typeface="Calibri" panose="020F0502020204030204" pitchFamily="34" charset="0"/>
              </a:rPr>
              <a:t>alfabetismo</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bilingüe</a:t>
            </a:r>
            <a:endParaRPr lang="en-US" sz="2800" dirty="0">
              <a:solidFill>
                <a:srgbClr val="C00000"/>
              </a:solidFill>
              <a:latin typeface="Calibri" panose="020F0502020204030204" pitchFamily="34" charset="0"/>
              <a:cs typeface="Calibri" panose="020F0502020204030204" pitchFamily="34" charset="0"/>
            </a:endParaRP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Los </a:t>
            </a:r>
            <a:r>
              <a:rPr lang="en-US" sz="2800" dirty="0" err="1">
                <a:solidFill>
                  <a:srgbClr val="002060"/>
                </a:solidFill>
                <a:latin typeface="Calibri" panose="020F0502020204030204" pitchFamily="34" charset="0"/>
                <a:cs typeface="Calibri" panose="020F0502020204030204" pitchFamily="34" charset="0"/>
              </a:rPr>
              <a:t>desafíos</a:t>
            </a:r>
            <a:r>
              <a:rPr lang="en-US" sz="2800" dirty="0">
                <a:solidFill>
                  <a:srgbClr val="002060"/>
                </a:solidFill>
                <a:latin typeface="Calibri" panose="020F0502020204030204" pitchFamily="34" charset="0"/>
                <a:cs typeface="Calibri" panose="020F0502020204030204" pitchFamily="34" charset="0"/>
              </a:rPr>
              <a:t> del DLI</a:t>
            </a:r>
          </a:p>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Oportunidades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universitarias</a:t>
            </a:r>
            <a:r>
              <a:rPr lang="en-US" sz="2800" dirty="0">
                <a:solidFill>
                  <a:srgbClr val="002060"/>
                </a:solidFill>
                <a:latin typeface="Calibri" panose="020F0502020204030204" pitchFamily="34" charset="0"/>
                <a:cs typeface="Calibri" panose="020F0502020204030204" pitchFamily="34" charset="0"/>
              </a:rPr>
              <a:t> y </a:t>
            </a:r>
            <a:r>
              <a:rPr lang="en-US" sz="2800" dirty="0" err="1">
                <a:solidFill>
                  <a:srgbClr val="002060"/>
                </a:solidFill>
                <a:latin typeface="Calibri" panose="020F0502020204030204" pitchFamily="34" charset="0"/>
                <a:cs typeface="Calibri" panose="020F0502020204030204" pitchFamily="34" charset="0"/>
              </a:rPr>
              <a:t>profesionales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267239" y="476431"/>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Taller</a:t>
            </a:r>
          </a:p>
        </p:txBody>
      </p:sp>
      <p:sp>
        <p:nvSpPr>
          <p:cNvPr id="3" name="Slide Number Placeholder 2"/>
          <p:cNvSpPr>
            <a:spLocks noGrp="1"/>
          </p:cNvSpPr>
          <p:nvPr>
            <p:ph type="sldNum" sz="quarter" idx="12"/>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1094922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pPr marL="0" indent="0">
              <a:buNone/>
            </a:pPr>
            <a:r>
              <a:rPr lang="en-US" sz="1600" dirty="0"/>
              <a:t>Los sitios Classroom Clipart, Creative Commons, Flickr (CC), </a:t>
            </a:r>
            <a:r>
              <a:rPr lang="en-US" sz="1600" dirty="0" err="1"/>
              <a:t>Freepnglogos</a:t>
            </a:r>
            <a:r>
              <a:rPr lang="en-US" sz="1600" dirty="0"/>
              <a:t>, Pickit, Pixabay, </a:t>
            </a:r>
            <a:r>
              <a:rPr lang="en-US" sz="1600" dirty="0" err="1"/>
              <a:t>Pixshark</a:t>
            </a:r>
            <a:r>
              <a:rPr lang="en-US" sz="1600" dirty="0"/>
              <a:t>, Pixy y </a:t>
            </a:r>
            <a:r>
              <a:rPr lang="en-US" sz="1600" dirty="0" err="1"/>
              <a:t>Publicdomain</a:t>
            </a:r>
            <a:r>
              <a:rPr lang="en-US" sz="1600" dirty="0"/>
              <a:t> no </a:t>
            </a:r>
            <a:r>
              <a:rPr lang="es-ES" altLang="en-US" sz="1600" dirty="0">
                <a:cs typeface="Calibri" panose="020F0502020204030204" pitchFamily="34" charset="0"/>
              </a:rPr>
              <a:t>requieren </a:t>
            </a:r>
            <a:r>
              <a:rPr lang="en-US" sz="1600" dirty="0" err="1">
                <a:cs typeface="Calibri" panose="020F0502020204030204" pitchFamily="34" charset="0"/>
              </a:rPr>
              <a:t>autorización</a:t>
            </a:r>
            <a:r>
              <a:rPr lang="en-US" sz="1600" dirty="0">
                <a:cs typeface="Calibri" panose="020F0502020204030204" pitchFamily="34" charset="0"/>
              </a:rPr>
              <a:t> para </a:t>
            </a:r>
            <a:r>
              <a:rPr lang="en-US" sz="1600" dirty="0" err="1">
                <a:cs typeface="Calibri" panose="020F0502020204030204" pitchFamily="34" charset="0"/>
              </a:rPr>
              <a:t>usar</a:t>
            </a:r>
            <a:r>
              <a:rPr lang="en-US" sz="1600" dirty="0">
                <a:cs typeface="Calibri" panose="020F0502020204030204" pitchFamily="34" charset="0"/>
              </a:rPr>
              <a:t> las </a:t>
            </a:r>
            <a:r>
              <a:rPr lang="en-US" sz="1600" dirty="0" err="1">
                <a:cs typeface="Calibri" panose="020F0502020204030204" pitchFamily="34" charset="0"/>
              </a:rPr>
              <a:t>imágenes</a:t>
            </a:r>
            <a:r>
              <a:rPr lang="en-US" sz="1600" dirty="0">
                <a:cs typeface="Calibri" panose="020F0502020204030204" pitchFamily="34" charset="0"/>
              </a:rPr>
              <a:t>.</a:t>
            </a:r>
            <a:br>
              <a:rPr lang="en-US" sz="1600" dirty="0"/>
            </a:br>
            <a:endParaRPr lang="en-US" sz="1600" dirty="0"/>
          </a:p>
          <a:p>
            <a:pPr marL="0" indent="0">
              <a:buNone/>
            </a:pPr>
            <a:r>
              <a:rPr lang="es-ES" sz="1600" dirty="0"/>
              <a:t>Se nos ha concedido permiso para reproducir imágenes de las siguientes fuentes:</a:t>
            </a:r>
            <a:endParaRPr lang="en-US" sz="1600" dirty="0"/>
          </a:p>
          <a:p>
            <a:endParaRPr lang="en-US" sz="1600" dirty="0"/>
          </a:p>
          <a:p>
            <a:r>
              <a:rPr lang="en-US" sz="1600" dirty="0" err="1"/>
              <a:t>Diapositiva</a:t>
            </a:r>
            <a:r>
              <a:rPr lang="en-US" sz="1600" dirty="0"/>
              <a:t> 8: Mi Chu </a:t>
            </a:r>
            <a:r>
              <a:rPr lang="en-US" sz="1600" dirty="0" err="1"/>
              <a:t>Chu</a:t>
            </a:r>
            <a:r>
              <a:rPr lang="en-US" sz="1600" dirty="0"/>
              <a:t> </a:t>
            </a:r>
            <a:r>
              <a:rPr lang="en-US" sz="1600" dirty="0" err="1"/>
              <a:t>Tren</a:t>
            </a:r>
            <a:r>
              <a:rPr lang="en-US" sz="1600" dirty="0"/>
              <a:t> (</a:t>
            </a:r>
            <a:r>
              <a:rPr lang="en-US" sz="1600" dirty="0">
                <a:hlinkClick r:id="rId3"/>
              </a:rPr>
              <a:t>https://michuchutren.com</a:t>
            </a:r>
            <a:r>
              <a:rPr lang="en-US" sz="1600" dirty="0"/>
              <a:t>)</a:t>
            </a:r>
          </a:p>
          <a:p>
            <a:r>
              <a:rPr lang="en-US" sz="1600" dirty="0" err="1"/>
              <a:t>Diapositiva</a:t>
            </a:r>
            <a:r>
              <a:rPr lang="en-US" sz="1600" dirty="0"/>
              <a:t> 27: Be a Learning Hero (</a:t>
            </a:r>
            <a:r>
              <a:rPr lang="en-US" sz="1600" dirty="0">
                <a:hlinkClick r:id="rId4"/>
              </a:rPr>
              <a:t>https://bealearninghero.org</a:t>
            </a:r>
            <a:r>
              <a:rPr lang="en-US" sz="1600" dirty="0"/>
              <a:t>)</a:t>
            </a:r>
          </a:p>
          <a:p>
            <a:r>
              <a:rPr lang="en-US" sz="1600" dirty="0" err="1"/>
              <a:t>Diapositiva</a:t>
            </a:r>
            <a:r>
              <a:rPr lang="en-US" sz="1600" dirty="0"/>
              <a:t> 32: </a:t>
            </a:r>
            <a:r>
              <a:rPr lang="en-US" sz="1600" dirty="0" err="1"/>
              <a:t>Infancia</a:t>
            </a:r>
            <a:r>
              <a:rPr lang="en-US" sz="1600" dirty="0"/>
              <a:t> y </a:t>
            </a:r>
            <a:r>
              <a:rPr lang="en-US" sz="1600" dirty="0" err="1"/>
              <a:t>educación</a:t>
            </a:r>
            <a:r>
              <a:rPr lang="en-US" sz="1600" dirty="0"/>
              <a:t> (</a:t>
            </a:r>
            <a:r>
              <a:rPr lang="en-US" sz="1600" dirty="0">
                <a:hlinkClick r:id="rId5"/>
              </a:rPr>
              <a:t>http://www.infanciayeducacion.com</a:t>
            </a:r>
            <a:r>
              <a:rPr lang="en-US" sz="1600" dirty="0"/>
              <a:t>)</a:t>
            </a:r>
          </a:p>
          <a:p>
            <a:r>
              <a:rPr lang="en-US" sz="1600" dirty="0" err="1"/>
              <a:t>Diapositiva</a:t>
            </a:r>
            <a:r>
              <a:rPr lang="en-US" sz="1600" dirty="0"/>
              <a:t> 35:  American Academy of Arts and Sciences (</a:t>
            </a:r>
            <a:r>
              <a:rPr lang="en-US" sz="1600" dirty="0">
                <a:hlinkClick r:id="rId6"/>
              </a:rPr>
              <a:t>https://www.amacad.org/publication/state-languages-us-statistical-portrait/section/4</a:t>
            </a:r>
            <a:r>
              <a:rPr lang="en-US" sz="1600" dirty="0"/>
              <a:t>)</a:t>
            </a:r>
          </a:p>
          <a:p>
            <a:endParaRPr lang="en-US" sz="1400" dirty="0"/>
          </a:p>
        </p:txBody>
      </p:sp>
      <p:sp>
        <p:nvSpPr>
          <p:cNvPr id="7" name="TextBox 6"/>
          <p:cNvSpPr txBox="1"/>
          <p:nvPr/>
        </p:nvSpPr>
        <p:spPr>
          <a:xfrm>
            <a:off x="311706" y="250527"/>
            <a:ext cx="1513556"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rPr>
              <a:t>Permisos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E59CB7E1-91DC-4272-BB44-E0360AD4D249}" type="slidenum">
              <a:rPr lang="en-US" smtClean="0"/>
              <a:t>40</a:t>
            </a:fld>
            <a:endParaRPr lang="en-US"/>
          </a:p>
        </p:txBody>
      </p:sp>
    </p:spTree>
    <p:extLst>
      <p:ext uri="{BB962C8B-B14F-4D97-AF65-F5344CB8AC3E}">
        <p14:creationId xmlns:p14="http://schemas.microsoft.com/office/powerpoint/2010/main" val="39847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
          </p:nvPr>
        </p:nvSpPr>
        <p:spPr>
          <a:xfrm>
            <a:off x="4572000" y="668775"/>
            <a:ext cx="4363413" cy="3291840"/>
          </a:xfrm>
        </p:spPr>
        <p:txBody>
          <a:bodyPr>
            <a:normAutofit fontScale="25000" lnSpcReduction="20000"/>
          </a:bodyPr>
          <a:lstStyle/>
          <a:p>
            <a:r>
              <a:rPr lang="en-US" sz="7200" dirty="0">
                <a:solidFill>
                  <a:srgbClr val="002060"/>
                </a:solidFill>
              </a:rPr>
              <a:t>Amanda Lea (Eastern Carver County)</a:t>
            </a:r>
          </a:p>
          <a:p>
            <a:r>
              <a:rPr lang="en-US" sz="7200" dirty="0">
                <a:solidFill>
                  <a:srgbClr val="002060"/>
                </a:solidFill>
              </a:rPr>
              <a:t>Cathy </a:t>
            </a:r>
            <a:r>
              <a:rPr lang="en-US" sz="7200" dirty="0" err="1">
                <a:solidFill>
                  <a:srgbClr val="002060"/>
                </a:solidFill>
              </a:rPr>
              <a:t>Camarena</a:t>
            </a:r>
            <a:r>
              <a:rPr lang="en-US" sz="7200" dirty="0">
                <a:solidFill>
                  <a:srgbClr val="002060"/>
                </a:solidFill>
              </a:rPr>
              <a:t> (St. Paul)</a:t>
            </a:r>
          </a:p>
          <a:p>
            <a:r>
              <a:rPr lang="en-US" sz="7200" dirty="0">
                <a:solidFill>
                  <a:srgbClr val="002060"/>
                </a:solidFill>
              </a:rPr>
              <a:t>Teresa Chavez (Roseville)</a:t>
            </a:r>
          </a:p>
          <a:p>
            <a:r>
              <a:rPr lang="en-US" sz="7200" dirty="0">
                <a:solidFill>
                  <a:srgbClr val="002060"/>
                </a:solidFill>
              </a:rPr>
              <a:t>Carolina </a:t>
            </a:r>
            <a:r>
              <a:rPr lang="en-US" sz="7200" dirty="0" err="1">
                <a:solidFill>
                  <a:srgbClr val="002060"/>
                </a:solidFill>
              </a:rPr>
              <a:t>DuFault</a:t>
            </a:r>
            <a:r>
              <a:rPr lang="en-US" sz="7200" dirty="0">
                <a:solidFill>
                  <a:srgbClr val="002060"/>
                </a:solidFill>
              </a:rPr>
              <a:t> (Risen Christ)</a:t>
            </a:r>
          </a:p>
          <a:p>
            <a:r>
              <a:rPr lang="en-US" sz="7200" dirty="0">
                <a:solidFill>
                  <a:srgbClr val="002060"/>
                </a:solidFill>
              </a:rPr>
              <a:t>Tara W. Fortune (UMN)</a:t>
            </a:r>
          </a:p>
          <a:p>
            <a:r>
              <a:rPr lang="en-US" sz="7200" dirty="0">
                <a:solidFill>
                  <a:srgbClr val="002060"/>
                </a:solidFill>
              </a:rPr>
              <a:t>Leticia </a:t>
            </a:r>
            <a:r>
              <a:rPr lang="en-US" sz="7200" dirty="0" err="1">
                <a:solidFill>
                  <a:srgbClr val="002060"/>
                </a:solidFill>
              </a:rPr>
              <a:t>Guadarrama</a:t>
            </a:r>
            <a:r>
              <a:rPr lang="en-US" sz="7200" dirty="0">
                <a:solidFill>
                  <a:srgbClr val="002060"/>
                </a:solidFill>
              </a:rPr>
              <a:t> (Minneapolis)</a:t>
            </a:r>
          </a:p>
          <a:p>
            <a:r>
              <a:rPr lang="en-US" sz="7200" dirty="0">
                <a:solidFill>
                  <a:srgbClr val="002060"/>
                </a:solidFill>
              </a:rPr>
              <a:t>Liz Hathaway-</a:t>
            </a:r>
            <a:r>
              <a:rPr lang="en-US" sz="7200" dirty="0" err="1">
                <a:solidFill>
                  <a:srgbClr val="002060"/>
                </a:solidFill>
              </a:rPr>
              <a:t>Castelán</a:t>
            </a:r>
            <a:r>
              <a:rPr lang="en-US" sz="7200" dirty="0">
                <a:solidFill>
                  <a:srgbClr val="002060"/>
                </a:solidFill>
              </a:rPr>
              <a:t> (St. </a:t>
            </a:r>
            <a:r>
              <a:rPr lang="en-US" sz="7200">
                <a:solidFill>
                  <a:srgbClr val="002060"/>
                </a:solidFill>
              </a:rPr>
              <a:t>Paul)</a:t>
            </a:r>
          </a:p>
          <a:p>
            <a:r>
              <a:rPr lang="en-US" sz="7200">
                <a:solidFill>
                  <a:srgbClr val="002060"/>
                </a:solidFill>
              </a:rPr>
              <a:t>Laura </a:t>
            </a:r>
            <a:r>
              <a:rPr lang="en-US" sz="7200" dirty="0">
                <a:solidFill>
                  <a:srgbClr val="002060"/>
                </a:solidFill>
              </a:rPr>
              <a:t>Hofer (Richfield)</a:t>
            </a:r>
          </a:p>
          <a:p>
            <a:r>
              <a:rPr lang="en-US" sz="7200" dirty="0" err="1">
                <a:solidFill>
                  <a:srgbClr val="002060"/>
                </a:solidFill>
              </a:rPr>
              <a:t>Bounthavy</a:t>
            </a:r>
            <a:r>
              <a:rPr lang="en-US" sz="7200" dirty="0">
                <a:solidFill>
                  <a:srgbClr val="002060"/>
                </a:solidFill>
              </a:rPr>
              <a:t> </a:t>
            </a:r>
            <a:r>
              <a:rPr lang="en-US" sz="7200" dirty="0" err="1">
                <a:solidFill>
                  <a:srgbClr val="002060"/>
                </a:solidFill>
              </a:rPr>
              <a:t>Kiatoukaysy</a:t>
            </a:r>
            <a:r>
              <a:rPr lang="en-US" sz="7200" dirty="0">
                <a:solidFill>
                  <a:srgbClr val="002060"/>
                </a:solidFill>
              </a:rPr>
              <a:t> (St. Paul)</a:t>
            </a:r>
          </a:p>
          <a:p>
            <a:r>
              <a:rPr lang="en-US" sz="7200" dirty="0">
                <a:solidFill>
                  <a:srgbClr val="002060"/>
                </a:solidFill>
              </a:rPr>
              <a:t>Corina </a:t>
            </a:r>
            <a:r>
              <a:rPr lang="en-US" sz="7200" dirty="0" err="1">
                <a:solidFill>
                  <a:srgbClr val="002060"/>
                </a:solidFill>
              </a:rPr>
              <a:t>Pastrana</a:t>
            </a:r>
            <a:r>
              <a:rPr lang="en-US" sz="7200" dirty="0">
                <a:solidFill>
                  <a:srgbClr val="002060"/>
                </a:solidFill>
              </a:rPr>
              <a:t> (Minneapolis)</a:t>
            </a:r>
          </a:p>
          <a:p>
            <a:r>
              <a:rPr lang="en-US" sz="7200" dirty="0">
                <a:solidFill>
                  <a:srgbClr val="002060"/>
                </a:solidFill>
              </a:rPr>
              <a:t>Melissa Richards de </a:t>
            </a:r>
            <a:r>
              <a:rPr lang="en-US" sz="7200" dirty="0" err="1">
                <a:solidFill>
                  <a:srgbClr val="002060"/>
                </a:solidFill>
              </a:rPr>
              <a:t>Campaña</a:t>
            </a:r>
            <a:r>
              <a:rPr lang="en-US" sz="7200" dirty="0">
                <a:solidFill>
                  <a:srgbClr val="002060"/>
                </a:solidFill>
              </a:rPr>
              <a:t> (St. Paul)</a:t>
            </a:r>
          </a:p>
          <a:p>
            <a:r>
              <a:rPr lang="en-US" sz="7200" dirty="0">
                <a:solidFill>
                  <a:srgbClr val="002060"/>
                </a:solidFill>
              </a:rPr>
              <a:t>Anita </a:t>
            </a:r>
            <a:r>
              <a:rPr lang="en-US" sz="7200" dirty="0" err="1">
                <a:solidFill>
                  <a:srgbClr val="002060"/>
                </a:solidFill>
              </a:rPr>
              <a:t>Sasse</a:t>
            </a:r>
            <a:r>
              <a:rPr lang="en-US" sz="7200" dirty="0">
                <a:solidFill>
                  <a:srgbClr val="002060"/>
                </a:solidFill>
              </a:rPr>
              <a:t> (Northfield)</a:t>
            </a:r>
          </a:p>
          <a:p>
            <a:r>
              <a:rPr lang="en-US" sz="7200" dirty="0">
                <a:solidFill>
                  <a:srgbClr val="002060"/>
                </a:solidFill>
              </a:rPr>
              <a:t>Kate </a:t>
            </a:r>
            <a:r>
              <a:rPr lang="en-US" sz="7200" dirty="0" err="1">
                <a:solidFill>
                  <a:srgbClr val="002060"/>
                </a:solidFill>
              </a:rPr>
              <a:t>Trexel</a:t>
            </a:r>
            <a:r>
              <a:rPr lang="en-US" sz="7200" dirty="0">
                <a:solidFill>
                  <a:srgbClr val="002060"/>
                </a:solidFill>
              </a:rPr>
              <a:t> (UMN)</a:t>
            </a:r>
          </a:p>
          <a:p>
            <a:r>
              <a:rPr lang="en-US" sz="7200" dirty="0">
                <a:solidFill>
                  <a:srgbClr val="002060"/>
                </a:solidFill>
              </a:rPr>
              <a:t>Megan Unger (Minneapolis)</a:t>
            </a:r>
          </a:p>
          <a:p>
            <a:endParaRPr lang="en-US" dirty="0"/>
          </a:p>
        </p:txBody>
      </p:sp>
      <p:sp>
        <p:nvSpPr>
          <p:cNvPr id="8" name="TextBox 7"/>
          <p:cNvSpPr txBox="1"/>
          <p:nvPr/>
        </p:nvSpPr>
        <p:spPr>
          <a:xfrm>
            <a:off x="4572000" y="145555"/>
            <a:ext cx="2315057" cy="523220"/>
          </a:xfrm>
          <a:prstGeom prst="rect">
            <a:avLst/>
          </a:prstGeom>
          <a:noFill/>
        </p:spPr>
        <p:txBody>
          <a:bodyPr wrap="none" rtlCol="0">
            <a:spAutoFit/>
          </a:bodyPr>
          <a:lstStyle/>
          <a:p>
            <a:pPr fontAlgn="t"/>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Calibri" panose="020F0502020204030204" pitchFamily="34" charset="0"/>
                <a:ea typeface="Lato"/>
                <a:cs typeface="Calibri" panose="020F0502020204030204" pitchFamily="34" charset="0"/>
                <a:sym typeface="Lato"/>
              </a:rPr>
              <a:pPr/>
              <a:t>41</a:t>
            </a:fld>
            <a:endParaRPr lang="en" dirty="0">
              <a:solidFill>
                <a:schemeClr val="bg1"/>
              </a:solidFill>
              <a:latin typeface="Calibri" panose="020F0502020204030204" pitchFamily="34" charset="0"/>
              <a:ea typeface="Lato"/>
              <a:cs typeface="Calibri" panose="020F0502020204030204" pitchFamily="34" charset="0"/>
              <a:sym typeface="Lato"/>
            </a:endParaRPr>
          </a:p>
        </p:txBody>
      </p:sp>
      <p:sp>
        <p:nvSpPr>
          <p:cNvPr id="5" name="TextBox 4">
            <a:extLst>
              <a:ext uri="{FF2B5EF4-FFF2-40B4-BE49-F238E27FC236}">
                <a16:creationId xmlns:a16="http://schemas.microsoft.com/office/drawing/2014/main" id="{2D37F6C5-F1DD-4E75-8F0F-6F848A6278A6}"/>
              </a:ext>
            </a:extLst>
          </p:cNvPr>
          <p:cNvSpPr txBox="1"/>
          <p:nvPr/>
        </p:nvSpPr>
        <p:spPr>
          <a:xfrm>
            <a:off x="405384" y="668775"/>
            <a:ext cx="3429000" cy="3754874"/>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University of Minnesota:</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Maureen Curran-Dorsano</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Diane J. </a:t>
            </a:r>
            <a:r>
              <a:rPr lang="en-US" sz="2200" dirty="0" err="1">
                <a:solidFill>
                  <a:srgbClr val="002060"/>
                </a:solidFill>
                <a:latin typeface="Calibri" panose="020F0502020204030204" pitchFamily="34" charset="0"/>
                <a:cs typeface="Calibri" panose="020F0502020204030204" pitchFamily="34" charset="0"/>
              </a:rPr>
              <a:t>Tedick</a:t>
            </a: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Cory Mathieu</a:t>
            </a: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Un </a:t>
            </a:r>
            <a:r>
              <a:rPr lang="en-US" sz="2000" dirty="0" err="1">
                <a:solidFill>
                  <a:srgbClr val="002060"/>
                </a:solidFill>
                <a:latin typeface="Calibri" panose="020F0502020204030204" pitchFamily="34" charset="0"/>
                <a:cs typeface="Calibri" panose="020F0502020204030204" pitchFamily="34" charset="0"/>
              </a:rPr>
              <a:t>agradecimiento</a:t>
            </a:r>
            <a:r>
              <a:rPr lang="en-US" sz="2000" dirty="0">
                <a:solidFill>
                  <a:srgbClr val="002060"/>
                </a:solidFill>
                <a:latin typeface="Calibri" panose="020F0502020204030204" pitchFamily="34" charset="0"/>
                <a:cs typeface="Calibri" panose="020F0502020204030204" pitchFamily="34" charset="0"/>
              </a:rPr>
              <a:t> especial al traductor, Anselmo C. </a:t>
            </a:r>
            <a:r>
              <a:rPr lang="en-US" sz="2000" dirty="0" err="1">
                <a:solidFill>
                  <a:srgbClr val="002060"/>
                </a:solidFill>
                <a:latin typeface="Calibri" panose="020F0502020204030204" pitchFamily="34" charset="0"/>
                <a:cs typeface="Calibri" panose="020F0502020204030204" pitchFamily="34" charset="0"/>
              </a:rPr>
              <a:t>Castelán</a:t>
            </a:r>
            <a:endParaRPr lang="en-US" sz="2000" dirty="0">
              <a:solidFill>
                <a:srgbClr val="002060"/>
              </a:solidFill>
              <a:latin typeface="Calibri" panose="020F0502020204030204" pitchFamily="34" charset="0"/>
              <a:cs typeface="Calibri" panose="020F0502020204030204" pitchFamily="34" charset="0"/>
            </a:endParaRPr>
          </a:p>
          <a:p>
            <a:endParaRPr lang="en-US" sz="1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y al </a:t>
            </a:r>
            <a:r>
              <a:rPr lang="en-US" sz="2000" dirty="0" err="1">
                <a:solidFill>
                  <a:srgbClr val="002060"/>
                </a:solidFill>
                <a:latin typeface="Calibri" panose="020F0502020204030204" pitchFamily="34" charset="0"/>
                <a:cs typeface="Calibri" panose="020F0502020204030204" pitchFamily="34" charset="0"/>
              </a:rPr>
              <a:t>asesor</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externo</a:t>
            </a:r>
            <a:r>
              <a:rPr lang="en-US"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Edward M. </a:t>
            </a:r>
            <a:r>
              <a:rPr lang="en-US" sz="2000" dirty="0" err="1">
                <a:solidFill>
                  <a:srgbClr val="002060"/>
                </a:solidFill>
                <a:latin typeface="Calibri" panose="020F0502020204030204" pitchFamily="34" charset="0"/>
                <a:cs typeface="Calibri" panose="020F0502020204030204" pitchFamily="34" charset="0"/>
              </a:rPr>
              <a:t>Olivos</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University of Oregon</a:t>
            </a:r>
          </a:p>
        </p:txBody>
      </p:sp>
      <p:sp>
        <p:nvSpPr>
          <p:cNvPr id="4" name="TextBox 3">
            <a:extLst>
              <a:ext uri="{FF2B5EF4-FFF2-40B4-BE49-F238E27FC236}">
                <a16:creationId xmlns:a16="http://schemas.microsoft.com/office/drawing/2014/main" id="{C3A642BB-B4D9-40BE-BFE8-FBC6336D5D76}"/>
              </a:ext>
            </a:extLst>
          </p:cNvPr>
          <p:cNvSpPr txBox="1"/>
          <p:nvPr/>
        </p:nvSpPr>
        <p:spPr>
          <a:xfrm>
            <a:off x="405384" y="145555"/>
            <a:ext cx="1329210" cy="738664"/>
          </a:xfrm>
          <a:prstGeom prst="rect">
            <a:avLst/>
          </a:prstGeom>
          <a:noFill/>
        </p:spPr>
        <p:txBody>
          <a:bodyPr wrap="none" rtlCol="0">
            <a:spAutoFit/>
          </a:bodyPr>
          <a:lstStyle/>
          <a:p>
            <a:r>
              <a:rPr lang="es-E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Autoras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18647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838200" y="1047750"/>
            <a:ext cx="7045325" cy="25908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lvl="0">
              <a:spcBef>
                <a:spcPts val="0"/>
              </a:spcBef>
              <a:buNone/>
            </a:pPr>
            <a:r>
              <a:rPr lang="en-US" b="1" dirty="0">
                <a:solidFill>
                  <a:srgbClr val="002060"/>
                </a:solidFill>
              </a:rPr>
              <a:t>Entiendo: </a:t>
            </a:r>
          </a:p>
          <a:p>
            <a:pPr lvl="0">
              <a:spcBef>
                <a:spcPts val="0"/>
              </a:spcBef>
              <a:buNone/>
            </a:pPr>
            <a:endParaRPr lang="en-US" sz="1600" b="1" dirty="0">
              <a:solidFill>
                <a:srgbClr val="00B050"/>
              </a:solidFill>
            </a:endParaRPr>
          </a:p>
          <a:p>
            <a:pPr marL="958850" lvl="1" indent="-457200">
              <a:lnSpc>
                <a:spcPct val="115000"/>
              </a:lnSpc>
              <a:spcBef>
                <a:spcPts val="0"/>
              </a:spcBef>
              <a:spcAft>
                <a:spcPts val="1000"/>
              </a:spcAft>
              <a:buSzPct val="100000"/>
              <a:buFont typeface="Wingdings" panose="05000000000000000000" pitchFamily="2" charset="2"/>
              <a:buChar char="Ø"/>
            </a:pPr>
            <a:r>
              <a:rPr lang="es-ES" altLang="es-MX" sz="2200" dirty="0">
                <a:solidFill>
                  <a:srgbClr val="002060"/>
                </a:solidFill>
                <a:cs typeface="Calibri" panose="020F0502020204030204" pitchFamily="34" charset="0"/>
              </a:rPr>
              <a:t>cómo se ve el desarrollo bilingüe y alfabetización bilingüe tradicional</a:t>
            </a:r>
            <a:r>
              <a:rPr lang="en-US" altLang="es-MX" sz="2200" dirty="0">
                <a:solidFill>
                  <a:srgbClr val="002060"/>
                </a:solidFill>
                <a:cs typeface="Calibri" panose="020F0502020204030204" pitchFamily="34" charset="0"/>
              </a:rPr>
              <a:t>;</a:t>
            </a:r>
            <a:endParaRPr lang="en-US" altLang="es-MX" sz="2200" dirty="0">
              <a:solidFill>
                <a:srgbClr val="002060"/>
              </a:solidFill>
            </a:endParaRPr>
          </a:p>
          <a:p>
            <a:pPr marL="958850" lvl="1" indent="-457200">
              <a:lnSpc>
                <a:spcPct val="115000"/>
              </a:lnSpc>
              <a:spcBef>
                <a:spcPts val="0"/>
              </a:spcBef>
              <a:spcAft>
                <a:spcPts val="1000"/>
              </a:spcAft>
              <a:buSzPct val="100000"/>
              <a:buFont typeface="Wingdings" panose="05000000000000000000" pitchFamily="2" charset="2"/>
              <a:buChar char="Ø"/>
            </a:pPr>
            <a:r>
              <a:rPr lang="es-ES" altLang="es-MX" sz="2200" dirty="0">
                <a:solidFill>
                  <a:srgbClr val="002060"/>
                </a:solidFill>
                <a:cs typeface="Calibri" panose="020F0502020204030204" pitchFamily="34" charset="0"/>
              </a:rPr>
              <a:t>cómo</a:t>
            </a:r>
            <a:r>
              <a:rPr lang="en-US" sz="2200" dirty="0">
                <a:solidFill>
                  <a:schemeClr val="tx2">
                    <a:lumMod val="75000"/>
                  </a:schemeClr>
                </a:solidFill>
              </a:rPr>
              <a:t> se desarrollan el </a:t>
            </a:r>
            <a:r>
              <a:rPr lang="en-US" sz="2200" dirty="0" err="1">
                <a:solidFill>
                  <a:schemeClr val="tx2">
                    <a:lumMod val="75000"/>
                  </a:schemeClr>
                </a:solidFill>
              </a:rPr>
              <a:t>bilingüismo</a:t>
            </a:r>
            <a:r>
              <a:rPr lang="en-US" sz="2200" dirty="0">
                <a:solidFill>
                  <a:schemeClr val="tx2">
                    <a:lumMod val="75000"/>
                  </a:schemeClr>
                </a:solidFill>
              </a:rPr>
              <a:t> y </a:t>
            </a:r>
            <a:r>
              <a:rPr lang="es-ES" altLang="es-MX" sz="2200" dirty="0">
                <a:solidFill>
                  <a:srgbClr val="002060"/>
                </a:solidFill>
                <a:cs typeface="Calibri" panose="020F0502020204030204" pitchFamily="34" charset="0"/>
              </a:rPr>
              <a:t>alfabetización bilingüe en los programas de DLI</a:t>
            </a:r>
            <a:r>
              <a:rPr lang="en-US" altLang="es-MX" sz="2200" dirty="0">
                <a:solidFill>
                  <a:schemeClr val="tx2">
                    <a:lumMod val="75000"/>
                  </a:schemeClr>
                </a:solidFill>
                <a:cs typeface="Calibri" panose="020F0502020204030204" pitchFamily="34" charset="0"/>
              </a:rPr>
              <a:t>.</a:t>
            </a:r>
            <a:endParaRPr lang="en-US" sz="2200" dirty="0">
              <a:solidFill>
                <a:srgbClr val="002060"/>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pPr/>
              <a:t>5</a:t>
            </a:fld>
            <a:endParaRPr lang="en" dirty="0"/>
          </a:p>
        </p:txBody>
      </p:sp>
      <p:sp>
        <p:nvSpPr>
          <p:cNvPr id="5" name="TextBox 4"/>
          <p:cNvSpPr txBox="1"/>
          <p:nvPr/>
        </p:nvSpPr>
        <p:spPr>
          <a:xfrm>
            <a:off x="152400" y="209550"/>
            <a:ext cx="4368504"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31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914400" y="1885950"/>
            <a:ext cx="7045325" cy="11430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algn="ctr">
              <a:spcBef>
                <a:spcPts val="0"/>
              </a:spcBef>
              <a:buNone/>
            </a:pPr>
            <a:r>
              <a:rPr lang="en-US" dirty="0">
                <a:solidFill>
                  <a:schemeClr val="tx2">
                    <a:lumMod val="75000"/>
                  </a:schemeClr>
                </a:solidFill>
              </a:rPr>
              <a:t>Entiendo</a:t>
            </a:r>
            <a:r>
              <a:rPr lang="en-US" b="1" dirty="0">
                <a:solidFill>
                  <a:schemeClr val="tx2">
                    <a:lumMod val="75000"/>
                  </a:schemeClr>
                </a:solidFill>
              </a:rPr>
              <a:t> </a:t>
            </a:r>
            <a:r>
              <a:rPr lang="es-ES" altLang="es-MX" dirty="0">
                <a:solidFill>
                  <a:srgbClr val="002060"/>
                </a:solidFill>
                <a:cs typeface="Calibri" panose="020F0502020204030204" pitchFamily="34" charset="0"/>
              </a:rPr>
              <a:t>cómo se ve el desarrollo bilingüe y alfabetización bilingüe tradicional</a:t>
            </a:r>
            <a:r>
              <a:rPr lang="en-US" altLang="es-MX" dirty="0">
                <a:solidFill>
                  <a:srgbClr val="002060"/>
                </a:solidFill>
                <a:cs typeface="Calibri" panose="020F0502020204030204" pitchFamily="34" charset="0"/>
              </a:rPr>
              <a:t>.</a:t>
            </a:r>
            <a:endParaRPr lang="en-US" dirty="0">
              <a:solidFill>
                <a:srgbClr val="002060"/>
              </a:solidFill>
            </a:endParaRPr>
          </a:p>
          <a:p>
            <a:pPr lvl="0" algn="ctr">
              <a:spcBef>
                <a:spcPts val="0"/>
              </a:spcBef>
              <a:buNone/>
            </a:pPr>
            <a:endParaRPr lang="en-US" sz="2800" dirty="0">
              <a:solidFill>
                <a:srgbClr val="00B050"/>
              </a:solidFill>
            </a:endParaRPr>
          </a:p>
          <a:p>
            <a:pPr marL="228600" lvl="0" algn="ctr">
              <a:lnSpc>
                <a:spcPct val="100000"/>
              </a:lnSpc>
              <a:spcAft>
                <a:spcPts val="0"/>
              </a:spcAft>
              <a:buNone/>
            </a:pPr>
            <a:endParaRPr lang="en" dirty="0">
              <a:solidFill>
                <a:srgbClr val="00B050"/>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pPr/>
              <a:t>6</a:t>
            </a:fld>
            <a:endParaRPr lang="en" dirty="0"/>
          </a:p>
        </p:txBody>
      </p:sp>
      <p:sp>
        <p:nvSpPr>
          <p:cNvPr id="7" name="TextBox 6"/>
          <p:cNvSpPr txBox="1"/>
          <p:nvPr/>
        </p:nvSpPr>
        <p:spPr>
          <a:xfrm>
            <a:off x="152400" y="209550"/>
            <a:ext cx="2122697"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30350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733800" y="1763397"/>
            <a:ext cx="4038600" cy="1606650"/>
          </a:xfrm>
          <a:prstGeom prst="rect">
            <a:avLst/>
          </a:prstGeom>
        </p:spPr>
        <p:txBody>
          <a:bodyPr wrap="square" lIns="91425" tIns="91425" rIns="91425" bIns="91425" anchor="t" anchorCtr="0">
            <a:noAutofit/>
          </a:bodyPr>
          <a:lstStyle/>
          <a:p>
            <a:pPr lvl="0">
              <a:spcBef>
                <a:spcPts val="0"/>
              </a:spcBef>
              <a:buNone/>
            </a:pPr>
            <a:r>
              <a:rPr lang="en" sz="2800" b="1" dirty="0">
                <a:solidFill>
                  <a:srgbClr val="002060"/>
                </a:solidFill>
              </a:rPr>
              <a:t>    Bilingüismo</a:t>
            </a:r>
            <a:r>
              <a:rPr lang="en" sz="2800" dirty="0">
                <a:solidFill>
                  <a:srgbClr val="002060"/>
                </a:solidFill>
              </a:rPr>
              <a:t> = tener la capacidad de hablar y entender dos idiomas.</a:t>
            </a:r>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7</a:t>
            </a:fld>
            <a:endParaRPr lang="en" dirty="0"/>
          </a:p>
        </p:txBody>
      </p:sp>
      <p:sp>
        <p:nvSpPr>
          <p:cNvPr id="5" name="TextBox 4"/>
          <p:cNvSpPr txBox="1"/>
          <p:nvPr/>
        </p:nvSpPr>
        <p:spPr>
          <a:xfrm>
            <a:off x="152400" y="209550"/>
            <a:ext cx="4315605" cy="584775"/>
          </a:xfrm>
          <a:prstGeom prst="rect">
            <a:avLst/>
          </a:prstGeom>
          <a:noFill/>
        </p:spPr>
        <p:txBody>
          <a:bodyPr wrap="none" rtlCol="0">
            <a:spAutoFit/>
          </a:bodyPr>
          <a:lstStyle/>
          <a:p>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bilingüismo</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nvGrpSpPr>
          <p:cNvPr id="11" name="Group 10">
            <a:extLst>
              <a:ext uri="{FF2B5EF4-FFF2-40B4-BE49-F238E27FC236}">
                <a16:creationId xmlns:a16="http://schemas.microsoft.com/office/drawing/2014/main" id="{E3C83C13-F197-4B31-B2F4-6C690FA20135}"/>
              </a:ext>
            </a:extLst>
          </p:cNvPr>
          <p:cNvGrpSpPr/>
          <p:nvPr/>
        </p:nvGrpSpPr>
        <p:grpSpPr>
          <a:xfrm>
            <a:off x="1670271" y="1773980"/>
            <a:ext cx="1987329" cy="1529217"/>
            <a:chOff x="1066800" y="1723250"/>
            <a:chExt cx="1987329" cy="1529217"/>
          </a:xfrm>
        </p:grpSpPr>
        <p:pic>
          <p:nvPicPr>
            <p:cNvPr id="12" name="Picture 11">
              <a:extLst>
                <a:ext uri="{FF2B5EF4-FFF2-40B4-BE49-F238E27FC236}">
                  <a16:creationId xmlns:a16="http://schemas.microsoft.com/office/drawing/2014/main" id="{FD36A88F-17F3-4130-AFE3-F0EBA833ED23}"/>
                </a:ext>
              </a:extLst>
            </p:cNvPr>
            <p:cNvPicPr>
              <a:picLocks noChangeAspect="1"/>
            </p:cNvPicPr>
            <p:nvPr/>
          </p:nvPicPr>
          <p:blipFill>
            <a:blip r:embed="rId3"/>
            <a:stretch>
              <a:fillRect/>
            </a:stretch>
          </p:blipFill>
          <p:spPr>
            <a:xfrm>
              <a:off x="1066800" y="1723250"/>
              <a:ext cx="1981200" cy="1400620"/>
            </a:xfrm>
            <a:prstGeom prst="rect">
              <a:avLst/>
            </a:prstGeom>
          </p:spPr>
        </p:pic>
        <p:sp>
          <p:nvSpPr>
            <p:cNvPr id="13" name="TextBox 12">
              <a:extLst>
                <a:ext uri="{FF2B5EF4-FFF2-40B4-BE49-F238E27FC236}">
                  <a16:creationId xmlns:a16="http://schemas.microsoft.com/office/drawing/2014/main" id="{CC7E1C13-282B-46C9-90C0-665BA579924B}"/>
                </a:ext>
              </a:extLst>
            </p:cNvPr>
            <p:cNvSpPr txBox="1"/>
            <p:nvPr/>
          </p:nvSpPr>
          <p:spPr>
            <a:xfrm>
              <a:off x="2734811" y="3067801"/>
              <a:ext cx="319318" cy="184666"/>
            </a:xfrm>
            <a:prstGeom prst="rect">
              <a:avLst/>
            </a:prstGeom>
            <a:noFill/>
          </p:spPr>
          <p:txBody>
            <a:bodyPr wrap="none" rtlCol="0">
              <a:spAutoFit/>
            </a:bodyPr>
            <a:lstStyle/>
            <a:p>
              <a:r>
                <a:rPr lang="en-US" sz="600" dirty="0" err="1"/>
                <a:t>Pixit</a:t>
              </a:r>
              <a:endParaRPr lang="en-US" sz="600" dirty="0"/>
            </a:p>
          </p:txBody>
        </p:sp>
      </p:grpSp>
      <p:pic>
        <p:nvPicPr>
          <p:cNvPr id="14" name="Picture 13">
            <a:hlinkClick r:id="rId4"/>
            <a:extLst>
              <a:ext uri="{FF2B5EF4-FFF2-40B4-BE49-F238E27FC236}">
                <a16:creationId xmlns:a16="http://schemas.microsoft.com/office/drawing/2014/main" id="{C707673C-0578-49C5-888E-7B17D9D112C2}"/>
              </a:ext>
            </a:extLst>
          </p:cNvPr>
          <p:cNvPicPr>
            <a:picLocks noChangeAspect="1"/>
          </p:cNvPicPr>
          <p:nvPr/>
        </p:nvPicPr>
        <p:blipFill rotWithShape="1">
          <a:blip r:embed="rId5"/>
          <a:srcRect l="23333" t="29259" r="26297" b="29260"/>
          <a:stretch/>
        </p:blipFill>
        <p:spPr>
          <a:xfrm>
            <a:off x="2514600" y="3210864"/>
            <a:ext cx="334276" cy="275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69B9926B-FD23-304F-9B81-146FD37A1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149" y="223330"/>
            <a:ext cx="5471301" cy="454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18"/>
          <p:cNvSpPr txBox="1"/>
          <p:nvPr/>
        </p:nvSpPr>
        <p:spPr>
          <a:xfrm>
            <a:off x="228600" y="4781550"/>
            <a:ext cx="4443702" cy="351900"/>
          </a:xfrm>
          <a:prstGeom prst="rect">
            <a:avLst/>
          </a:prstGeom>
          <a:noFill/>
          <a:ln>
            <a:noFill/>
          </a:ln>
        </p:spPr>
        <p:txBody>
          <a:bodyPr wrap="square" lIns="91425" tIns="91425" rIns="91425" bIns="91425" anchor="t" anchorCtr="0">
            <a:noAutofit/>
          </a:bodyPr>
          <a:lstStyle/>
          <a:p>
            <a:pPr lvl="0">
              <a:spcBef>
                <a:spcPts val="0"/>
              </a:spcBef>
              <a:buNone/>
            </a:pP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Mi</a:t>
            </a:r>
            <a:r>
              <a:rPr lang="en" sz="1200" dirty="0">
                <a:solidFill>
                  <a:srgbClr val="002060"/>
                </a:solidFill>
                <a:latin typeface="Calibri" panose="020F0502020204030204" pitchFamily="34" charset="0"/>
                <a:cs typeface="Calibri" panose="020F0502020204030204" pitchFamily="34" charset="0"/>
              </a:rPr>
              <a:t> Chu</a:t>
            </a:r>
            <a:r>
              <a:rPr lang="en-US" sz="1200" dirty="0">
                <a:solidFill>
                  <a:srgbClr val="002060"/>
                </a:solidFill>
                <a:latin typeface="Calibri" panose="020F0502020204030204" pitchFamily="34" charset="0"/>
                <a:cs typeface="Calibri" panose="020F0502020204030204" pitchFamily="34" charset="0"/>
              </a:rPr>
              <a:t> C</a:t>
            </a:r>
            <a:r>
              <a:rPr lang="en" sz="1200" dirty="0" err="1">
                <a:solidFill>
                  <a:srgbClr val="002060"/>
                </a:solidFill>
                <a:latin typeface="Calibri" panose="020F0502020204030204" pitchFamily="34" charset="0"/>
                <a:cs typeface="Calibri" panose="020F0502020204030204" pitchFamily="34" charset="0"/>
              </a:rPr>
              <a:t>hu</a:t>
            </a: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Tren</a:t>
            </a:r>
            <a:r>
              <a:rPr lang="en-US" sz="1200" dirty="0">
                <a:solidFill>
                  <a:srgbClr val="002060"/>
                </a:solidFill>
                <a:latin typeface="Calibri" panose="020F0502020204030204" pitchFamily="34" charset="0"/>
                <a:cs typeface="Calibri" panose="020F0502020204030204" pitchFamily="34" charset="0"/>
              </a:rPr>
              <a:t>, n.d., </a:t>
            </a:r>
            <a:r>
              <a:rPr lang="en-US" sz="1200" dirty="0" err="1">
                <a:solidFill>
                  <a:srgbClr val="002060"/>
                </a:solidFill>
                <a:latin typeface="Calibri" panose="020F0502020204030204" pitchFamily="34" charset="0"/>
                <a:cs typeface="Calibri" panose="020F0502020204030204" pitchFamily="34" charset="0"/>
              </a:rPr>
              <a:t>adaptado</a:t>
            </a:r>
            <a:r>
              <a:rPr lang="en-US" sz="1200" dirty="0">
                <a:solidFill>
                  <a:srgbClr val="002060"/>
                </a:solidFill>
                <a:latin typeface="Calibri" panose="020F0502020204030204" pitchFamily="34" charset="0"/>
                <a:cs typeface="Calibri" panose="020F0502020204030204" pitchFamily="34" charset="0"/>
              </a:rPr>
              <a:t> de Krashen &amp; Terrell, 1983 </a:t>
            </a:r>
            <a:r>
              <a:rPr lang="en" sz="1200" dirty="0">
                <a:solidFill>
                  <a:srgbClr val="002060"/>
                </a:solidFill>
                <a:latin typeface="Calibri" panose="020F0502020204030204" pitchFamily="34" charset="0"/>
                <a:cs typeface="Calibri" panose="020F0502020204030204" pitchFamily="34" charset="0"/>
              </a:rPr>
              <a:t>) </a:t>
            </a:r>
          </a:p>
        </p:txBody>
      </p:sp>
      <p:sp>
        <p:nvSpPr>
          <p:cNvPr id="7" name="Rectangle 6"/>
          <p:cNvSpPr/>
          <p:nvPr/>
        </p:nvSpPr>
        <p:spPr>
          <a:xfrm>
            <a:off x="2276484" y="2800350"/>
            <a:ext cx="990600" cy="1085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6608780" y="703574"/>
            <a:ext cx="908646" cy="11823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p:cNvSpPr/>
          <p:nvPr/>
        </p:nvSpPr>
        <p:spPr>
          <a:xfrm>
            <a:off x="5537602" y="1195065"/>
            <a:ext cx="914400" cy="11480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466424" y="1488216"/>
            <a:ext cx="914400" cy="9311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3395246" y="1885950"/>
            <a:ext cx="9144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8</a:t>
            </a:fld>
            <a:endParaRPr lang="en" dirty="0"/>
          </a:p>
        </p:txBody>
      </p:sp>
      <p:sp>
        <p:nvSpPr>
          <p:cNvPr id="14" name="TextBox 13"/>
          <p:cNvSpPr txBox="1"/>
          <p:nvPr/>
        </p:nvSpPr>
        <p:spPr>
          <a:xfrm>
            <a:off x="152400" y="209550"/>
            <a:ext cx="4820550" cy="646331"/>
          </a:xfrm>
          <a:prstGeom prst="rect">
            <a:avLst/>
          </a:prstGeom>
          <a:noFill/>
        </p:spPr>
        <p:txBody>
          <a:bodyPr wrap="none" rtlCol="0">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bilingüismo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608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11"/>
                                        </p:tgtEl>
                                      </p:cBhvr>
                                    </p:animEffect>
                                    <p:anim calcmode="lin" valueType="num">
                                      <p:cBhvr>
                                        <p:cTn id="2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34" dur="26">
                                          <p:stCondLst>
                                            <p:cond delay="620"/>
                                          </p:stCondLst>
                                        </p:cTn>
                                        <p:tgtEl>
                                          <p:spTgt spid="11"/>
                                        </p:tgtEl>
                                      </p:cBhvr>
                                      <p:to x="100000" y="60000"/>
                                    </p:animScale>
                                    <p:animScale>
                                      <p:cBhvr>
                                        <p:cTn id="35" dur="166" decel="50000">
                                          <p:stCondLst>
                                            <p:cond delay="64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set>
                                      <p:cBhvr>
                                        <p:cTn id="42" dur="1" fill="hold">
                                          <p:stCondLst>
                                            <p:cond delay="19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10"/>
                                        </p:tgtEl>
                                      </p:cBhvr>
                                    </p:animEffect>
                                    <p:anim calcmode="lin" valueType="num">
                                      <p:cBhvr>
                                        <p:cTn id="4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54" dur="26">
                                          <p:stCondLst>
                                            <p:cond delay="620"/>
                                          </p:stCondLst>
                                        </p:cTn>
                                        <p:tgtEl>
                                          <p:spTgt spid="10"/>
                                        </p:tgtEl>
                                      </p:cBhvr>
                                      <p:to x="100000" y="60000"/>
                                    </p:animScale>
                                    <p:animScale>
                                      <p:cBhvr>
                                        <p:cTn id="55" dur="166" decel="50000">
                                          <p:stCondLst>
                                            <p:cond delay="64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set>
                                      <p:cBhvr>
                                        <p:cTn id="62" dur="1" fill="hold">
                                          <p:stCondLst>
                                            <p:cond delay="1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9"/>
                                        </p:tgtEl>
                                      </p:cBhvr>
                                    </p:animEffect>
                                    <p:anim calcmode="lin" valueType="num">
                                      <p:cBhvr>
                                        <p:cTn id="6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74" dur="26">
                                          <p:stCondLst>
                                            <p:cond delay="620"/>
                                          </p:stCondLst>
                                        </p:cTn>
                                        <p:tgtEl>
                                          <p:spTgt spid="9"/>
                                        </p:tgtEl>
                                      </p:cBhvr>
                                      <p:to x="100000" y="60000"/>
                                    </p:animScale>
                                    <p:animScale>
                                      <p:cBhvr>
                                        <p:cTn id="75" dur="166" decel="50000">
                                          <p:stCondLst>
                                            <p:cond delay="64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set>
                                      <p:cBhvr>
                                        <p:cTn id="82" dur="1" fill="hold">
                                          <p:stCondLst>
                                            <p:cond delay="1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8"/>
                                        </p:tgtEl>
                                      </p:cBhvr>
                                    </p:animEffect>
                                    <p:anim calcmode="lin" valueType="num">
                                      <p:cBhvr>
                                        <p:cTn id="8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94" dur="26">
                                          <p:stCondLst>
                                            <p:cond delay="620"/>
                                          </p:stCondLst>
                                        </p:cTn>
                                        <p:tgtEl>
                                          <p:spTgt spid="8"/>
                                        </p:tgtEl>
                                      </p:cBhvr>
                                      <p:to x="100000" y="60000"/>
                                    </p:animScale>
                                    <p:animScale>
                                      <p:cBhvr>
                                        <p:cTn id="95" dur="166" decel="50000">
                                          <p:stCondLst>
                                            <p:cond delay="646"/>
                                          </p:stCondLst>
                                        </p:cTn>
                                        <p:tgtEl>
                                          <p:spTgt spid="8"/>
                                        </p:tgtEl>
                                      </p:cBhvr>
                                      <p:to x="100000" y="100000"/>
                                    </p:animScale>
                                    <p:animScale>
                                      <p:cBhvr>
                                        <p:cTn id="96" dur="26">
                                          <p:stCondLst>
                                            <p:cond delay="1312"/>
                                          </p:stCondLst>
                                        </p:cTn>
                                        <p:tgtEl>
                                          <p:spTgt spid="8"/>
                                        </p:tgtEl>
                                      </p:cBhvr>
                                      <p:to x="100000" y="80000"/>
                                    </p:animScale>
                                    <p:animScale>
                                      <p:cBhvr>
                                        <p:cTn id="97" dur="166" decel="50000">
                                          <p:stCondLst>
                                            <p:cond delay="1338"/>
                                          </p:stCondLst>
                                        </p:cTn>
                                        <p:tgtEl>
                                          <p:spTgt spid="8"/>
                                        </p:tgtEl>
                                      </p:cBhvr>
                                      <p:to x="100000" y="100000"/>
                                    </p:animScale>
                                    <p:animScale>
                                      <p:cBhvr>
                                        <p:cTn id="98" dur="26">
                                          <p:stCondLst>
                                            <p:cond delay="1642"/>
                                          </p:stCondLst>
                                        </p:cTn>
                                        <p:tgtEl>
                                          <p:spTgt spid="8"/>
                                        </p:tgtEl>
                                      </p:cBhvr>
                                      <p:to x="100000" y="90000"/>
                                    </p:animScale>
                                    <p:animScale>
                                      <p:cBhvr>
                                        <p:cTn id="99" dur="166" decel="50000">
                                          <p:stCondLst>
                                            <p:cond delay="1668"/>
                                          </p:stCondLst>
                                        </p:cTn>
                                        <p:tgtEl>
                                          <p:spTgt spid="8"/>
                                        </p:tgtEl>
                                      </p:cBhvr>
                                      <p:to x="100000" y="100000"/>
                                    </p:animScale>
                                    <p:animScale>
                                      <p:cBhvr>
                                        <p:cTn id="100" dur="26">
                                          <p:stCondLst>
                                            <p:cond delay="1808"/>
                                          </p:stCondLst>
                                        </p:cTn>
                                        <p:tgtEl>
                                          <p:spTgt spid="8"/>
                                        </p:tgtEl>
                                      </p:cBhvr>
                                      <p:to x="100000" y="95000"/>
                                    </p:animScale>
                                    <p:animScale>
                                      <p:cBhvr>
                                        <p:cTn id="101" dur="166" decel="50000">
                                          <p:stCondLst>
                                            <p:cond delay="1834"/>
                                          </p:stCondLst>
                                        </p:cTn>
                                        <p:tgtEl>
                                          <p:spTgt spid="8"/>
                                        </p:tgtEl>
                                      </p:cBhvr>
                                      <p:to x="100000" y="100000"/>
                                    </p:animScale>
                                    <p:set>
                                      <p:cBhvr>
                                        <p:cTn id="10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a:xfrm>
            <a:off x="5943600" y="532715"/>
            <a:ext cx="2888900" cy="3416400"/>
          </a:xfrm>
          <a:prstGeom prst="rect">
            <a:avLst/>
          </a:prstGeom>
        </p:spPr>
        <p:txBody>
          <a:bodyPr wrap="square" lIns="91425" tIns="91425" rIns="91425" bIns="91425" anchor="t" anchorCtr="0">
            <a:noAutofit/>
          </a:bodyPr>
          <a:lstStyle/>
          <a:p>
            <a:pPr marL="457200" lvl="0" indent="-355600" rtl="0">
              <a:spcBef>
                <a:spcPts val="0"/>
              </a:spcBef>
              <a:spcAft>
                <a:spcPts val="1000"/>
              </a:spcAft>
              <a:buSzPct val="100000"/>
              <a:buFont typeface="Courier New" panose="02070309020205020404" pitchFamily="49" charset="0"/>
              <a:buChar char="o"/>
            </a:pPr>
            <a:r>
              <a:rPr lang="en" dirty="0" err="1">
                <a:solidFill>
                  <a:srgbClr val="002060"/>
                </a:solidFill>
              </a:rPr>
              <a:t>Educación</a:t>
            </a:r>
            <a:r>
              <a:rPr lang="en" dirty="0">
                <a:solidFill>
                  <a:srgbClr val="002060"/>
                </a:solidFill>
              </a:rPr>
              <a:t> formal</a:t>
            </a:r>
          </a:p>
          <a:p>
            <a:pPr marL="457200" lvl="0" indent="-355600" rtl="0">
              <a:spcBef>
                <a:spcPts val="0"/>
              </a:spcBef>
              <a:spcAft>
                <a:spcPts val="1000"/>
              </a:spcAft>
              <a:buSzPct val="100000"/>
              <a:buFont typeface="Courier New" panose="02070309020205020404" pitchFamily="49" charset="0"/>
              <a:buChar char="o"/>
            </a:pPr>
            <a:r>
              <a:rPr lang="en" dirty="0" err="1">
                <a:solidFill>
                  <a:srgbClr val="002060"/>
                </a:solidFill>
              </a:rPr>
              <a:t>Antecedente</a:t>
            </a:r>
            <a:r>
              <a:rPr lang="en" dirty="0">
                <a:solidFill>
                  <a:srgbClr val="002060"/>
                </a:solidFill>
              </a:rPr>
              <a:t> familiar</a:t>
            </a:r>
          </a:p>
          <a:p>
            <a:pPr marL="457200" lvl="0" indent="-355600" rtl="0">
              <a:spcBef>
                <a:spcPts val="0"/>
              </a:spcBef>
              <a:spcAft>
                <a:spcPts val="1000"/>
              </a:spcAft>
              <a:buSzPct val="100000"/>
              <a:buFont typeface="Courier New" panose="02070309020205020404" pitchFamily="49" charset="0"/>
              <a:buChar char="o"/>
            </a:pPr>
            <a:r>
              <a:rPr lang="en-US" dirty="0" err="1">
                <a:solidFill>
                  <a:srgbClr val="002060"/>
                </a:solidFill>
              </a:rPr>
              <a:t>Oportunidades</a:t>
            </a:r>
            <a:r>
              <a:rPr lang="en-US" dirty="0">
                <a:solidFill>
                  <a:srgbClr val="002060"/>
                </a:solidFill>
              </a:rPr>
              <a:t> para </a:t>
            </a:r>
            <a:r>
              <a:rPr lang="en-US" dirty="0" err="1">
                <a:solidFill>
                  <a:srgbClr val="002060"/>
                </a:solidFill>
              </a:rPr>
              <a:t>poner</a:t>
            </a:r>
            <a:r>
              <a:rPr lang="en-US" dirty="0">
                <a:solidFill>
                  <a:srgbClr val="002060"/>
                </a:solidFill>
              </a:rPr>
              <a:t> </a:t>
            </a:r>
            <a:r>
              <a:rPr lang="en-US" dirty="0" err="1">
                <a:solidFill>
                  <a:srgbClr val="002060"/>
                </a:solidFill>
              </a:rPr>
              <a:t>en</a:t>
            </a:r>
            <a:r>
              <a:rPr lang="en-US" dirty="0">
                <a:solidFill>
                  <a:srgbClr val="002060"/>
                </a:solidFill>
              </a:rPr>
              <a:t> </a:t>
            </a:r>
            <a:r>
              <a:rPr lang="en-US" dirty="0" err="1">
                <a:solidFill>
                  <a:srgbClr val="002060"/>
                </a:solidFill>
              </a:rPr>
              <a:t>práctica</a:t>
            </a:r>
            <a:r>
              <a:rPr lang="en-US" dirty="0">
                <a:solidFill>
                  <a:srgbClr val="002060"/>
                </a:solidFill>
              </a:rPr>
              <a:t> el </a:t>
            </a:r>
            <a:r>
              <a:rPr lang="en-US" dirty="0" err="1">
                <a:solidFill>
                  <a:srgbClr val="002060"/>
                </a:solidFill>
              </a:rPr>
              <a:t>idioma</a:t>
            </a:r>
            <a:endParaRPr lang="en" dirty="0">
              <a:solidFill>
                <a:srgbClr val="002060"/>
              </a:solidFill>
            </a:endParaRPr>
          </a:p>
          <a:p>
            <a:pPr marL="457200" lvl="0" indent="-355600">
              <a:spcBef>
                <a:spcPts val="0"/>
              </a:spcBef>
              <a:spcAft>
                <a:spcPts val="1000"/>
              </a:spcAft>
              <a:buSzPct val="100000"/>
              <a:buFont typeface="Courier New" panose="02070309020205020404" pitchFamily="49" charset="0"/>
              <a:buChar char="o"/>
            </a:pPr>
            <a:r>
              <a:rPr lang="en-US" dirty="0" err="1">
                <a:solidFill>
                  <a:srgbClr val="002060"/>
                </a:solidFill>
              </a:rPr>
              <a:t>Conexiones</a:t>
            </a:r>
            <a:r>
              <a:rPr lang="en-US" dirty="0">
                <a:solidFill>
                  <a:srgbClr val="002060"/>
                </a:solidFill>
              </a:rPr>
              <a:t> entre </a:t>
            </a:r>
            <a:r>
              <a:rPr lang="en-US" dirty="0" err="1">
                <a:solidFill>
                  <a:srgbClr val="002060"/>
                </a:solidFill>
              </a:rPr>
              <a:t>los</a:t>
            </a:r>
            <a:r>
              <a:rPr lang="en-US" dirty="0">
                <a:solidFill>
                  <a:srgbClr val="002060"/>
                </a:solidFill>
              </a:rPr>
              <a:t> dos </a:t>
            </a:r>
            <a:r>
              <a:rPr lang="en-US" dirty="0" err="1">
                <a:solidFill>
                  <a:srgbClr val="002060"/>
                </a:solidFill>
              </a:rPr>
              <a:t>idiomas</a:t>
            </a:r>
            <a:r>
              <a:rPr lang="en-US" dirty="0">
                <a:solidFill>
                  <a:srgbClr val="002060"/>
                </a:solidFill>
              </a:rPr>
              <a:t> </a:t>
            </a:r>
            <a:r>
              <a:rPr lang="en-US" dirty="0" err="1">
                <a:solidFill>
                  <a:srgbClr val="002060"/>
                </a:solidFill>
              </a:rPr>
              <a:t>aprendidos</a:t>
            </a:r>
            <a:endParaRPr lang="en" dirty="0">
              <a:solidFill>
                <a:srgbClr val="002060"/>
              </a:solidFill>
            </a:endParaRPr>
          </a:p>
          <a:p>
            <a:pPr lvl="0">
              <a:spcBef>
                <a:spcPts val="0"/>
              </a:spcBef>
              <a:buFont typeface="Courier New" panose="02070309020205020404" pitchFamily="49" charset="0"/>
              <a:buChar char="o"/>
            </a:pPr>
            <a:endParaRPr dirty="0">
              <a:solidFill>
                <a:srgbClr val="002060"/>
              </a:solidFill>
            </a:endParaRPr>
          </a:p>
        </p:txBody>
      </p:sp>
      <p:sp>
        <p:nvSpPr>
          <p:cNvPr id="11" name="Shape 118"/>
          <p:cNvSpPr txBox="1"/>
          <p:nvPr/>
        </p:nvSpPr>
        <p:spPr>
          <a:xfrm>
            <a:off x="228600" y="4810650"/>
            <a:ext cx="4443702" cy="351900"/>
          </a:xfrm>
          <a:prstGeom prst="rect">
            <a:avLst/>
          </a:prstGeom>
          <a:noFill/>
          <a:ln>
            <a:noFill/>
          </a:ln>
        </p:spPr>
        <p:txBody>
          <a:bodyPr wrap="square" lIns="91425" tIns="91425" rIns="91425" bIns="91425" anchor="t" anchorCtr="0">
            <a:noAutofit/>
          </a:bodyPr>
          <a:lstStyle/>
          <a:p>
            <a:pPr lvl="0">
              <a:spcBef>
                <a:spcPts val="0"/>
              </a:spcBef>
              <a:buNone/>
            </a:pPr>
            <a:r>
              <a:rPr lang="en" sz="1200" dirty="0">
                <a:solidFill>
                  <a:schemeClr val="tx1">
                    <a:lumMod val="95000"/>
                    <a:lumOff val="5000"/>
                  </a:schemeClr>
                </a:solidFill>
                <a:latin typeface="Calibri" panose="020F0502020204030204" pitchFamily="34" charset="0"/>
                <a:cs typeface="Calibri" panose="020F0502020204030204" pitchFamily="34" charset="0"/>
              </a:rPr>
              <a:t>   (</a:t>
            </a:r>
            <a:r>
              <a:rPr lang="en" sz="1200" dirty="0" err="1">
                <a:solidFill>
                  <a:schemeClr val="tx1">
                    <a:lumMod val="95000"/>
                    <a:lumOff val="5000"/>
                  </a:schemeClr>
                </a:solidFill>
                <a:latin typeface="Calibri" panose="020F0502020204030204" pitchFamily="34" charset="0"/>
                <a:cs typeface="Calibri" panose="020F0502020204030204" pitchFamily="34" charset="0"/>
              </a:rPr>
              <a:t>Mi</a:t>
            </a:r>
            <a:r>
              <a:rPr lang="en" sz="1200" dirty="0">
                <a:solidFill>
                  <a:schemeClr val="tx1">
                    <a:lumMod val="95000"/>
                    <a:lumOff val="5000"/>
                  </a:schemeClr>
                </a:solidFill>
                <a:latin typeface="Calibri" panose="020F0502020204030204" pitchFamily="34" charset="0"/>
                <a:cs typeface="Calibri" panose="020F0502020204030204" pitchFamily="34" charset="0"/>
              </a:rPr>
              <a:t> Chu</a:t>
            </a:r>
            <a:r>
              <a:rPr lang="en-US" sz="1200" dirty="0">
                <a:solidFill>
                  <a:schemeClr val="tx1">
                    <a:lumMod val="95000"/>
                    <a:lumOff val="5000"/>
                  </a:schemeClr>
                </a:solidFill>
                <a:latin typeface="Calibri" panose="020F0502020204030204" pitchFamily="34" charset="0"/>
                <a:cs typeface="Calibri" panose="020F0502020204030204" pitchFamily="34" charset="0"/>
              </a:rPr>
              <a:t> </a:t>
            </a:r>
            <a:r>
              <a:rPr lang="en-US" sz="1200" dirty="0" err="1">
                <a:solidFill>
                  <a:schemeClr val="tx1">
                    <a:lumMod val="95000"/>
                    <a:lumOff val="5000"/>
                  </a:schemeClr>
                </a:solidFill>
                <a:latin typeface="Calibri" panose="020F0502020204030204" pitchFamily="34" charset="0"/>
                <a:cs typeface="Calibri" panose="020F0502020204030204" pitchFamily="34" charset="0"/>
              </a:rPr>
              <a:t>Ch</a:t>
            </a:r>
            <a:r>
              <a:rPr lang="en" sz="1200" dirty="0">
                <a:solidFill>
                  <a:schemeClr val="tx1">
                    <a:lumMod val="95000"/>
                    <a:lumOff val="5000"/>
                  </a:schemeClr>
                </a:solidFill>
                <a:latin typeface="Calibri" panose="020F0502020204030204" pitchFamily="34" charset="0"/>
                <a:cs typeface="Calibri" panose="020F0502020204030204" pitchFamily="34" charset="0"/>
              </a:rPr>
              <a:t>u </a:t>
            </a:r>
            <a:r>
              <a:rPr lang="en" sz="1200" dirty="0" err="1">
                <a:solidFill>
                  <a:schemeClr val="tx1">
                    <a:lumMod val="95000"/>
                    <a:lumOff val="5000"/>
                  </a:schemeClr>
                </a:solidFill>
                <a:latin typeface="Calibri" panose="020F0502020204030204" pitchFamily="34" charset="0"/>
                <a:cs typeface="Calibri" panose="020F0502020204030204" pitchFamily="34" charset="0"/>
              </a:rPr>
              <a:t>Tren</a:t>
            </a:r>
            <a:r>
              <a:rPr lang="en-US" sz="1200" dirty="0">
                <a:solidFill>
                  <a:schemeClr val="tx1">
                    <a:lumMod val="95000"/>
                    <a:lumOff val="5000"/>
                  </a:schemeClr>
                </a:solidFill>
                <a:latin typeface="Calibri" panose="020F0502020204030204" pitchFamily="34" charset="0"/>
                <a:cs typeface="Calibri" panose="020F0502020204030204" pitchFamily="34" charset="0"/>
              </a:rPr>
              <a:t>, </a:t>
            </a:r>
            <a:r>
              <a:rPr lang="en-US" sz="1200" dirty="0" err="1">
                <a:solidFill>
                  <a:schemeClr val="tx1">
                    <a:lumMod val="95000"/>
                    <a:lumOff val="5000"/>
                  </a:schemeClr>
                </a:solidFill>
                <a:latin typeface="Calibri" panose="020F0502020204030204" pitchFamily="34" charset="0"/>
                <a:cs typeface="Calibri" panose="020F0502020204030204" pitchFamily="34" charset="0"/>
              </a:rPr>
              <a:t>n.d.</a:t>
            </a:r>
            <a:r>
              <a:rPr lang="en-US" sz="1200" dirty="0">
                <a:solidFill>
                  <a:schemeClr val="tx1">
                    <a:lumMod val="95000"/>
                    <a:lumOff val="5000"/>
                  </a:schemeClr>
                </a:solidFill>
                <a:latin typeface="Calibri" panose="020F0502020204030204" pitchFamily="34" charset="0"/>
                <a:cs typeface="Calibri" panose="020F0502020204030204" pitchFamily="34" charset="0"/>
              </a:rPr>
              <a:t>, adapted from </a:t>
            </a:r>
            <a:r>
              <a:rPr lang="en-US" sz="1200" dirty="0" err="1">
                <a:solidFill>
                  <a:schemeClr val="tx1">
                    <a:lumMod val="95000"/>
                    <a:lumOff val="5000"/>
                  </a:schemeClr>
                </a:solidFill>
                <a:latin typeface="Calibri" panose="020F0502020204030204" pitchFamily="34" charset="0"/>
                <a:cs typeface="Calibri" panose="020F0502020204030204" pitchFamily="34" charset="0"/>
              </a:rPr>
              <a:t>Krashen</a:t>
            </a:r>
            <a:r>
              <a:rPr lang="en-US" sz="1200" dirty="0">
                <a:solidFill>
                  <a:schemeClr val="tx1">
                    <a:lumMod val="95000"/>
                    <a:lumOff val="5000"/>
                  </a:schemeClr>
                </a:solidFill>
                <a:latin typeface="Calibri" panose="020F0502020204030204" pitchFamily="34" charset="0"/>
                <a:cs typeface="Calibri" panose="020F0502020204030204" pitchFamily="34" charset="0"/>
              </a:rPr>
              <a:t> &amp; Terrell, 1983 </a:t>
            </a:r>
            <a:r>
              <a:rPr lang="en" sz="120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7" name="Picture 3">
            <a:extLst>
              <a:ext uri="{FF2B5EF4-FFF2-40B4-BE49-F238E27FC236}">
                <a16:creationId xmlns:a16="http://schemas.microsoft.com/office/drawing/2014/main" id="{B00ED41E-0E9D-A743-AECB-60175F3FD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 y="54965"/>
            <a:ext cx="5724144" cy="475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idx="12"/>
          </p:nvPr>
        </p:nvSpPr>
        <p:spPr>
          <a:xfrm>
            <a:off x="8153400" y="4248150"/>
            <a:ext cx="548700" cy="393600"/>
          </a:xfrm>
        </p:spPr>
        <p:txBody>
          <a:bodyPr/>
          <a:lstStyle/>
          <a:p>
            <a:fld id="{00000000-1234-1234-1234-123412341234}" type="slidenum">
              <a:rPr lang="en" smtClean="0"/>
              <a:pPr/>
              <a:t>9</a:t>
            </a:fld>
            <a:endParaRPr lang="en" dirty="0"/>
          </a:p>
        </p:txBody>
      </p:sp>
      <p:sp>
        <p:nvSpPr>
          <p:cNvPr id="9" name="TextBox 8"/>
          <p:cNvSpPr txBox="1"/>
          <p:nvPr/>
        </p:nvSpPr>
        <p:spPr>
          <a:xfrm>
            <a:off x="152400" y="209550"/>
            <a:ext cx="4820550" cy="646331"/>
          </a:xfrm>
          <a:prstGeom prst="rect">
            <a:avLst/>
          </a:prstGeom>
          <a:noFill/>
        </p:spPr>
        <p:txBody>
          <a:bodyPr wrap="none" rtlCol="0">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bilingüismo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7701</TotalTime>
  <Words>4026</Words>
  <Application>Microsoft Macintosh PowerPoint</Application>
  <PresentationFormat>On-screen Show (16:9)</PresentationFormat>
  <Paragraphs>293</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Brush Script MT</vt:lpstr>
      <vt:lpstr>Arial</vt:lpstr>
      <vt:lpstr>Arial Narrow</vt:lpstr>
      <vt:lpstr>Broadway</vt:lpstr>
      <vt:lpstr>Calibri</vt:lpstr>
      <vt:lpstr>Courier New</vt:lpstr>
      <vt:lpstr>inherit</vt:lpstr>
      <vt:lpstr>Lato</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Bilingualism and Biliteracy</dc:title>
  <dc:creator>Maureen</dc:creator>
  <cp:lastModifiedBy>Diane J Tedick PhD</cp:lastModifiedBy>
  <cp:revision>623</cp:revision>
  <dcterms:modified xsi:type="dcterms:W3CDTF">2021-03-04T15:18:02Z</dcterms:modified>
</cp:coreProperties>
</file>