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4" r:id="rId1"/>
  </p:sldMasterIdLst>
  <p:notesMasterIdLst>
    <p:notesMasterId r:id="rId43"/>
  </p:notesMasterIdLst>
  <p:sldIdLst>
    <p:sldId id="350" r:id="rId2"/>
    <p:sldId id="362" r:id="rId3"/>
    <p:sldId id="427" r:id="rId4"/>
    <p:sldId id="367" r:id="rId5"/>
    <p:sldId id="428" r:id="rId6"/>
    <p:sldId id="429" r:id="rId7"/>
    <p:sldId id="264" r:id="rId8"/>
    <p:sldId id="317" r:id="rId9"/>
    <p:sldId id="265" r:id="rId10"/>
    <p:sldId id="266" r:id="rId11"/>
    <p:sldId id="351" r:id="rId12"/>
    <p:sldId id="386" r:id="rId13"/>
    <p:sldId id="387" r:id="rId14"/>
    <p:sldId id="321" r:id="rId15"/>
    <p:sldId id="271" r:id="rId16"/>
    <p:sldId id="388" r:id="rId17"/>
    <p:sldId id="439" r:id="rId18"/>
    <p:sldId id="475" r:id="rId19"/>
    <p:sldId id="477" r:id="rId20"/>
    <p:sldId id="410" r:id="rId21"/>
    <p:sldId id="440" r:id="rId22"/>
    <p:sldId id="447" r:id="rId23"/>
    <p:sldId id="479" r:id="rId24"/>
    <p:sldId id="480" r:id="rId25"/>
    <p:sldId id="481" r:id="rId26"/>
    <p:sldId id="434" r:id="rId27"/>
    <p:sldId id="389" r:id="rId28"/>
    <p:sldId id="392" r:id="rId29"/>
    <p:sldId id="391" r:id="rId30"/>
    <p:sldId id="393" r:id="rId31"/>
    <p:sldId id="394" r:id="rId32"/>
    <p:sldId id="390" r:id="rId33"/>
    <p:sldId id="378" r:id="rId34"/>
    <p:sldId id="401" r:id="rId35"/>
    <p:sldId id="379" r:id="rId36"/>
    <p:sldId id="437" r:id="rId37"/>
    <p:sldId id="400" r:id="rId38"/>
    <p:sldId id="484" r:id="rId39"/>
    <p:sldId id="318" r:id="rId40"/>
    <p:sldId id="521" r:id="rId41"/>
    <p:sldId id="522" r:id="rId42"/>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9" clrIdx="0"/>
  <p:cmAuthor id="1" name="Kate Trexel" initials="" lastIdx="2" clrIdx="1"/>
  <p:cmAuthor id="2" name="Megan Unger" initials="" lastIdx="1" clrIdx="2"/>
  <p:cmAuthor id="3" name="Tara Fortune" initials="" lastIdx="1" clrIdx="3"/>
  <p:cmAuthor id="4" name="Maureen" initials="M" lastIdx="3" clrIdx="4"/>
  <p:cmAuthor id="5" name="Microsoft Office User" initials="Office" lastIdx="2" clrIdx="5"/>
  <p:cmAuthor id="6" name="Microsoft Office User" initials="Office [2]" lastIdx="1" clrIdx="6"/>
  <p:cmAuthor id="7" name="Microsoft Office User" initials="Office [3]" lastIdx="1" clrIdx="7"/>
  <p:cmAuthor id="8" name="Microsoft Office User" initials="Office [4]" lastIdx="1" clrIdx="8"/>
  <p:cmAuthor id="9" name="Microsoft Office User" initials="Office [5]" lastIdx="1" clrIdx="9"/>
  <p:cmAuthor id="10" name="Microsoft Office User" initials="Office [6]" lastIdx="1" clrIdx="10"/>
  <p:cmAuthor id="11" name="Microsoft Office User" initials="Office [7]" lastIdx="1" clrIdx="11"/>
  <p:cmAuthor id="12" name="Microsoft Office User" initials="Office [8]" lastIdx="1" clrIdx="12"/>
  <p:cmAuthor id="13" name="Microsoft Office User" initials="Office [9]" lastIdx="1" clrIdx="13"/>
  <p:cmAuthor id="14" name="Microsoft Office User" initials="Office [10]" lastIdx="1" clrIdx="14"/>
  <p:cmAuthor id="15" name="Microsoft Office User" initials="Office [11]" lastIdx="1" clrIdx="15"/>
  <p:cmAuthor id="16" name="Microsoft Office User" initials="Office [12]" lastIdx="1" clrIdx="16"/>
  <p:cmAuthor id="17" name="Microsoft Office User" initials="Office [13]" lastIdx="1" clrIdx="17"/>
  <p:cmAuthor id="18" name="Microsoft Office User" initials="Office [14]" lastIdx="1" clrIdx="18"/>
  <p:cmAuthor id="19" name="corymathieu@gmail.com" initials="c [6]" lastIdx="1" clrIdx="1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1D1C1A"/>
    <a:srgbClr val="E8E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85986" autoAdjust="0"/>
  </p:normalViewPr>
  <p:slideViewPr>
    <p:cSldViewPr>
      <p:cViewPr varScale="1">
        <p:scale>
          <a:sx n="140" d="100"/>
          <a:sy n="140" d="100"/>
        </p:scale>
        <p:origin x="1216" y="184"/>
      </p:cViewPr>
      <p:guideLst>
        <p:guide orient="horz" pos="1620"/>
        <p:guide pos="2880"/>
      </p:guideLst>
    </p:cSldViewPr>
  </p:slideViewPr>
  <p:notesTextViewPr>
    <p:cViewPr>
      <p:scale>
        <a:sx n="200" d="100"/>
        <a:sy n="200" d="100"/>
      </p:scale>
      <p:origin x="0" y="0"/>
    </p:cViewPr>
  </p:notesTextViewPr>
  <p:sorterViewPr>
    <p:cViewPr>
      <p:scale>
        <a:sx n="100" d="100"/>
        <a:sy n="100" d="100"/>
      </p:scale>
      <p:origin x="0" y="-1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1424268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r>
              <a:rPr lang="en" i="1" dirty="0"/>
              <a:t>Welcome the participants to the session. Reintroduce yourself. </a:t>
            </a:r>
          </a:p>
          <a:p>
            <a:pPr lvl="0">
              <a:spcBef>
                <a:spcPts val="0"/>
              </a:spcBef>
              <a:buNone/>
            </a:pPr>
            <a:r>
              <a:rPr lang="en" i="1" dirty="0"/>
              <a:t>Let</a:t>
            </a:r>
            <a:r>
              <a:rPr lang="en" i="1" baseline="0" dirty="0"/>
              <a:t> them know there</a:t>
            </a:r>
            <a:r>
              <a:rPr lang="en" i="1" dirty="0"/>
              <a:t> is one scheduled break but they </a:t>
            </a:r>
            <a:r>
              <a:rPr lang="en" i="1" baseline="0" dirty="0"/>
              <a:t>are free to take personal breaks as necessary.</a:t>
            </a:r>
            <a:endParaRPr lang="en" i="1" dirty="0"/>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dirty="0"/>
              <a:t>For Spanish-speaking children, social language begins at home. At school, social language is used at recess, in the lunchroom and on the bus. For English-speaking students, social language in Spanish is much more difficult to learn, since it must be taught in the same way that academic language is taught.</a:t>
            </a:r>
            <a:br>
              <a:rPr lang="en-US" dirty="0"/>
            </a:br>
            <a:r>
              <a:rPr lang="en-US" dirty="0"/>
              <a:t>Academic language is the language used in formal learning in school and textbooks. Examples of academic language are words such as "therefore," "however," "as a result," for example, and all vocabulary related to content areas such as math and science.</a:t>
            </a:r>
            <a:br>
              <a:rPr lang="en-US" dirty="0"/>
            </a:br>
            <a:r>
              <a:rPr lang="en-US" dirty="0"/>
              <a:t>Academic language is really important for success in school and in the professional world and it takes, at least, 5 to 7 years to acquire it. This is one more reason why it is so important that students remain in the DLI program through high school and continue their study of the language even further.</a:t>
            </a: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In</a:t>
            </a:r>
            <a:r>
              <a:rPr lang="en-US" baseline="0" dirty="0">
                <a:solidFill>
                  <a:srgbClr val="FF0000"/>
                </a:solidFill>
              </a:rPr>
              <a:t> the early grades, the language of instruction is more social in nature.  Students begin by talking about themselves, their families, their pets, and even the instructional language in math or science is very simple.  As students move up in the grades, concepts become more complex and the language becomes much more academic.  Here are some examples of the two kinds of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solidFill>
                  <a:srgbClr val="FF0000"/>
                </a:solidFill>
              </a:rPr>
              <a:t>Activity:  Distribute worksheet to tables.  Display only the Social Language column.  Parents match up the social language statement with the matching academic language statement on their worksheet by filling in the circles with 1, 2, 3 or 4.  To correct, click to bring up the corresponding sentence.  End by pointing out that parents are getting an understanding of the challenges of academic language just by attending these sessions. Correct the answers by clicking </a:t>
            </a:r>
          </a:p>
          <a:p>
            <a:pPr>
              <a:buNone/>
            </a:pPr>
            <a:endParaRPr lang="en-US" i="1" dirty="0"/>
          </a:p>
        </p:txBody>
      </p:sp>
    </p:spTree>
    <p:extLst>
      <p:ext uri="{BB962C8B-B14F-4D97-AF65-F5344CB8AC3E}">
        <p14:creationId xmlns:p14="http://schemas.microsoft.com/office/powerpoint/2010/main" val="665266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After ten minutes, do a brief share-out.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4956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dirty="0"/>
              <a:t>To understand how bilingualism and biliteracy work, we can use the Dual Iceberg Representation of Bilingual Proficiency.  </a:t>
            </a:r>
            <a:r>
              <a:rPr lang="en-US" dirty="0"/>
              <a:t>Let’s imagine some icebergs – we know that the part of the iceberg that we see above the surface of the water is only a small part – underneath the water is a much larger part of the iceberg. In this figure, the part of the iceberg that’s below the surface of the water represents</a:t>
            </a:r>
            <a:r>
              <a:rPr lang="en" dirty="0"/>
              <a:t> the common knowledge that crosses languages.  Above the surface are two peaks</a:t>
            </a:r>
            <a:r>
              <a:rPr lang="en-US" dirty="0"/>
              <a:t> or the part</a:t>
            </a:r>
            <a:r>
              <a:rPr lang="en-US" baseline="0" dirty="0"/>
              <a:t> of the iceberg that we can see.  They </a:t>
            </a:r>
            <a:r>
              <a:rPr lang="en" dirty="0"/>
              <a:t>represent the things that are different between the two languages.  The words for “cow” are different in the partner languages, but the idea of “cow” is the same.  The same thing applies to reading.  Students have to learn how to read the word </a:t>
            </a:r>
            <a:r>
              <a:rPr lang="en" i="1" dirty="0"/>
              <a:t>vaca</a:t>
            </a:r>
            <a:r>
              <a:rPr lang="en" dirty="0"/>
              <a:t> or </a:t>
            </a:r>
            <a:r>
              <a:rPr lang="en" i="1" dirty="0"/>
              <a:t>nyuj</a:t>
            </a:r>
            <a:r>
              <a:rPr lang="en" dirty="0"/>
              <a:t>, but they don’t have to learn what a cow is</a:t>
            </a:r>
            <a:r>
              <a:rPr lang="en-US" dirty="0"/>
              <a:t> since they already know what a cow is</a:t>
            </a:r>
            <a:r>
              <a:rPr lang="en"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Students also rely on many reading strategies that they have already learned in one language in order to read in the other language.</a:t>
            </a:r>
            <a:r>
              <a:rPr lang="en-US" dirty="0"/>
              <a:t> So </a:t>
            </a:r>
            <a:r>
              <a:rPr lang="en-US" baseline="0" dirty="0"/>
              <a:t>children aren’t learning everything all over again – they just learn a new way to express the concepts in the new language.  Here are some examples of early literacy reading concepts.  Some are “above the surface” – they have to be learned for a particular language.  Some are “below the surface” and can be transferred from one language to another.</a:t>
            </a:r>
            <a:endParaRPr lang="en" dirty="0"/>
          </a:p>
          <a:p>
            <a:pPr lvl="0">
              <a:buNone/>
            </a:pPr>
            <a:endParaRPr lang="en" i="1" dirty="0"/>
          </a:p>
          <a:p>
            <a:pPr lvl="0" rtl="0">
              <a:lnSpc>
                <a:spcPct val="115000"/>
              </a:lnSpc>
              <a:spcBef>
                <a:spcPts val="0"/>
              </a:spcBef>
              <a:buNone/>
            </a:pPr>
            <a:r>
              <a:rPr lang="en-US" sz="1100" i="1" kern="1200" dirty="0">
                <a:solidFill>
                  <a:schemeClr val="tx1"/>
                </a:solidFill>
                <a:effectLst/>
                <a:latin typeface="Calibri" panose="020F0502020204030204" pitchFamily="34" charset="0"/>
                <a:ea typeface="+mn-ea"/>
                <a:cs typeface="+mn-cs"/>
              </a:rPr>
              <a:t>Whole-group activity.  You should have on hand a read-aloud in each language so that you can demonstrate each one of these strategies.  Call out the first item on the list (in the red box) and give an example in Spanish and English. Ask the group if it goes above or below the surface.  Be sure to follow the order of the list.  Participants can find the answers at the end of the ppt handout.</a:t>
            </a:r>
            <a:br>
              <a:rPr lang="en-US" sz="1100" i="1" kern="1200" dirty="0">
                <a:solidFill>
                  <a:schemeClr val="tx1"/>
                </a:solidFill>
                <a:effectLst/>
                <a:latin typeface="Calibri" panose="020F0502020204030204" pitchFamily="34" charset="0"/>
                <a:ea typeface="+mn-ea"/>
                <a:cs typeface="+mn-cs"/>
              </a:rPr>
            </a:br>
            <a:endParaRPr lang="en"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08579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1073848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r>
              <a:rPr lang="en-US" b="1" i="0" baseline="0" dirty="0"/>
              <a:t>Slide text changed slightly for clarity.</a:t>
            </a:r>
          </a:p>
        </p:txBody>
      </p:sp>
    </p:spTree>
    <p:extLst>
      <p:ext uri="{BB962C8B-B14F-4D97-AF65-F5344CB8AC3E}">
        <p14:creationId xmlns:p14="http://schemas.microsoft.com/office/powerpoint/2010/main" val="1066799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2366020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i="1" dirty="0"/>
          </a:p>
        </p:txBody>
      </p:sp>
    </p:spTree>
    <p:extLst>
      <p:ext uri="{BB962C8B-B14F-4D97-AF65-F5344CB8AC3E}">
        <p14:creationId xmlns:p14="http://schemas.microsoft.com/office/powerpoint/2010/main" val="106654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2"/>
              </a:solidFill>
            </a:endParaRPr>
          </a:p>
          <a:p>
            <a:pPr>
              <a:buNone/>
            </a:pPr>
            <a:endParaRPr lang="en-US" i="1" baseline="0" dirty="0"/>
          </a:p>
        </p:txBody>
      </p:sp>
    </p:spTree>
    <p:extLst>
      <p:ext uri="{BB962C8B-B14F-4D97-AF65-F5344CB8AC3E}">
        <p14:creationId xmlns:p14="http://schemas.microsoft.com/office/powerpoint/2010/main" val="24855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i="1" dirty="0"/>
          </a:p>
        </p:txBody>
      </p:sp>
    </p:spTree>
    <p:extLst>
      <p:ext uri="{BB962C8B-B14F-4D97-AF65-F5344CB8AC3E}">
        <p14:creationId xmlns:p14="http://schemas.microsoft.com/office/powerpoint/2010/main" val="3548588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0" baseline="0" dirty="0"/>
          </a:p>
        </p:txBody>
      </p:sp>
    </p:spTree>
    <p:extLst>
      <p:ext uri="{BB962C8B-B14F-4D97-AF65-F5344CB8AC3E}">
        <p14:creationId xmlns:p14="http://schemas.microsoft.com/office/powerpoint/2010/main" val="331276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1" i="0" dirty="0"/>
              <a:t>Bulleted</a:t>
            </a:r>
          </a:p>
        </p:txBody>
      </p:sp>
    </p:spTree>
    <p:extLst>
      <p:ext uri="{BB962C8B-B14F-4D97-AF65-F5344CB8AC3E}">
        <p14:creationId xmlns:p14="http://schemas.microsoft.com/office/powerpoint/2010/main" val="192115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1" dirty="0"/>
              <a:t>Bulleted</a:t>
            </a:r>
          </a:p>
        </p:txBody>
      </p:sp>
    </p:spTree>
    <p:extLst>
      <p:ext uri="{BB962C8B-B14F-4D97-AF65-F5344CB8AC3E}">
        <p14:creationId xmlns:p14="http://schemas.microsoft.com/office/powerpoint/2010/main" val="172848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3454367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i="0" dirty="0"/>
              <a:t>Enrolling your child in a DLI program is not enough to ensure that your child will be bilingual and biliterate.  Parents have an</a:t>
            </a:r>
            <a:r>
              <a:rPr lang="en" i="0" baseline="0" dirty="0"/>
              <a:t> important role to play – and it will be different depending on whether your home language is English or Spanish.</a:t>
            </a:r>
          </a:p>
          <a:p>
            <a:pPr lvl="0" rtl="0">
              <a:lnSpc>
                <a:spcPct val="115000"/>
              </a:lnSpc>
              <a:spcBef>
                <a:spcPts val="0"/>
              </a:spcBef>
              <a:buNone/>
            </a:pPr>
            <a:endParaRPr lang="en" i="0" baseline="0" dirty="0"/>
          </a:p>
          <a:p>
            <a:pPr lvl="0" rtl="0">
              <a:lnSpc>
                <a:spcPct val="115000"/>
              </a:lnSpc>
              <a:spcBef>
                <a:spcPts val="0"/>
              </a:spcBef>
              <a:buNone/>
            </a:pPr>
            <a:r>
              <a:rPr lang="en" b="0" i="1" dirty="0"/>
              <a:t>Activity:  </a:t>
            </a:r>
            <a:r>
              <a:rPr lang="en" i="1" dirty="0"/>
              <a:t>Divide the group into four (for small groups, they may work in pairs).  Each group gets one slide (part of handout)</a:t>
            </a:r>
            <a:r>
              <a:rPr lang="en" i="1" baseline="0" dirty="0"/>
              <a:t> </a:t>
            </a:r>
            <a:r>
              <a:rPr lang="en" i="1" dirty="0"/>
              <a:t>to discuss. They should address each how-to</a:t>
            </a:r>
            <a:r>
              <a:rPr lang="en" i="1" baseline="0" dirty="0"/>
              <a:t> </a:t>
            </a:r>
            <a:r>
              <a:rPr lang="en" i="1" dirty="0"/>
              <a:t>tip from their point of view as an English home language or Spanish home language speaker.  They can share ways they have been or hope to be a DLI superparent.  After 5 minutes, do a share-out, going through the four slides, with each group sharing</a:t>
            </a:r>
            <a:r>
              <a:rPr lang="en" i="1" baseline="0" dirty="0"/>
              <a:t> their ideas.</a:t>
            </a:r>
          </a:p>
          <a:p>
            <a:pPr lvl="0" rtl="0">
              <a:lnSpc>
                <a:spcPct val="115000"/>
              </a:lnSpc>
              <a:spcBef>
                <a:spcPts val="0"/>
              </a:spcBef>
              <a:buNone/>
            </a:pPr>
            <a:endParaRPr lang="en" i="0" baseline="0" dirty="0"/>
          </a:p>
          <a:p>
            <a:pPr lvl="0" rtl="0">
              <a:lnSpc>
                <a:spcPct val="115000"/>
              </a:lnSpc>
              <a:spcBef>
                <a:spcPts val="0"/>
              </a:spcBef>
              <a:buNone/>
            </a:pPr>
            <a:endParaRPr lang="en" i="0" baseline="0" dirty="0"/>
          </a:p>
          <a:p>
            <a:pPr lvl="0" rtl="0">
              <a:lnSpc>
                <a:spcPct val="115000"/>
              </a:lnSpc>
              <a:spcBef>
                <a:spcPts val="0"/>
              </a:spcBef>
              <a:buNone/>
            </a:pPr>
            <a:endParaRPr lang="en" i="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a:p>
            <a:pPr lvl="0" rtl="0">
              <a:lnSpc>
                <a:spcPct val="115000"/>
              </a:lnSpc>
              <a:spcBef>
                <a:spcPts val="0"/>
              </a:spcBef>
              <a:buNone/>
            </a:pPr>
            <a:endParaRPr lang="en" i="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r>
              <a:rPr lang="en" i="0" baseline="0" dirty="0"/>
              <a:t>  </a:t>
            </a:r>
            <a:endParaRPr lang="en"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Facilitators: 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956627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rtl="0">
              <a:lnSpc>
                <a:spcPct val="115000"/>
              </a:lnSpc>
              <a:spcBef>
                <a:spcPts val="0"/>
              </a:spcBef>
              <a:buNone/>
            </a:pPr>
            <a:endParaRPr lang="en"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baseline="0" dirty="0"/>
              <a:t>In the U.S., </a:t>
            </a:r>
            <a:r>
              <a:rPr lang="en-US" baseline="0" dirty="0"/>
              <a:t>English </a:t>
            </a:r>
            <a:r>
              <a:rPr lang="en" dirty="0"/>
              <a:t>is the Pac-man of all languages!  Across</a:t>
            </a:r>
            <a:r>
              <a:rPr lang="en" baseline="0" dirty="0"/>
              <a:t> the United States w</a:t>
            </a:r>
            <a:r>
              <a:rPr lang="en" dirty="0"/>
              <a:t>e have tens of thousands of children who come into our school</a:t>
            </a:r>
            <a:r>
              <a:rPr lang="en" baseline="0" dirty="0"/>
              <a:t> system as bilinguals and leave the system as monolinguals.  This break with the language oftentimes means a loss of cultural identity as well.  </a:t>
            </a:r>
            <a:endParaRPr lang="en" dirty="0"/>
          </a:p>
        </p:txBody>
      </p:sp>
    </p:spTree>
    <p:extLst>
      <p:ext uri="{BB962C8B-B14F-4D97-AF65-F5344CB8AC3E}">
        <p14:creationId xmlns:p14="http://schemas.microsoft.com/office/powerpoint/2010/main" val="78731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Walk them through the chart.  Focus on the speaking data</a:t>
            </a:r>
            <a:r>
              <a:rPr lang="en-US" i="1" baseline="0" dirty="0"/>
              <a:t> (the second set of bars).</a:t>
            </a:r>
            <a:endParaRPr lang="en" i="1" dirty="0"/>
          </a:p>
          <a:p>
            <a:pPr lvl="0">
              <a:spcBef>
                <a:spcPts val="0"/>
              </a:spcBef>
              <a:buNone/>
            </a:pPr>
            <a:r>
              <a:rPr lang="en" dirty="0"/>
              <a:t>For immigrant families, the ability to understand, speak, read, and write the home language disappears very quickly. A study in Southern California found that only 45% of first-generation adults </a:t>
            </a:r>
            <a:r>
              <a:rPr lang="en" baseline="0" dirty="0"/>
              <a:t>who immigrated to the United States before the age of 13 could still </a:t>
            </a:r>
            <a:r>
              <a:rPr lang="en" dirty="0"/>
              <a:t>speak the language of their parents</a:t>
            </a:r>
            <a:r>
              <a:rPr lang="en-US" dirty="0"/>
              <a:t> well</a:t>
            </a:r>
            <a:r>
              <a:rPr lang="en" dirty="0"/>
              <a:t>. Only</a:t>
            </a:r>
            <a:r>
              <a:rPr lang="en" baseline="0" dirty="0"/>
              <a:t> 35% of second generation immigrants could speak their home language.  And only 5% of third</a:t>
            </a:r>
            <a:r>
              <a:rPr lang="en-US" baseline="0" dirty="0"/>
              <a:t> generation </a:t>
            </a:r>
            <a:r>
              <a:rPr lang="en" baseline="0" dirty="0"/>
              <a:t>immigrants could speak the language of their grandparents.  </a:t>
            </a:r>
            <a:r>
              <a:rPr lang="en" dirty="0"/>
              <a:t>Without making a conscious effort to maintain it, families can lose their home language in 3 to 4 generations, showing just how powerful English is in the U.S. </a:t>
            </a:r>
            <a:r>
              <a:rPr lang="en" i="1" dirty="0"/>
              <a:t>Take an informal survey of how many participants have experienced this.</a:t>
            </a:r>
          </a:p>
        </p:txBody>
      </p:sp>
    </p:spTree>
    <p:extLst>
      <p:ext uri="{BB962C8B-B14F-4D97-AF65-F5344CB8AC3E}">
        <p14:creationId xmlns:p14="http://schemas.microsoft.com/office/powerpoint/2010/main" val="166270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lvl="0">
              <a:spcBef>
                <a:spcPts val="0"/>
              </a:spcBef>
              <a:buNone/>
            </a:pPr>
            <a:r>
              <a:rPr lang="en" dirty="0"/>
              <a:t>If you are an English home language parent, you have different challenges.  D</a:t>
            </a:r>
            <a:r>
              <a:rPr lang="en" baseline="0" dirty="0"/>
              <a:t>espite the tremendous growth in Dual Language and Immersion programs over the last 45 years, you are still swimming against the tide.  Most Americans - who could include your family, friends and coworkers - don’t know about, don’t understand or don’t agree with DLI education and you may </a:t>
            </a:r>
            <a:r>
              <a:rPr lang="en-US" baseline="0" dirty="0"/>
              <a:t>be criticized </a:t>
            </a:r>
            <a:r>
              <a:rPr lang="en" baseline="0" dirty="0"/>
              <a:t>for the choice you made.</a:t>
            </a:r>
            <a:r>
              <a:rPr lang="en" dirty="0"/>
              <a:t>  </a:t>
            </a:r>
            <a:r>
              <a:rPr lang="en" b="0" dirty="0"/>
              <a:t>Your</a:t>
            </a:r>
            <a:r>
              <a:rPr lang="en" b="0" baseline="0" dirty="0"/>
              <a:t> child will also have a harder time developing high levels of proficiency without additional exposure to the second language.</a:t>
            </a:r>
            <a:endParaRPr lang="en-US" b="0" dirty="0"/>
          </a:p>
          <a:p>
            <a:pPr lvl="0">
              <a:spcBef>
                <a:spcPts val="0"/>
              </a:spcBef>
              <a:buNone/>
            </a:pPr>
            <a:endParaRPr lang="en-US" dirty="0"/>
          </a:p>
          <a:p>
            <a:endParaRPr lang="en-US" dirty="0"/>
          </a:p>
        </p:txBody>
      </p:sp>
    </p:spTree>
    <p:extLst>
      <p:ext uri="{BB962C8B-B14F-4D97-AF65-F5344CB8AC3E}">
        <p14:creationId xmlns:p14="http://schemas.microsoft.com/office/powerpoint/2010/main" val="2110141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dirty="0"/>
          </a:p>
        </p:txBody>
      </p:sp>
    </p:spTree>
    <p:extLst>
      <p:ext uri="{BB962C8B-B14F-4D97-AF65-F5344CB8AC3E}">
        <p14:creationId xmlns:p14="http://schemas.microsoft.com/office/powerpoint/2010/main" val="507548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2727119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3737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228600" lvl="0" indent="0" rtl="0">
              <a:spcBef>
                <a:spcPts val="0"/>
              </a:spcBef>
              <a:buNone/>
            </a:pPr>
            <a:r>
              <a:rPr lang="en" dirty="0"/>
              <a:t>Last</a:t>
            </a:r>
            <a:r>
              <a:rPr lang="en" baseline="0" dirty="0"/>
              <a:t> time we spoke about Dual Language and Immersion Basics.  Tonight’s topic is Bilingualism and Biliteracy </a:t>
            </a:r>
            <a:r>
              <a:rPr lang="en-US" baseline="0" dirty="0"/>
              <a:t>and how we can help our children achieve those two goals.</a:t>
            </a:r>
            <a:endParaRPr lang="e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39763"/>
            <a:ext cx="5676900" cy="3194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7747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5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a:buNone/>
            </a:pPr>
            <a:r>
              <a:rPr lang="en-US" b="1" i="0" baseline="0" dirty="0">
                <a:highlight>
                  <a:srgbClr val="FFFF00"/>
                </a:highlight>
              </a:rPr>
              <a:t>Slide text changed slightly for clarity.</a:t>
            </a:r>
          </a:p>
          <a:p>
            <a:pPr lvl="0">
              <a:spcBef>
                <a:spcPts val="0"/>
              </a:spcBef>
              <a:buNone/>
            </a:pPr>
            <a:endParaRPr dirty="0">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b="1" i="0" dirty="0">
              <a:solidFill>
                <a:srgbClr val="FF0000"/>
              </a:solidFill>
            </a:endParaRPr>
          </a:p>
          <a:p>
            <a:pPr lvl="0">
              <a:spcBef>
                <a:spcPts val="0"/>
              </a:spcBef>
              <a:buNone/>
            </a:pPr>
            <a:r>
              <a:rPr lang="en-US" b="1" dirty="0">
                <a:highlight>
                  <a:srgbClr val="FFFF00"/>
                </a:highlight>
              </a:rPr>
              <a:t>Matches previous slide.</a:t>
            </a:r>
            <a:endParaRPr b="1" dirty="0">
              <a:highlight>
                <a:srgbClr val="FFFF00"/>
              </a:highlight>
            </a:endParaRPr>
          </a:p>
          <a:p>
            <a:pPr lvl="0">
              <a:spcBef>
                <a:spcPts val="0"/>
              </a:spcBef>
              <a:buNone/>
            </a:pPr>
            <a:endParaRPr dirty="0">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0" dirty="0"/>
              <a:t>Some of you here tonight are bilinguals,</a:t>
            </a:r>
            <a:r>
              <a:rPr lang="en" i="0" baseline="0" dirty="0"/>
              <a:t> hoping to pass that on to your children.  Others of you want to offer your children </a:t>
            </a:r>
            <a:r>
              <a:rPr lang="en-US" i="0" baseline="0" dirty="0"/>
              <a:t>a </a:t>
            </a:r>
            <a:r>
              <a:rPr lang="en" i="0" baseline="0" dirty="0"/>
              <a:t>language you never had a chance to acquire.  All of you see the value of speaking another language, which </a:t>
            </a:r>
            <a:r>
              <a:rPr lang="en-US" i="0" baseline="0" dirty="0"/>
              <a:t>we can see </a:t>
            </a:r>
            <a:r>
              <a:rPr lang="en" i="0" baseline="0" dirty="0"/>
              <a:t>in this video clip.</a:t>
            </a:r>
            <a:endParaRPr lang="en" i="0" dirty="0"/>
          </a:p>
          <a:p>
            <a:pPr lvl="0">
              <a:spcBef>
                <a:spcPts val="0"/>
              </a:spcBef>
              <a:buNone/>
            </a:pPr>
            <a:r>
              <a:rPr lang="en" i="1" dirty="0"/>
              <a:t>Click on the star to access YouTube video </a:t>
            </a:r>
            <a:r>
              <a:rPr lang="en-US" i="1" dirty="0"/>
              <a:t>https://www.youtube.com/watch?v=y4fiRxQMay4</a:t>
            </a:r>
          </a:p>
          <a:p>
            <a:pPr lvl="0">
              <a:spcBef>
                <a:spcPts val="0"/>
              </a:spcBef>
              <a:buNone/>
            </a:pPr>
            <a:endParaRPr lang="en-US" i="1" dirty="0"/>
          </a:p>
          <a:p>
            <a:pPr lvl="0">
              <a:spcBef>
                <a:spcPts val="0"/>
              </a:spcBef>
              <a:buNone/>
            </a:pPr>
            <a:r>
              <a:rPr lang="en-US" i="1" dirty="0"/>
              <a:t>.</a:t>
            </a:r>
          </a:p>
          <a:p>
            <a:pPr lvl="0">
              <a:spcBef>
                <a:spcPts val="0"/>
              </a:spcBef>
              <a:buNone/>
            </a:pPr>
            <a:endParaRPr lang="en"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400" i="1" dirty="0"/>
              <a:t>Team</a:t>
            </a:r>
            <a:r>
              <a:rPr lang="en-US" sz="1400" i="1" baseline="0" dirty="0"/>
              <a:t> activity.  Distribute the “5 Stages of Language Acquisition” sentence strips to each table.</a:t>
            </a:r>
          </a:p>
          <a:p>
            <a:pPr>
              <a:buNone/>
            </a:pPr>
            <a:r>
              <a:rPr lang="en-US" sz="1400" i="0" dirty="0"/>
              <a:t>What does typical bilingual development look</a:t>
            </a:r>
            <a:r>
              <a:rPr lang="en-US" sz="1400" i="0" baseline="0" dirty="0"/>
              <a:t> like?  Here are 5 statements (</a:t>
            </a:r>
            <a:r>
              <a:rPr lang="en-US" sz="1400" i="1" baseline="0" dirty="0"/>
              <a:t>show them a set of cards</a:t>
            </a:r>
            <a:r>
              <a:rPr lang="en-US" sz="1400" i="0" baseline="0" dirty="0"/>
              <a:t>) that describe each stage of language acquisition or language learning.  At your table, see if you can put the statements in the right order from the first stage to the last one.</a:t>
            </a:r>
            <a:endParaRPr lang="en-US" sz="1400" i="0" dirty="0"/>
          </a:p>
          <a:p>
            <a:pPr>
              <a:buNone/>
            </a:pPr>
            <a:r>
              <a:rPr lang="en-US" sz="1400" i="1" baseline="0" dirty="0"/>
              <a:t>After participants have put the cards in order, share the answers on the PPT by clicking on yellow box, adding the descriptive headings as you go along. </a:t>
            </a:r>
            <a:endParaRPr lang="en-US" sz="1400" i="1" dirty="0"/>
          </a:p>
        </p:txBody>
      </p:sp>
    </p:spTree>
    <p:extLst>
      <p:ext uri="{BB962C8B-B14F-4D97-AF65-F5344CB8AC3E}">
        <p14:creationId xmlns:p14="http://schemas.microsoft.com/office/powerpoint/2010/main" val="391647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dirty="0"/>
              <a:t>Every language learner </a:t>
            </a:r>
            <a:r>
              <a:rPr lang="en-US" dirty="0"/>
              <a:t>goes </a:t>
            </a:r>
            <a:r>
              <a:rPr lang="en" dirty="0"/>
              <a:t>through these five </a:t>
            </a:r>
            <a:r>
              <a:rPr lang="en-US" dirty="0"/>
              <a:t>typical </a:t>
            </a:r>
            <a:r>
              <a:rPr lang="en" dirty="0"/>
              <a:t>stages of language learning. But each learner is unique and it may take more time for some to reach high levels of </a:t>
            </a:r>
            <a:r>
              <a:rPr lang="en-US" dirty="0"/>
              <a:t>proficiency</a:t>
            </a:r>
            <a:r>
              <a:rPr lang="en-US" baseline="0" dirty="0"/>
              <a:t> in both languages</a:t>
            </a:r>
            <a:r>
              <a:rPr lang="en" dirty="0"/>
              <a:t>. There are several factors that can affect one’s language learning journey. These factors include: </a:t>
            </a:r>
          </a:p>
          <a:p>
            <a:pPr marL="171450" lvl="0" indent="-171450">
              <a:spcBef>
                <a:spcPts val="0"/>
              </a:spcBef>
            </a:pPr>
            <a:r>
              <a:rPr lang="en" dirty="0"/>
              <a:t>Formal education in the language. </a:t>
            </a:r>
            <a:r>
              <a:rPr lang="en-US" dirty="0"/>
              <a:t>Going to school in a </a:t>
            </a:r>
            <a:r>
              <a:rPr lang="en" dirty="0"/>
              <a:t>DLI program sets your child</a:t>
            </a:r>
            <a:r>
              <a:rPr lang="en" baseline="0" dirty="0"/>
              <a:t> on the path toward </a:t>
            </a:r>
            <a:r>
              <a:rPr lang="en" dirty="0"/>
              <a:t>bilingualism.</a:t>
            </a:r>
            <a:r>
              <a:rPr lang="en-US" dirty="0"/>
              <a:t> </a:t>
            </a:r>
          </a:p>
          <a:p>
            <a:pPr marL="171450" lvl="0" indent="-171450">
              <a:spcBef>
                <a:spcPts val="0"/>
              </a:spcBef>
            </a:pPr>
            <a:r>
              <a:rPr lang="en" dirty="0"/>
              <a:t>Family Background.  If your family</a:t>
            </a:r>
            <a:r>
              <a:rPr lang="en" baseline="0" dirty="0"/>
              <a:t> language is </a:t>
            </a:r>
            <a:r>
              <a:rPr lang="en-US" baseline="0" dirty="0"/>
              <a:t>represented in </a:t>
            </a:r>
            <a:r>
              <a:rPr lang="en" baseline="0" dirty="0"/>
              <a:t>the DLI program</a:t>
            </a:r>
            <a:r>
              <a:rPr lang="en-US" baseline="0" dirty="0"/>
              <a:t> (Spanish)</a:t>
            </a:r>
            <a:r>
              <a:rPr lang="en" baseline="0" dirty="0"/>
              <a:t>, your child will be more motivated to speak that language both at home and at school.</a:t>
            </a:r>
            <a:r>
              <a:rPr lang="en" dirty="0"/>
              <a:t> </a:t>
            </a:r>
            <a:r>
              <a:rPr lang="en-US" dirty="0"/>
              <a:t>She will have more opportunities</a:t>
            </a:r>
            <a:r>
              <a:rPr lang="en-US" baseline="0" dirty="0"/>
              <a:t> to use the language with family members and in the community. </a:t>
            </a:r>
          </a:p>
          <a:p>
            <a:pPr marL="171450" lvl="0" indent="-171450">
              <a:spcBef>
                <a:spcPts val="0"/>
              </a:spcBef>
            </a:pPr>
            <a:r>
              <a:rPr lang="en" dirty="0"/>
              <a:t>Opportunities to </a:t>
            </a:r>
            <a:r>
              <a:rPr lang="en-US" dirty="0"/>
              <a:t>use </a:t>
            </a:r>
            <a:r>
              <a:rPr lang="en" dirty="0"/>
              <a:t>the language.  </a:t>
            </a:r>
            <a:r>
              <a:rPr lang="en-US" dirty="0"/>
              <a:t>We know that people learn languages by using them so we need to ensure that</a:t>
            </a:r>
            <a:r>
              <a:rPr lang="en-US" baseline="0" dirty="0"/>
              <a:t> children have many different kinds of opportunities to use the languages they’re learning with different types of people. </a:t>
            </a:r>
            <a:r>
              <a:rPr lang="en" dirty="0"/>
              <a:t>This is true for both English-language speakers and Spanish-</a:t>
            </a:r>
            <a:r>
              <a:rPr lang="en" baseline="0" dirty="0"/>
              <a:t>language speakers.  It may be face-to-face interactions with speakers of the partner language, films, online games, cultural events or travel opportunities.  </a:t>
            </a:r>
            <a:r>
              <a:rPr lang="en-US" baseline="0" dirty="0"/>
              <a:t>There are lots of ways to create opportunities for children to use the languages they’re learning.</a:t>
            </a:r>
          </a:p>
          <a:p>
            <a:pPr marL="171450" lvl="0" indent="-171450">
              <a:spcBef>
                <a:spcPts val="0"/>
              </a:spcBef>
            </a:pPr>
            <a:r>
              <a:rPr lang="en" b="0" dirty="0"/>
              <a:t>Connections and similarities between the </a:t>
            </a:r>
            <a:r>
              <a:rPr lang="en-US" b="0" dirty="0"/>
              <a:t>two </a:t>
            </a:r>
            <a:r>
              <a:rPr lang="en" b="0" dirty="0"/>
              <a:t>languages.  English and Spanish have many </a:t>
            </a:r>
            <a:r>
              <a:rPr lang="en-US" b="0" dirty="0"/>
              <a:t>similar words</a:t>
            </a:r>
            <a:r>
              <a:rPr lang="en-US" b="0" baseline="0" dirty="0"/>
              <a:t> </a:t>
            </a:r>
            <a:r>
              <a:rPr lang="en" b="0" dirty="0"/>
              <a:t>– family/familia, television/televisión ,</a:t>
            </a:r>
            <a:r>
              <a:rPr lang="en" b="0" baseline="0" dirty="0"/>
              <a:t> so</a:t>
            </a:r>
            <a:r>
              <a:rPr lang="en-US" b="0" baseline="0" dirty="0"/>
              <a:t> in some ways Spanish speakers might learn English a little more easily  because of the close relationship between Spanish and English.  The same is true for English language speakers learning Spanish.</a:t>
            </a:r>
            <a:endParaRPr lang="en"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11700" y="1233100"/>
            <a:ext cx="8520600" cy="1610100"/>
          </a:xfrm>
          <a:prstGeom prst="rect">
            <a:avLst/>
          </a:prstGeom>
        </p:spPr>
        <p:txBody>
          <a:bodyPr wrap="square" lIns="91425" tIns="91425" rIns="91425" bIns="91425" anchor="b" anchorCtr="0"/>
          <a:lstStyle>
            <a:lvl1pPr lvl="0" algn="ctr">
              <a:spcBef>
                <a:spcPts val="0"/>
              </a:spcBef>
              <a:buSzPct val="100000"/>
              <a:buFont typeface="Lato"/>
              <a:defRPr sz="10000">
                <a:latin typeface="Calibri" panose="020F0502020204030204" pitchFamily="34" charset="0"/>
                <a:ea typeface="Calibri" panose="020F0502020204030204" pitchFamily="34" charset="0"/>
                <a:cs typeface="Calibri" panose="020F0502020204030204" pitchFamily="34" charset="0"/>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dirty="0"/>
          </a:p>
        </p:txBody>
      </p:sp>
      <p:sp>
        <p:nvSpPr>
          <p:cNvPr id="51" name="Shape 51"/>
          <p:cNvSpPr txBox="1">
            <a:spLocks noGrp="1"/>
          </p:cNvSpPr>
          <p:nvPr>
            <p:ph type="body" idx="1"/>
          </p:nvPr>
        </p:nvSpPr>
        <p:spPr>
          <a:xfrm>
            <a:off x="311700" y="29194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5429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atin typeface="Calibri" panose="020F050202020403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365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8" r:id="rId13"/>
    <p:sldLayoutId id="2147483749" r:id="rId14"/>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7.gif"/></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s://www.amacad.org/content/publications/publication.aspx?d=22429"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michuchutren.com/stages-second-language-acquisition/" TargetMode="External"/><Relationship Id="rId4" Type="http://schemas.openxmlformats.org/officeDocument/2006/relationships/hyperlink" Target="https://casls.uoregon.edu/wp-content/uploads/pdfs/tenquestions/TBQImmersionStudentProficiencyRevised.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michuchutren.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amacad.org/publication/state-languages-us-statistical-portrait/section/4" TargetMode="External"/><Relationship Id="rId5" Type="http://schemas.openxmlformats.org/officeDocument/2006/relationships/hyperlink" Target="http://www.infanciayeducacion.com/" TargetMode="External"/><Relationship Id="rId4" Type="http://schemas.openxmlformats.org/officeDocument/2006/relationships/hyperlink" Target="https://bealearninghero.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www.youtube.com/watch?v=y4fiRxQMay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6" name="Slide Number Placeholder 5"/>
          <p:cNvSpPr>
            <a:spLocks noGrp="1"/>
          </p:cNvSpPr>
          <p:nvPr>
            <p:ph type="sldNum" idx="12"/>
          </p:nvPr>
        </p:nvSpPr>
        <p:spPr>
          <a:xfrm>
            <a:off x="8153400" y="4311750"/>
            <a:ext cx="548700" cy="393600"/>
          </a:xfrm>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210400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p:nvPr/>
        </p:nvSpPr>
        <p:spPr>
          <a:xfrm>
            <a:off x="152400" y="2457814"/>
            <a:ext cx="4271617" cy="2124600"/>
          </a:xfrm>
          <a:prstGeom prst="rect">
            <a:avLst/>
          </a:prstGeom>
          <a:noFill/>
          <a:ln>
            <a:noFill/>
          </a:ln>
        </p:spPr>
        <p:txBody>
          <a:bodyPr wrap="square" lIns="91425" tIns="91425" rIns="91425" bIns="91425" anchor="t" anchorCtr="0">
            <a:noAutofit/>
          </a:bodyPr>
          <a:lstStyle/>
          <a:p>
            <a:pPr lvl="0">
              <a:spcBef>
                <a:spcPts val="0"/>
              </a:spcBef>
              <a:buNone/>
            </a:pPr>
            <a:r>
              <a:rPr lang="en" sz="2400" b="1"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 sz="2400" b="1" u="sng" dirty="0">
                <a:solidFill>
                  <a:schemeClr val="tx2">
                    <a:lumMod val="75000"/>
                  </a:schemeClr>
                </a:solidFill>
                <a:latin typeface="Calibri" panose="020F0502020204030204" pitchFamily="34" charset="0"/>
                <a:ea typeface="Lato"/>
                <a:cs typeface="Calibri" panose="020F0502020204030204" pitchFamily="34" charset="0"/>
                <a:sym typeface="Lato"/>
              </a:rPr>
              <a:t>Social Language  </a:t>
            </a:r>
          </a:p>
          <a:p>
            <a:pPr marL="457200" lvl="0" indent="-342900" rtl="0">
              <a:spcBef>
                <a:spcPts val="1000"/>
              </a:spcBef>
              <a:spcAft>
                <a:spcPts val="0"/>
              </a:spcAft>
              <a:buClr>
                <a:schemeClr val="dk2"/>
              </a:buClr>
              <a:buSzPct val="100000"/>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Conversational, simple, </a:t>
            </a:r>
            <a:r>
              <a:rPr lang="en-US" sz="2400" dirty="0">
                <a:solidFill>
                  <a:srgbClr val="002060"/>
                </a:solidFill>
                <a:latin typeface="Calibri" panose="020F0502020204030204" pitchFamily="34" charset="0"/>
                <a:ea typeface="Lato"/>
                <a:cs typeface="Calibri" panose="020F0502020204030204" pitchFamily="34" charset="0"/>
                <a:sym typeface="Lato"/>
              </a:rPr>
              <a:t>interactive</a:t>
            </a:r>
            <a:r>
              <a:rPr lang="en" sz="2400" dirty="0">
                <a:solidFill>
                  <a:srgbClr val="002060"/>
                </a:solidFill>
                <a:latin typeface="Calibri" panose="020F0502020204030204" pitchFamily="34" charset="0"/>
                <a:ea typeface="Lato"/>
                <a:cs typeface="Calibri" panose="020F0502020204030204" pitchFamily="34" charset="0"/>
                <a:sym typeface="Lato"/>
              </a:rPr>
              <a:t> language</a:t>
            </a:r>
            <a:r>
              <a:rPr lang="en-US" sz="2400" dirty="0">
                <a:solidFill>
                  <a:srgbClr val="002060"/>
                </a:solidFill>
                <a:latin typeface="Calibri" panose="020F0502020204030204" pitchFamily="34" charset="0"/>
                <a:ea typeface="Lato"/>
                <a:cs typeface="Calibri" panose="020F0502020204030204" pitchFamily="34" charset="0"/>
                <a:sym typeface="Lato"/>
              </a:rPr>
              <a:t> </a:t>
            </a:r>
            <a:endParaRPr lang="en" sz="2400" dirty="0">
              <a:solidFill>
                <a:srgbClr val="002060"/>
              </a:solidFill>
              <a:latin typeface="Calibri" panose="020F0502020204030204" pitchFamily="34" charset="0"/>
              <a:ea typeface="Lato"/>
              <a:cs typeface="Calibri" panose="020F0502020204030204" pitchFamily="34" charset="0"/>
              <a:sym typeface="Lato"/>
            </a:endParaRPr>
          </a:p>
          <a:p>
            <a:pPr marL="457200" lvl="0" indent="-342900" rtl="0">
              <a:spcBef>
                <a:spcPts val="1000"/>
              </a:spcBef>
              <a:spcAft>
                <a:spcPts val="0"/>
              </a:spcAft>
              <a:buClr>
                <a:schemeClr val="dk2"/>
              </a:buClr>
              <a:buSzPct val="100000"/>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Needed for social interaction</a:t>
            </a:r>
          </a:p>
          <a:p>
            <a:pPr lvl="0" rtl="0">
              <a:lnSpc>
                <a:spcPct val="115000"/>
              </a:lnSpc>
              <a:spcBef>
                <a:spcPts val="0"/>
              </a:spcBef>
              <a:spcAft>
                <a:spcPts val="1600"/>
              </a:spcAft>
              <a:buNone/>
            </a:pPr>
            <a:endParaRPr sz="2400" dirty="0">
              <a:solidFill>
                <a:schemeClr val="dk2"/>
              </a:solidFill>
              <a:latin typeface="Calibri" panose="020F0502020204030204" pitchFamily="34" charset="0"/>
              <a:ea typeface="Lato"/>
              <a:cs typeface="Calibri" panose="020F0502020204030204" pitchFamily="34" charset="0"/>
              <a:sym typeface="Lato"/>
            </a:endParaRPr>
          </a:p>
        </p:txBody>
      </p:sp>
      <p:sp>
        <p:nvSpPr>
          <p:cNvPr id="125" name="Shape 125"/>
          <p:cNvSpPr txBox="1"/>
          <p:nvPr/>
        </p:nvSpPr>
        <p:spPr>
          <a:xfrm>
            <a:off x="4489672" y="2457814"/>
            <a:ext cx="4219962" cy="2350446"/>
          </a:xfrm>
          <a:prstGeom prst="rect">
            <a:avLst/>
          </a:prstGeom>
          <a:noFill/>
          <a:ln>
            <a:noFill/>
          </a:ln>
        </p:spPr>
        <p:txBody>
          <a:bodyPr wrap="square" lIns="91425" tIns="91425" rIns="91425" bIns="91425" anchor="t" anchorCtr="0">
            <a:noAutofit/>
          </a:bodyPr>
          <a:lstStyle/>
          <a:p>
            <a:pPr lvl="0" rtl="0">
              <a:spcBef>
                <a:spcPts val="0"/>
              </a:spcBef>
              <a:buNone/>
            </a:pPr>
            <a:r>
              <a:rPr lang="en" sz="2400" b="1"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 sz="2400" b="1" u="sng" dirty="0">
                <a:solidFill>
                  <a:schemeClr val="tx2">
                    <a:lumMod val="75000"/>
                  </a:schemeClr>
                </a:solidFill>
                <a:latin typeface="Calibri" panose="020F0502020204030204" pitchFamily="34" charset="0"/>
                <a:ea typeface="Lato"/>
                <a:cs typeface="Calibri" panose="020F0502020204030204" pitchFamily="34" charset="0"/>
                <a:sym typeface="Lato"/>
              </a:rPr>
              <a:t>Academic Language </a:t>
            </a:r>
            <a:r>
              <a:rPr lang="en" sz="2400" b="1" dirty="0">
                <a:solidFill>
                  <a:schemeClr val="tx2">
                    <a:lumMod val="75000"/>
                  </a:schemeClr>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buClr>
                <a:schemeClr val="dk2"/>
              </a:buClr>
              <a:buSzPct val="100000"/>
              <a:buFont typeface="Courier New" panose="02070309020205020404" pitchFamily="49" charset="0"/>
              <a:buChar char="o"/>
            </a:pPr>
            <a:r>
              <a:rPr lang="en" sz="2400" dirty="0">
                <a:solidFill>
                  <a:srgbClr val="002060"/>
                </a:solidFill>
                <a:latin typeface="Calibri" panose="020F0502020204030204" pitchFamily="34" charset="0"/>
                <a:ea typeface="Lato"/>
                <a:cs typeface="Calibri" panose="020F0502020204030204" pitchFamily="34" charset="0"/>
                <a:sym typeface="Lato"/>
              </a:rPr>
              <a:t>Textbook and school language</a:t>
            </a:r>
            <a:r>
              <a:rPr lang="en-US" sz="2400" dirty="0">
                <a:solidFill>
                  <a:srgbClr val="002060"/>
                </a:solidFill>
                <a:latin typeface="Calibri" panose="020F0502020204030204" pitchFamily="34" charset="0"/>
                <a:ea typeface="Lato"/>
                <a:cs typeface="Calibri" panose="020F0502020204030204" pitchFamily="34" charset="0"/>
                <a:sym typeface="Lato"/>
              </a:rPr>
              <a:t> </a:t>
            </a:r>
          </a:p>
          <a:p>
            <a:pPr marL="457200" lvl="0" indent="-342900" rtl="0">
              <a:spcBef>
                <a:spcPts val="1000"/>
              </a:spcBef>
              <a:buClr>
                <a:schemeClr val="dk2"/>
              </a:buClr>
              <a:buSzPct val="100000"/>
              <a:buFont typeface="Courier New" panose="02070309020205020404" pitchFamily="49" charset="0"/>
              <a:buChar char="o"/>
            </a:pPr>
            <a:r>
              <a:rPr lang="en-US" sz="2400" dirty="0">
                <a:solidFill>
                  <a:srgbClr val="002060"/>
                </a:solidFill>
                <a:latin typeface="Calibri" panose="020F0502020204030204" pitchFamily="34" charset="0"/>
                <a:ea typeface="Lato"/>
                <a:cs typeface="Calibri" panose="020F0502020204030204" pitchFamily="34" charset="0"/>
                <a:sym typeface="Lato"/>
              </a:rPr>
              <a:t>Needed for </a:t>
            </a:r>
            <a:r>
              <a:rPr lang="en" sz="2400" dirty="0">
                <a:solidFill>
                  <a:srgbClr val="002060"/>
                </a:solidFill>
                <a:latin typeface="Calibri" panose="020F0502020204030204" pitchFamily="34" charset="0"/>
                <a:ea typeface="Lato"/>
                <a:cs typeface="Calibri" panose="020F0502020204030204" pitchFamily="34" charset="0"/>
                <a:sym typeface="Lato"/>
              </a:rPr>
              <a:t>academic and professional success</a:t>
            </a:r>
          </a:p>
        </p:txBody>
      </p:sp>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10</a:t>
            </a:fld>
            <a:endParaRPr lang="en" dirty="0"/>
          </a:p>
        </p:txBody>
      </p:sp>
      <p:sp>
        <p:nvSpPr>
          <p:cNvPr id="12"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vs Academic Language</a:t>
            </a:r>
          </a:p>
        </p:txBody>
      </p:sp>
      <p:grpSp>
        <p:nvGrpSpPr>
          <p:cNvPr id="10" name="Group 9">
            <a:extLst>
              <a:ext uri="{FF2B5EF4-FFF2-40B4-BE49-F238E27FC236}">
                <a16:creationId xmlns:a16="http://schemas.microsoft.com/office/drawing/2014/main" id="{00F8FEAC-3830-4C06-ADD6-80F2ECEFF158}"/>
              </a:ext>
            </a:extLst>
          </p:cNvPr>
          <p:cNvGrpSpPr/>
          <p:nvPr/>
        </p:nvGrpSpPr>
        <p:grpSpPr>
          <a:xfrm>
            <a:off x="1519868" y="1123950"/>
            <a:ext cx="1767118" cy="1292116"/>
            <a:chOff x="1600200" y="1540500"/>
            <a:chExt cx="1767118" cy="1292116"/>
          </a:xfrm>
        </p:grpSpPr>
        <p:pic>
          <p:nvPicPr>
            <p:cNvPr id="13" name="Picture 12">
              <a:extLst>
                <a:ext uri="{FF2B5EF4-FFF2-40B4-BE49-F238E27FC236}">
                  <a16:creationId xmlns:a16="http://schemas.microsoft.com/office/drawing/2014/main" id="{2E42F8E2-00EA-4899-B0F0-9F1F1D750C89}"/>
                </a:ext>
              </a:extLst>
            </p:cNvPr>
            <p:cNvPicPr>
              <a:picLocks noChangeAspect="1"/>
            </p:cNvPicPr>
            <p:nvPr/>
          </p:nvPicPr>
          <p:blipFill>
            <a:blip r:embed="rId3"/>
            <a:stretch>
              <a:fillRect/>
            </a:stretch>
          </p:blipFill>
          <p:spPr>
            <a:xfrm>
              <a:off x="1600200" y="1540500"/>
              <a:ext cx="1686786" cy="1123950"/>
            </a:xfrm>
            <a:prstGeom prst="rect">
              <a:avLst/>
            </a:prstGeom>
          </p:spPr>
        </p:pic>
        <p:sp>
          <p:nvSpPr>
            <p:cNvPr id="14" name="TextBox 13">
              <a:extLst>
                <a:ext uri="{FF2B5EF4-FFF2-40B4-BE49-F238E27FC236}">
                  <a16:creationId xmlns:a16="http://schemas.microsoft.com/office/drawing/2014/main" id="{BE73D7CD-2F99-4A7B-A488-1170FCF7B4EB}"/>
                </a:ext>
              </a:extLst>
            </p:cNvPr>
            <p:cNvSpPr txBox="1"/>
            <p:nvPr/>
          </p:nvSpPr>
          <p:spPr>
            <a:xfrm>
              <a:off x="3048000" y="2647950"/>
              <a:ext cx="319318"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Pixit</a:t>
              </a:r>
              <a:endParaRPr lang="en-US" sz="600"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850BA108-61EF-4F7B-9CE1-62B1EAC93383}"/>
              </a:ext>
            </a:extLst>
          </p:cNvPr>
          <p:cNvGrpSpPr/>
          <p:nvPr/>
        </p:nvGrpSpPr>
        <p:grpSpPr>
          <a:xfrm>
            <a:off x="5693606" y="1123950"/>
            <a:ext cx="1888294" cy="1333864"/>
            <a:chOff x="5731706" y="1498752"/>
            <a:chExt cx="1888294" cy="1333864"/>
          </a:xfrm>
        </p:grpSpPr>
        <p:pic>
          <p:nvPicPr>
            <p:cNvPr id="17" name="Picture 16">
              <a:extLst>
                <a:ext uri="{FF2B5EF4-FFF2-40B4-BE49-F238E27FC236}">
                  <a16:creationId xmlns:a16="http://schemas.microsoft.com/office/drawing/2014/main" id="{1CAA2A17-A508-4AFE-9A57-C81E6CA91275}"/>
                </a:ext>
              </a:extLst>
            </p:cNvPr>
            <p:cNvPicPr>
              <a:picLocks noChangeAspect="1"/>
            </p:cNvPicPr>
            <p:nvPr/>
          </p:nvPicPr>
          <p:blipFill>
            <a:blip r:embed="rId4"/>
            <a:stretch>
              <a:fillRect/>
            </a:stretch>
          </p:blipFill>
          <p:spPr>
            <a:xfrm>
              <a:off x="5731706" y="1498752"/>
              <a:ext cx="1812094" cy="1207446"/>
            </a:xfrm>
            <a:prstGeom prst="rect">
              <a:avLst/>
            </a:prstGeom>
          </p:spPr>
        </p:pic>
        <p:sp>
          <p:nvSpPr>
            <p:cNvPr id="18" name="TextBox 17">
              <a:extLst>
                <a:ext uri="{FF2B5EF4-FFF2-40B4-BE49-F238E27FC236}">
                  <a16:creationId xmlns:a16="http://schemas.microsoft.com/office/drawing/2014/main" id="{3AA5BC1A-0E57-4BCD-A467-F8C965AE08CD}"/>
                </a:ext>
              </a:extLst>
            </p:cNvPr>
            <p:cNvSpPr txBox="1"/>
            <p:nvPr/>
          </p:nvSpPr>
          <p:spPr>
            <a:xfrm>
              <a:off x="7300682" y="2647950"/>
              <a:ext cx="319318"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Pixit</a:t>
              </a:r>
              <a:endParaRPr lang="en-US" sz="600" dirty="0">
                <a:latin typeface="Calibri" panose="020F0502020204030204" pitchFamily="34" charset="0"/>
                <a:cs typeface="Calibri" panose="020F050202020403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97750" y="1008483"/>
            <a:ext cx="3999900" cy="3416400"/>
          </a:xfrm>
        </p:spPr>
        <p:txBody>
          <a:bodyPr>
            <a:normAutofit lnSpcReduction="10000"/>
          </a:bodyPr>
          <a:lstStyle/>
          <a:p>
            <a:pPr marL="0" indent="0">
              <a:buNone/>
            </a:pPr>
            <a:r>
              <a:rPr lang="en-US" sz="2000" dirty="0">
                <a:solidFill>
                  <a:srgbClr val="002060"/>
                </a:solidFill>
              </a:rPr>
              <a:t>1.  There was no rain for a very long time, so all the crops died. </a:t>
            </a:r>
          </a:p>
          <a:p>
            <a:pPr>
              <a:buNone/>
            </a:pPr>
            <a:endParaRPr lang="en-US" sz="2000" dirty="0">
              <a:solidFill>
                <a:srgbClr val="002060"/>
              </a:solidFill>
            </a:endParaRPr>
          </a:p>
          <a:p>
            <a:pPr marL="0" indent="0">
              <a:buNone/>
            </a:pPr>
            <a:r>
              <a:rPr lang="en-US" sz="2000" dirty="0">
                <a:solidFill>
                  <a:srgbClr val="002060"/>
                </a:solidFill>
              </a:rPr>
              <a:t>2.  The people had nothing to eat, so many of them died.</a:t>
            </a:r>
          </a:p>
          <a:p>
            <a:pPr marL="0" indent="0">
              <a:buNone/>
            </a:pPr>
            <a:endParaRPr lang="en-US" sz="2000" dirty="0">
              <a:solidFill>
                <a:srgbClr val="002060"/>
              </a:solidFill>
            </a:endParaRPr>
          </a:p>
          <a:p>
            <a:pPr marL="0" indent="0">
              <a:buNone/>
            </a:pPr>
            <a:r>
              <a:rPr lang="en-US" sz="2000" dirty="0">
                <a:solidFill>
                  <a:srgbClr val="002060"/>
                </a:solidFill>
              </a:rPr>
              <a:t>3.  The soldiers got a medal because they were so brave.</a:t>
            </a:r>
          </a:p>
          <a:p>
            <a:pPr marL="0" indent="0">
              <a:buNone/>
            </a:pPr>
            <a:endParaRPr lang="en-US" sz="2000" dirty="0">
              <a:solidFill>
                <a:srgbClr val="002060"/>
              </a:solidFill>
            </a:endParaRPr>
          </a:p>
          <a:p>
            <a:pPr marL="0" indent="0">
              <a:buNone/>
            </a:pPr>
            <a:r>
              <a:rPr lang="en-US" sz="2000" dirty="0">
                <a:solidFill>
                  <a:srgbClr val="002060"/>
                </a:solidFill>
              </a:rPr>
              <a:t>4.  The caterpillar changes its form and out pops a beautiful butterfly.</a:t>
            </a:r>
          </a:p>
          <a:p>
            <a:pPr marL="0" indent="0">
              <a:buNone/>
            </a:pPr>
            <a:endParaRPr lang="en-US" sz="2000" dirty="0">
              <a:solidFill>
                <a:srgbClr val="002060"/>
              </a:solidFill>
            </a:endParaRPr>
          </a:p>
          <a:p>
            <a:pPr marL="0" indent="0">
              <a:buNone/>
            </a:pPr>
            <a:endParaRPr lang="en-US" sz="2000" dirty="0">
              <a:solidFill>
                <a:srgbClr val="002060"/>
              </a:solidFill>
            </a:endParaRPr>
          </a:p>
        </p:txBody>
      </p:sp>
      <p:sp>
        <p:nvSpPr>
          <p:cNvPr id="9" name="Text Placeholder 8"/>
          <p:cNvSpPr>
            <a:spLocks noGrp="1"/>
          </p:cNvSpPr>
          <p:nvPr>
            <p:ph type="body" idx="2"/>
          </p:nvPr>
        </p:nvSpPr>
        <p:spPr>
          <a:xfrm>
            <a:off x="4441800" y="971550"/>
            <a:ext cx="4230712" cy="3416400"/>
          </a:xfrm>
        </p:spPr>
        <p:txBody>
          <a:bodyPr>
            <a:noAutofit/>
          </a:bodyPr>
          <a:lstStyle/>
          <a:p>
            <a:pPr marL="0" lvl="1" indent="0">
              <a:buNone/>
            </a:pPr>
            <a:r>
              <a:rPr lang="en-US" sz="2000" dirty="0">
                <a:solidFill>
                  <a:srgbClr val="002060"/>
                </a:solidFill>
                <a:cs typeface="Calibri" panose="020F0502020204030204" pitchFamily="34" charset="0"/>
              </a:rPr>
              <a:t>The extended drought caused the crops to fail.</a:t>
            </a:r>
          </a:p>
          <a:p>
            <a:pPr marL="0" lvl="1" indent="0">
              <a:buNone/>
            </a:pPr>
            <a:endParaRPr lang="en-US" sz="1400" dirty="0">
              <a:solidFill>
                <a:srgbClr val="002060"/>
              </a:solidFill>
              <a:cs typeface="Calibri" panose="020F0502020204030204" pitchFamily="34" charset="0"/>
            </a:endParaRPr>
          </a:p>
          <a:p>
            <a:pPr marL="0" lvl="1" indent="0">
              <a:buNone/>
            </a:pPr>
            <a:r>
              <a:rPr lang="en-US" sz="2000" dirty="0">
                <a:solidFill>
                  <a:srgbClr val="002060"/>
                </a:solidFill>
                <a:cs typeface="Calibri" panose="020F0502020204030204" pitchFamily="34" charset="0"/>
              </a:rPr>
              <a:t>There was widespread famine, resulting in many deaths.</a:t>
            </a:r>
          </a:p>
          <a:p>
            <a:pPr marL="457200" lvl="1" indent="-457200">
              <a:buNone/>
            </a:pPr>
            <a:endParaRPr lang="en-US" sz="1400" dirty="0">
              <a:solidFill>
                <a:srgbClr val="002060"/>
              </a:solidFill>
              <a:cs typeface="Calibri" panose="020F0502020204030204" pitchFamily="34" charset="0"/>
            </a:endParaRPr>
          </a:p>
          <a:p>
            <a:pPr marL="0" lvl="1" indent="0">
              <a:buNone/>
            </a:pPr>
            <a:r>
              <a:rPr lang="en-US" sz="2000" dirty="0">
                <a:solidFill>
                  <a:srgbClr val="002060"/>
                </a:solidFill>
                <a:cs typeface="Calibri" panose="020F0502020204030204" pitchFamily="34" charset="0"/>
              </a:rPr>
              <a:t>The soldiers were awarded a medal due to their extraordinary courage.</a:t>
            </a:r>
          </a:p>
          <a:p>
            <a:pPr marL="0" indent="0">
              <a:buNone/>
            </a:pPr>
            <a:br>
              <a:rPr lang="en-US" dirty="0">
                <a:solidFill>
                  <a:srgbClr val="002060"/>
                </a:solidFill>
                <a:cs typeface="Calibri" panose="020F0502020204030204" pitchFamily="34" charset="0"/>
              </a:rPr>
            </a:br>
            <a:r>
              <a:rPr lang="en-US" sz="2000" dirty="0">
                <a:solidFill>
                  <a:srgbClr val="002060"/>
                </a:solidFill>
              </a:rPr>
              <a:t>After a certain amount of time, the metamorphosis is complete, and the butterfly emerges from its chrysalis.</a:t>
            </a:r>
          </a:p>
          <a:p>
            <a:pPr marL="0" lvl="1" indent="0">
              <a:lnSpc>
                <a:spcPct val="120000"/>
              </a:lnSpc>
              <a:buNone/>
            </a:pPr>
            <a:endParaRPr lang="en-US" sz="2000" dirty="0"/>
          </a:p>
        </p:txBody>
      </p:sp>
      <p:sp>
        <p:nvSpPr>
          <p:cNvPr id="2" name="TextBox 1"/>
          <p:cNvSpPr txBox="1"/>
          <p:nvPr/>
        </p:nvSpPr>
        <p:spPr>
          <a:xfrm>
            <a:off x="4648200" y="2193463"/>
            <a:ext cx="184731" cy="523220"/>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11</a:t>
            </a:fld>
            <a:endParaRPr lang="en" dirty="0"/>
          </a:p>
        </p:txBody>
      </p:sp>
      <p:sp>
        <p:nvSpPr>
          <p:cNvPr id="10"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vs. Academic Language</a:t>
            </a:r>
          </a:p>
        </p:txBody>
      </p:sp>
      <p:sp>
        <p:nvSpPr>
          <p:cNvPr id="3" name="TextBox 2">
            <a:extLst>
              <a:ext uri="{FF2B5EF4-FFF2-40B4-BE49-F238E27FC236}">
                <a16:creationId xmlns:a16="http://schemas.microsoft.com/office/drawing/2014/main" id="{5B646A2B-5A63-764F-88BF-78C895729415}"/>
              </a:ext>
            </a:extLst>
          </p:cNvPr>
          <p:cNvSpPr txBox="1"/>
          <p:nvPr/>
        </p:nvSpPr>
        <p:spPr>
          <a:xfrm>
            <a:off x="533400" y="4717950"/>
            <a:ext cx="32004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(some examples from Gibbons, 2015)</a:t>
            </a:r>
          </a:p>
        </p:txBody>
      </p:sp>
    </p:spTree>
    <p:extLst>
      <p:ext uri="{BB962C8B-B14F-4D97-AF65-F5344CB8AC3E}">
        <p14:creationId xmlns:p14="http://schemas.microsoft.com/office/powerpoint/2010/main" val="157944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TextBox 3"/>
          <p:cNvSpPr txBox="1"/>
          <p:nvPr/>
        </p:nvSpPr>
        <p:spPr>
          <a:xfrm>
            <a:off x="381000" y="3849584"/>
            <a:ext cx="7560206" cy="830997"/>
          </a:xfrm>
          <a:prstGeom prst="rect">
            <a:avLst/>
          </a:prstGeom>
          <a:noFill/>
        </p:spPr>
        <p:txBody>
          <a:bodyPr wrap="square" rtlCol="0">
            <a:spAutoFit/>
          </a:bodyPr>
          <a:lstStyle/>
          <a:p>
            <a:pPr algn="ctr"/>
            <a:r>
              <a:rPr lang="en" sz="2400" dirty="0">
                <a:solidFill>
                  <a:srgbClr val="002060"/>
                </a:solidFill>
                <a:latin typeface="Calibri" panose="020F0502020204030204" pitchFamily="34" charset="0"/>
                <a:cs typeface="Calibri" panose="020F0502020204030204" pitchFamily="34" charset="0"/>
              </a:rPr>
              <a:t>Both groups of students need to work hard </a:t>
            </a:r>
            <a:br>
              <a:rPr lang="en" sz="2400" dirty="0">
                <a:solidFill>
                  <a:srgbClr val="002060"/>
                </a:solidFill>
                <a:latin typeface="Calibri" panose="020F0502020204030204" pitchFamily="34" charset="0"/>
                <a:cs typeface="Calibri" panose="020F0502020204030204" pitchFamily="34" charset="0"/>
              </a:rPr>
            </a:br>
            <a:r>
              <a:rPr lang="en" sz="2400" dirty="0">
                <a:solidFill>
                  <a:srgbClr val="002060"/>
                </a:solidFill>
                <a:latin typeface="Calibri" panose="020F0502020204030204" pitchFamily="34" charset="0"/>
                <a:cs typeface="Calibri" panose="020F0502020204030204" pitchFamily="34" charset="0"/>
              </a:rPr>
              <a:t>to develop all their language muscles!</a:t>
            </a:r>
            <a:endParaRPr lang="en-US" sz="2400" dirty="0">
              <a:solidFill>
                <a:srgbClr val="002060"/>
              </a:solidFill>
              <a:latin typeface="Calibri" panose="020F0502020204030204" pitchFamily="34" charset="0"/>
              <a:cs typeface="Calibri" panose="020F0502020204030204" pitchFamily="34" charset="0"/>
            </a:endParaRPr>
          </a:p>
        </p:txBody>
      </p:sp>
      <p:grpSp>
        <p:nvGrpSpPr>
          <p:cNvPr id="9" name="Group 8"/>
          <p:cNvGrpSpPr/>
          <p:nvPr/>
        </p:nvGrpSpPr>
        <p:grpSpPr>
          <a:xfrm>
            <a:off x="1219200" y="761270"/>
            <a:ext cx="6241704" cy="2883631"/>
            <a:chOff x="1305935" y="494962"/>
            <a:chExt cx="6414399" cy="3334089"/>
          </a:xfrm>
        </p:grpSpPr>
        <p:grpSp>
          <p:nvGrpSpPr>
            <p:cNvPr id="8" name="Group 7"/>
            <p:cNvGrpSpPr/>
            <p:nvPr/>
          </p:nvGrpSpPr>
          <p:grpSpPr>
            <a:xfrm>
              <a:off x="1305935" y="494962"/>
              <a:ext cx="4138520" cy="3334088"/>
              <a:chOff x="1305935" y="494962"/>
              <a:chExt cx="4138520" cy="3334088"/>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530" y="494962"/>
                <a:ext cx="2134925"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935" y="494962"/>
                <a:ext cx="2016295"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33895" y="1778338"/>
                <a:ext cx="682788" cy="1532406"/>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455" y="494963"/>
              <a:ext cx="2275879" cy="33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90361" y="1654174"/>
              <a:ext cx="682788" cy="1532406"/>
            </a:xfrm>
            <a:prstGeom prst="rect">
              <a:avLst/>
            </a:prstGeom>
            <a:noFill/>
          </p:spPr>
          <p:txBody>
            <a:bodyPr wrap="none" rtlCol="0">
              <a:spAutoFit/>
            </a:bodyPr>
            <a:lstStyle/>
            <a:p>
              <a:pPr algn="ctr"/>
              <a:r>
                <a:rPr lang="en-US" sz="6000" dirty="0">
                  <a:solidFill>
                    <a:srgbClr val="C00000"/>
                  </a:solidFill>
                  <a:latin typeface="Calibri" panose="020F0502020204030204" pitchFamily="34" charset="0"/>
                  <a:cs typeface="Calibri" panose="020F0502020204030204" pitchFamily="34" charset="0"/>
                </a:rPr>
                <a:t>=</a:t>
              </a:r>
            </a:p>
          </p:txBody>
        </p:sp>
      </p:grpSp>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421730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6" name="Text Placeholder 5"/>
          <p:cNvSpPr>
            <a:spLocks noGrp="1"/>
          </p:cNvSpPr>
          <p:nvPr>
            <p:ph type="body" idx="1"/>
          </p:nvPr>
        </p:nvSpPr>
        <p:spPr>
          <a:xfrm>
            <a:off x="1367598" y="1657350"/>
            <a:ext cx="3833813" cy="2482820"/>
          </a:xfrm>
        </p:spPr>
        <p:txBody>
          <a:bodyPr>
            <a:normAutofit/>
          </a:bodyPr>
          <a:lstStyle/>
          <a:p>
            <a:pPr marL="0" indent="0">
              <a:buNone/>
            </a:pPr>
            <a:r>
              <a:rPr lang="en-US" sz="2400" dirty="0">
                <a:solidFill>
                  <a:srgbClr val="002060"/>
                </a:solidFill>
              </a:rPr>
              <a:t>Think about what you’ve learned about the five stages of bilingualism and the two types of language skills children need to acquire in order to become bilingual.  </a:t>
            </a:r>
            <a:endParaRPr lang="en-US" dirty="0">
              <a:solidFill>
                <a:srgbClr val="002060"/>
              </a:solidFill>
            </a:endParaRPr>
          </a:p>
        </p:txBody>
      </p:sp>
      <p:pic>
        <p:nvPicPr>
          <p:cNvPr id="10" name="Picture 2" descr="C:\Users\Maureen\AppData\Local\Microsoft\Windows\INetCache\IE\QMZ19K1V\6479325377_ba1fa998b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899"/>
            <a:ext cx="1922397" cy="1441798"/>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a:xfrm>
            <a:off x="8153400" y="4324350"/>
            <a:ext cx="548700" cy="393600"/>
          </a:xfrm>
        </p:spPr>
        <p:txBody>
          <a:bodyPr/>
          <a:lstStyle/>
          <a:p>
            <a:fld id="{00000000-1234-1234-1234-123412341234}" type="slidenum">
              <a:rPr lang="en" smtClean="0"/>
              <a:pPr/>
              <a:t>13</a:t>
            </a:fld>
            <a:endParaRPr lang="en" dirty="0"/>
          </a:p>
        </p:txBody>
      </p:sp>
      <p:sp>
        <p:nvSpPr>
          <p:cNvPr id="2" name="TextBox 1"/>
          <p:cNvSpPr txBox="1"/>
          <p:nvPr/>
        </p:nvSpPr>
        <p:spPr>
          <a:xfrm>
            <a:off x="1862610" y="1232481"/>
            <a:ext cx="421910" cy="230832"/>
          </a:xfrm>
          <a:prstGeom prst="rect">
            <a:avLst/>
          </a:prstGeom>
          <a:noFill/>
        </p:spPr>
        <p:txBody>
          <a:bodyPr wrap="none" rtlCol="0">
            <a:spAutoFit/>
          </a:bodyPr>
          <a:lstStyle/>
          <a:p>
            <a:r>
              <a:rPr lang="en-US" sz="900" dirty="0" err="1">
                <a:latin typeface="Calibri" panose="020F0502020204030204" pitchFamily="34" charset="0"/>
                <a:cs typeface="Calibri" panose="020F0502020204030204" pitchFamily="34" charset="0"/>
              </a:rPr>
              <a:t>flickr</a:t>
            </a:r>
            <a:endParaRPr lang="en-US" sz="9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388FBB8D-8C62-4BEC-9B73-10C25527CE39}"/>
              </a:ext>
            </a:extLst>
          </p:cNvPr>
          <p:cNvGrpSpPr/>
          <p:nvPr/>
        </p:nvGrpSpPr>
        <p:grpSpPr>
          <a:xfrm>
            <a:off x="5079769" y="1428750"/>
            <a:ext cx="2705100" cy="2613010"/>
            <a:chOff x="5079769" y="1428750"/>
            <a:chExt cx="2705100" cy="2613010"/>
          </a:xfrm>
        </p:grpSpPr>
        <p:pic>
          <p:nvPicPr>
            <p:cNvPr id="7" name="Picture 6">
              <a:extLst>
                <a:ext uri="{FF2B5EF4-FFF2-40B4-BE49-F238E27FC236}">
                  <a16:creationId xmlns:a16="http://schemas.microsoft.com/office/drawing/2014/main" id="{8BED4A90-569D-4C34-B818-D1FD2A8C8953}"/>
                </a:ext>
              </a:extLst>
            </p:cNvPr>
            <p:cNvPicPr>
              <a:picLocks noChangeAspect="1"/>
            </p:cNvPicPr>
            <p:nvPr/>
          </p:nvPicPr>
          <p:blipFill>
            <a:blip r:embed="rId4"/>
            <a:stretch>
              <a:fillRect/>
            </a:stretch>
          </p:blipFill>
          <p:spPr>
            <a:xfrm>
              <a:off x="5079769" y="1428750"/>
              <a:ext cx="2705100" cy="2514600"/>
            </a:xfrm>
            <a:prstGeom prst="rect">
              <a:avLst/>
            </a:prstGeom>
          </p:spPr>
        </p:pic>
        <p:sp>
          <p:nvSpPr>
            <p:cNvPr id="5" name="TextBox 4">
              <a:extLst>
                <a:ext uri="{FF2B5EF4-FFF2-40B4-BE49-F238E27FC236}">
                  <a16:creationId xmlns:a16="http://schemas.microsoft.com/office/drawing/2014/main" id="{363B85D8-A5A0-45D5-B89C-70281812007A}"/>
                </a:ext>
              </a:extLst>
            </p:cNvPr>
            <p:cNvSpPr txBox="1"/>
            <p:nvPr/>
          </p:nvSpPr>
          <p:spPr>
            <a:xfrm>
              <a:off x="7086600" y="3810928"/>
              <a:ext cx="543739"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Pixabay</a:t>
              </a:r>
            </a:p>
          </p:txBody>
        </p:sp>
      </p:grpSp>
    </p:spTree>
    <p:extLst>
      <p:ext uri="{BB962C8B-B14F-4D97-AF65-F5344CB8AC3E}">
        <p14:creationId xmlns:p14="http://schemas.microsoft.com/office/powerpoint/2010/main" val="41136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1500" y="2886076"/>
            <a:ext cx="8001000" cy="619125"/>
          </a:xfrm>
        </p:spPr>
        <p:txBody>
          <a:bodyPr>
            <a:normAutofit/>
          </a:bodyPr>
          <a:lstStyle/>
          <a:p>
            <a:pPr lvl="0">
              <a:buNone/>
            </a:pPr>
            <a:r>
              <a:rPr lang="en" sz="2400" b="1" dirty="0">
                <a:solidFill>
                  <a:srgbClr val="002060"/>
                </a:solidFill>
              </a:rPr>
              <a:t>Biliteracy = being able to read and write in two languages. </a:t>
            </a:r>
          </a:p>
          <a:p>
            <a:endParaRPr lang="en-US" dirty="0">
              <a:solidFill>
                <a:srgbClr val="002060"/>
              </a:solidFill>
            </a:endParaRPr>
          </a:p>
        </p:txBody>
      </p:sp>
      <p:sp>
        <p:nvSpPr>
          <p:cNvPr id="4" name="AutoShape 10" descr="Image result for bilingual spanish books"/>
          <p:cNvSpPr>
            <a:spLocks noChangeAspect="1" noChangeArrowheads="1"/>
          </p:cNvSpPr>
          <p:nvPr/>
        </p:nvSpPr>
        <p:spPr bwMode="auto">
          <a:xfrm>
            <a:off x="155575" y="-17907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5" name="AutoShape 12" descr="Image result for bilingual spanish books"/>
          <p:cNvSpPr>
            <a:spLocks noChangeAspect="1" noChangeArrowheads="1"/>
          </p:cNvSpPr>
          <p:nvPr/>
        </p:nvSpPr>
        <p:spPr bwMode="auto">
          <a:xfrm>
            <a:off x="307975" y="-16383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6" name="AutoShape 14" descr="Image result for bilingual spanish books"/>
          <p:cNvSpPr>
            <a:spLocks noChangeAspect="1" noChangeArrowheads="1"/>
          </p:cNvSpPr>
          <p:nvPr/>
        </p:nvSpPr>
        <p:spPr bwMode="auto">
          <a:xfrm>
            <a:off x="460375" y="-1485900"/>
            <a:ext cx="4419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pic>
        <p:nvPicPr>
          <p:cNvPr id="3080" name="Picture 8" descr="A Color of His Own: (Spanish-English bilingual 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570" y="1404331"/>
            <a:ext cx="1500269" cy="120615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result for spanish-english children's books"/>
          <p:cNvSpPr>
            <a:spLocks noChangeAspect="1" noChangeArrowheads="1"/>
          </p:cNvSpPr>
          <p:nvPr/>
        </p:nvSpPr>
        <p:spPr bwMode="auto">
          <a:xfrm>
            <a:off x="307975" y="-1638300"/>
            <a:ext cx="36957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pic>
        <p:nvPicPr>
          <p:cNvPr id="3086" name="Picture 14" descr="Image result for spanish-english children's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90" y="1389279"/>
            <a:ext cx="1190812" cy="12061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spanish-english children's 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90" y="1296581"/>
            <a:ext cx="1288869" cy="139155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idx="12"/>
          </p:nvPr>
        </p:nvSpPr>
        <p:spPr>
          <a:xfrm>
            <a:off x="8153400" y="4324350"/>
            <a:ext cx="548700" cy="393600"/>
          </a:xfrm>
        </p:spPr>
        <p:txBody>
          <a:bodyPr/>
          <a:lstStyle/>
          <a:p>
            <a:fld id="{00000000-1234-1234-1234-123412341234}" type="slidenum">
              <a:rPr lang="en" smtClean="0"/>
              <a:pPr/>
              <a:t>14</a:t>
            </a:fld>
            <a:endParaRPr lang="en" dirty="0"/>
          </a:p>
        </p:txBody>
      </p:sp>
      <p:sp>
        <p:nvSpPr>
          <p:cNvPr id="14"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biliteracy?</a:t>
            </a:r>
          </a:p>
        </p:txBody>
      </p:sp>
    </p:spTree>
    <p:extLst>
      <p:ext uri="{BB962C8B-B14F-4D97-AF65-F5344CB8AC3E}">
        <p14:creationId xmlns:p14="http://schemas.microsoft.com/office/powerpoint/2010/main" val="306495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3" name="Shape 163"/>
          <p:cNvPicPr preferRelativeResize="0"/>
          <p:nvPr/>
        </p:nvPicPr>
        <p:blipFill rotWithShape="1">
          <a:blip r:embed="rId3">
            <a:alphaModFix/>
          </a:blip>
          <a:srcRect b="14188"/>
          <a:stretch/>
        </p:blipFill>
        <p:spPr>
          <a:xfrm>
            <a:off x="1713475" y="1033462"/>
            <a:ext cx="5779351" cy="3533776"/>
          </a:xfrm>
          <a:prstGeom prst="rect">
            <a:avLst/>
          </a:prstGeom>
          <a:noFill/>
          <a:ln>
            <a:noFill/>
          </a:ln>
        </p:spPr>
      </p:pic>
      <p:sp>
        <p:nvSpPr>
          <p:cNvPr id="2" name="TextBox 1"/>
          <p:cNvSpPr txBox="1"/>
          <p:nvPr/>
        </p:nvSpPr>
        <p:spPr>
          <a:xfrm>
            <a:off x="304800" y="4781550"/>
            <a:ext cx="125066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(Cummins, 1980)</a:t>
            </a:r>
          </a:p>
        </p:txBody>
      </p:sp>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15</a:t>
            </a:fld>
            <a:endParaRPr lang="en" dirty="0"/>
          </a:p>
        </p:txBody>
      </p:sp>
      <p:sp>
        <p:nvSpPr>
          <p:cNvPr id="10"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Biliteracy</a:t>
            </a:r>
          </a:p>
        </p:txBody>
      </p:sp>
      <p:grpSp>
        <p:nvGrpSpPr>
          <p:cNvPr id="5" name="Group 4">
            <a:extLst>
              <a:ext uri="{FF2B5EF4-FFF2-40B4-BE49-F238E27FC236}">
                <a16:creationId xmlns:a16="http://schemas.microsoft.com/office/drawing/2014/main" id="{3BAF33F8-437E-459A-B490-3C6E962AFB7F}"/>
              </a:ext>
            </a:extLst>
          </p:cNvPr>
          <p:cNvGrpSpPr/>
          <p:nvPr/>
        </p:nvGrpSpPr>
        <p:grpSpPr>
          <a:xfrm>
            <a:off x="1905000" y="1846570"/>
            <a:ext cx="5538588" cy="2517335"/>
            <a:chOff x="1905000" y="1959970"/>
            <a:chExt cx="5538588" cy="2517335"/>
          </a:xfrm>
        </p:grpSpPr>
        <p:sp>
          <p:nvSpPr>
            <p:cNvPr id="164" name="Shape 164"/>
            <p:cNvSpPr txBox="1"/>
            <p:nvPr/>
          </p:nvSpPr>
          <p:spPr>
            <a:xfrm>
              <a:off x="3216994" y="2596462"/>
              <a:ext cx="919444" cy="342000"/>
            </a:xfrm>
            <a:prstGeom prst="rect">
              <a:avLst/>
            </a:prstGeom>
            <a:noFill/>
            <a:ln>
              <a:noFill/>
            </a:ln>
          </p:spPr>
          <p:txBody>
            <a:bodyPr wrap="square" lIns="91425" tIns="91425" rIns="91425" bIns="91425" anchor="t" anchorCtr="0">
              <a:noAutofit/>
            </a:bodyPr>
            <a:lstStyle/>
            <a:p>
              <a:pPr lvl="0">
                <a:spcBef>
                  <a:spcPts val="0"/>
                </a:spcBef>
                <a:buNone/>
              </a:pPr>
              <a:r>
                <a:rPr lang="en-US" sz="2000" b="1" dirty="0">
                  <a:solidFill>
                    <a:srgbClr val="002060"/>
                  </a:solidFill>
                  <a:latin typeface="Calibri" panose="020F0502020204030204" pitchFamily="34" charset="0"/>
                  <a:cs typeface="Calibri" panose="020F0502020204030204" pitchFamily="34" charset="0"/>
                </a:rPr>
                <a:t>l</a:t>
              </a:r>
              <a:r>
                <a:rPr lang="en" sz="2000" b="1" dirty="0">
                  <a:solidFill>
                    <a:srgbClr val="002060"/>
                  </a:solidFill>
                  <a:latin typeface="Calibri" panose="020F0502020204030204" pitchFamily="34" charset="0"/>
                  <a:cs typeface="Calibri" panose="020F0502020204030204" pitchFamily="34" charset="0"/>
                </a:rPr>
                <a:t>a vaca</a:t>
              </a:r>
            </a:p>
          </p:txBody>
        </p:sp>
        <p:sp>
          <p:nvSpPr>
            <p:cNvPr id="165" name="Shape 165"/>
            <p:cNvSpPr txBox="1"/>
            <p:nvPr/>
          </p:nvSpPr>
          <p:spPr>
            <a:xfrm>
              <a:off x="5238562" y="2571750"/>
              <a:ext cx="667156" cy="342000"/>
            </a:xfrm>
            <a:prstGeom prst="rect">
              <a:avLst/>
            </a:prstGeom>
            <a:noFill/>
            <a:ln>
              <a:noFill/>
            </a:ln>
          </p:spPr>
          <p:txBody>
            <a:bodyPr wrap="square" lIns="91425" tIns="91425" rIns="91425" bIns="91425" anchor="t" anchorCtr="0">
              <a:noAutofit/>
            </a:bodyPr>
            <a:lstStyle/>
            <a:p>
              <a:pPr lvl="0">
                <a:spcBef>
                  <a:spcPts val="0"/>
                </a:spcBef>
                <a:buNone/>
              </a:pPr>
              <a:r>
                <a:rPr lang="en" sz="2000" b="1" dirty="0">
                  <a:solidFill>
                    <a:srgbClr val="002060"/>
                  </a:solidFill>
                  <a:latin typeface="Calibri" panose="020F0502020204030204" pitchFamily="34" charset="0"/>
                  <a:cs typeface="Calibri" panose="020F0502020204030204" pitchFamily="34" charset="0"/>
                </a:rPr>
                <a:t>cow</a:t>
              </a:r>
            </a:p>
          </p:txBody>
        </p:sp>
        <p:pic>
          <p:nvPicPr>
            <p:cNvPr id="166" name="Shape 166"/>
            <p:cNvPicPr preferRelativeResize="0"/>
            <p:nvPr/>
          </p:nvPicPr>
          <p:blipFill>
            <a:blip r:embed="rId4">
              <a:alphaModFix/>
            </a:blip>
            <a:stretch>
              <a:fillRect/>
            </a:stretch>
          </p:blipFill>
          <p:spPr>
            <a:xfrm>
              <a:off x="4246123" y="3407429"/>
              <a:ext cx="703849" cy="469224"/>
            </a:xfrm>
            <a:prstGeom prst="rect">
              <a:avLst/>
            </a:prstGeom>
            <a:noFill/>
            <a:ln>
              <a:noFill/>
            </a:ln>
          </p:spPr>
        </p:pic>
        <p:sp>
          <p:nvSpPr>
            <p:cNvPr id="3" name="TextBox 2"/>
            <p:cNvSpPr txBox="1"/>
            <p:nvPr/>
          </p:nvSpPr>
          <p:spPr>
            <a:xfrm>
              <a:off x="1905000" y="1959970"/>
              <a:ext cx="1423788" cy="523220"/>
            </a:xfrm>
            <a:prstGeom prst="rect">
              <a:avLst/>
            </a:prstGeom>
            <a:solidFill>
              <a:schemeClr val="bg1"/>
            </a:solidFill>
          </p:spPr>
          <p:txBody>
            <a:bodyPr wrap="square" rtlCol="0">
              <a:spAutoFit/>
            </a:bodyPr>
            <a:lstStyle/>
            <a:p>
              <a:r>
                <a:rPr lang="en-US" b="1" dirty="0">
                  <a:latin typeface="Calibri" panose="020F0502020204030204" pitchFamily="34" charset="0"/>
                  <a:cs typeface="Calibri" panose="020F0502020204030204" pitchFamily="34" charset="0"/>
                </a:rPr>
                <a:t>Surface Features</a:t>
              </a:r>
            </a:p>
            <a:p>
              <a:pPr algn="ctr"/>
              <a:r>
                <a:rPr lang="en-US" b="1" dirty="0">
                  <a:latin typeface="Calibri" panose="020F0502020204030204" pitchFamily="34" charset="0"/>
                  <a:cs typeface="Calibri" panose="020F0502020204030204" pitchFamily="34" charset="0"/>
                </a:rPr>
                <a:t>of Spanish</a:t>
              </a:r>
            </a:p>
          </p:txBody>
        </p:sp>
        <p:sp>
          <p:nvSpPr>
            <p:cNvPr id="11" name="TextBox 10"/>
            <p:cNvSpPr txBox="1"/>
            <p:nvPr/>
          </p:nvSpPr>
          <p:spPr>
            <a:xfrm>
              <a:off x="6019800" y="1959970"/>
              <a:ext cx="1423788" cy="523220"/>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Surface Features</a:t>
              </a:r>
            </a:p>
            <a:p>
              <a:pPr algn="ctr"/>
              <a:r>
                <a:rPr lang="en-US" b="1" dirty="0">
                  <a:latin typeface="Calibri" panose="020F0502020204030204" pitchFamily="34" charset="0"/>
                  <a:cs typeface="Calibri" panose="020F0502020204030204" pitchFamily="34" charset="0"/>
                </a:rPr>
                <a:t>of English</a:t>
              </a:r>
            </a:p>
          </p:txBody>
        </p:sp>
        <p:sp>
          <p:nvSpPr>
            <p:cNvPr id="12" name="TextBox 11"/>
            <p:cNvSpPr txBox="1"/>
            <p:nvPr/>
          </p:nvSpPr>
          <p:spPr>
            <a:xfrm>
              <a:off x="3394698" y="3954085"/>
              <a:ext cx="2406698" cy="523220"/>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Common understandings between both languages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64"/>
          <a:stretch/>
        </p:blipFill>
        <p:spPr bwMode="auto">
          <a:xfrm>
            <a:off x="1841026" y="168600"/>
            <a:ext cx="6861074" cy="4117861"/>
          </a:xfrm>
          <a:prstGeom prst="rect">
            <a:avLst/>
          </a:prstGeom>
          <a:noFill/>
          <a:ln w="127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2604306" y="3031853"/>
            <a:ext cx="982961"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Picture </a:t>
            </a:r>
          </a:p>
          <a:p>
            <a:pPr algn="ctr"/>
            <a:r>
              <a:rPr lang="en-US" sz="2000" dirty="0">
                <a:latin typeface="Calibri" panose="020F0502020204030204" pitchFamily="34" charset="0"/>
                <a:cs typeface="Calibri" panose="020F0502020204030204" pitchFamily="34" charset="0"/>
              </a:rPr>
              <a:t>clues</a:t>
            </a:r>
          </a:p>
        </p:txBody>
      </p:sp>
      <p:sp>
        <p:nvSpPr>
          <p:cNvPr id="13" name="TextBox 12"/>
          <p:cNvSpPr txBox="1"/>
          <p:nvPr/>
        </p:nvSpPr>
        <p:spPr>
          <a:xfrm>
            <a:off x="3668218" y="2293406"/>
            <a:ext cx="1120820"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Print </a:t>
            </a:r>
          </a:p>
          <a:p>
            <a:pPr algn="ctr"/>
            <a:r>
              <a:rPr lang="en-US" sz="2000" dirty="0">
                <a:latin typeface="Calibri" panose="020F0502020204030204" pitchFamily="34" charset="0"/>
                <a:cs typeface="Calibri" panose="020F0502020204030204" pitchFamily="34" charset="0"/>
              </a:rPr>
              <a:t>direction</a:t>
            </a:r>
          </a:p>
        </p:txBody>
      </p:sp>
      <p:sp>
        <p:nvSpPr>
          <p:cNvPr id="14" name="TextBox 13"/>
          <p:cNvSpPr txBox="1"/>
          <p:nvPr/>
        </p:nvSpPr>
        <p:spPr>
          <a:xfrm>
            <a:off x="4756841" y="3152489"/>
            <a:ext cx="1277914"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Expressive</a:t>
            </a:r>
          </a:p>
          <a:p>
            <a:pPr algn="ctr"/>
            <a:r>
              <a:rPr lang="en-US" sz="2000" dirty="0">
                <a:latin typeface="Calibri" panose="020F0502020204030204" pitchFamily="34" charset="0"/>
                <a:cs typeface="Calibri" panose="020F0502020204030204" pitchFamily="34" charset="0"/>
              </a:rPr>
              <a:t>reading</a:t>
            </a:r>
          </a:p>
        </p:txBody>
      </p:sp>
      <p:sp>
        <p:nvSpPr>
          <p:cNvPr id="15" name="TextBox 14"/>
          <p:cNvSpPr txBox="1"/>
          <p:nvPr/>
        </p:nvSpPr>
        <p:spPr>
          <a:xfrm>
            <a:off x="5890407" y="2393672"/>
            <a:ext cx="1095172" cy="707886"/>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Blending</a:t>
            </a:r>
          </a:p>
          <a:p>
            <a:pPr algn="ctr"/>
            <a:r>
              <a:rPr lang="en-US" sz="2000" dirty="0">
                <a:latin typeface="Calibri" panose="020F0502020204030204" pitchFamily="34" charset="0"/>
                <a:cs typeface="Calibri" panose="020F0502020204030204" pitchFamily="34" charset="0"/>
              </a:rPr>
              <a:t>sounds</a:t>
            </a:r>
          </a:p>
        </p:txBody>
      </p:sp>
      <p:sp>
        <p:nvSpPr>
          <p:cNvPr id="16" name="TextBox 15"/>
          <p:cNvSpPr txBox="1"/>
          <p:nvPr/>
        </p:nvSpPr>
        <p:spPr>
          <a:xfrm>
            <a:off x="6826873" y="3267700"/>
            <a:ext cx="1093569" cy="400110"/>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Rhyming</a:t>
            </a:r>
          </a:p>
        </p:txBody>
      </p:sp>
      <p:sp>
        <p:nvSpPr>
          <p:cNvPr id="17" name="TextBox 16"/>
          <p:cNvSpPr txBox="1"/>
          <p:nvPr/>
        </p:nvSpPr>
        <p:spPr>
          <a:xfrm>
            <a:off x="3574443" y="1126546"/>
            <a:ext cx="1308371" cy="1015663"/>
          </a:xfrm>
          <a:prstGeom prst="rect">
            <a:avLst/>
          </a:prstGeom>
          <a:noFill/>
        </p:spPr>
        <p:txBody>
          <a:bodyPr wrap="none" rtlCol="0">
            <a:spAutoFit/>
          </a:bodyPr>
          <a:lstStyle/>
          <a:p>
            <a:pPr algn="ctr"/>
            <a:r>
              <a:rPr lang="en-US" sz="2000" i="1" dirty="0">
                <a:latin typeface="Calibri" panose="020F0502020204030204" pitchFamily="34" charset="0"/>
                <a:cs typeface="Calibri" panose="020F0502020204030204" pitchFamily="34" charset="0"/>
              </a:rPr>
              <a:t>Difference </a:t>
            </a:r>
          </a:p>
          <a:p>
            <a:pPr algn="ctr"/>
            <a:r>
              <a:rPr lang="en-US" sz="2000" i="1" dirty="0">
                <a:latin typeface="Calibri" panose="020F0502020204030204" pitchFamily="34" charset="0"/>
                <a:cs typeface="Calibri" panose="020F0502020204030204" pitchFamily="34" charset="0"/>
              </a:rPr>
              <a:t>between </a:t>
            </a:r>
          </a:p>
          <a:p>
            <a:pPr algn="ctr"/>
            <a:r>
              <a:rPr lang="en-US" sz="2000" i="1" dirty="0">
                <a:latin typeface="Calibri" panose="020F0502020204030204" pitchFamily="34" charset="0"/>
                <a:cs typeface="Calibri" panose="020F0502020204030204" pitchFamily="34" charset="0"/>
              </a:rPr>
              <a:t>n</a:t>
            </a:r>
            <a:r>
              <a:rPr lang="en-US" sz="2000" dirty="0">
                <a:latin typeface="Calibri" panose="020F0502020204030204" pitchFamily="34" charset="0"/>
                <a:cs typeface="Calibri" panose="020F0502020204030204" pitchFamily="34" charset="0"/>
              </a:rPr>
              <a:t> and </a:t>
            </a:r>
            <a:r>
              <a:rPr lang="en-US" sz="2000" i="1" dirty="0">
                <a:latin typeface="Calibri" panose="020F0502020204030204" pitchFamily="34" charset="0"/>
                <a:cs typeface="Calibri" panose="020F0502020204030204" pitchFamily="34" charset="0"/>
              </a:rPr>
              <a:t>ñ</a:t>
            </a:r>
          </a:p>
        </p:txBody>
      </p:sp>
      <p:sp>
        <p:nvSpPr>
          <p:cNvPr id="2" name="Slide Number Placeholder 1"/>
          <p:cNvSpPr>
            <a:spLocks noGrp="1"/>
          </p:cNvSpPr>
          <p:nvPr>
            <p:ph type="sldNum" idx="12"/>
          </p:nvPr>
        </p:nvSpPr>
        <p:spPr>
          <a:xfrm>
            <a:off x="8153400" y="4289851"/>
            <a:ext cx="548700" cy="393600"/>
          </a:xfrm>
        </p:spPr>
        <p:txBody>
          <a:bodyPr/>
          <a:lstStyle/>
          <a:p>
            <a:fld id="{00000000-1234-1234-1234-123412341234}" type="slidenum">
              <a:rPr lang="en" smtClean="0"/>
              <a:pPr/>
              <a:t>16</a:t>
            </a:fld>
            <a:endParaRPr lang="en" dirty="0"/>
          </a:p>
        </p:txBody>
      </p:sp>
      <p:sp>
        <p:nvSpPr>
          <p:cNvPr id="3" name="TextBox 2">
            <a:extLst>
              <a:ext uri="{FF2B5EF4-FFF2-40B4-BE49-F238E27FC236}">
                <a16:creationId xmlns:a16="http://schemas.microsoft.com/office/drawing/2014/main" id="{D5BE0AE2-1E90-4288-9065-62E94BF3B662}"/>
              </a:ext>
            </a:extLst>
          </p:cNvPr>
          <p:cNvSpPr txBox="1"/>
          <p:nvPr/>
        </p:nvSpPr>
        <p:spPr>
          <a:xfrm>
            <a:off x="5573013" y="1211867"/>
            <a:ext cx="1729961" cy="1015663"/>
          </a:xfrm>
          <a:prstGeom prst="rect">
            <a:avLst/>
          </a:prstGeom>
          <a:noFill/>
        </p:spPr>
        <p:txBody>
          <a:bodyPr wrap="none" rtlCol="0">
            <a:spAutoFit/>
          </a:bodyPr>
          <a:lstStyle/>
          <a:p>
            <a:pPr algn="ctr"/>
            <a:r>
              <a:rPr lang="en-US" sz="2000" dirty="0">
                <a:latin typeface="Calibri" panose="020F0502020204030204" pitchFamily="34" charset="0"/>
                <a:cs typeface="Calibri" panose="020F0502020204030204" pitchFamily="34" charset="0"/>
              </a:rPr>
              <a:t>Vowels with </a:t>
            </a:r>
          </a:p>
          <a:p>
            <a:pPr algn="ctr"/>
            <a:r>
              <a:rPr lang="en-US" sz="2000" dirty="0">
                <a:latin typeface="Calibri" panose="020F0502020204030204" pitchFamily="34" charset="0"/>
                <a:cs typeface="Calibri" panose="020F0502020204030204" pitchFamily="34" charset="0"/>
              </a:rPr>
              <a:t>accent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(á, é, í, ó, ú, ü)</a:t>
            </a:r>
          </a:p>
        </p:txBody>
      </p:sp>
      <p:sp>
        <p:nvSpPr>
          <p:cNvPr id="4" name="TextBox 3">
            <a:extLst>
              <a:ext uri="{FF2B5EF4-FFF2-40B4-BE49-F238E27FC236}">
                <a16:creationId xmlns:a16="http://schemas.microsoft.com/office/drawing/2014/main" id="{DAA28579-A164-4247-9B82-6F779583A14C}"/>
              </a:ext>
            </a:extLst>
          </p:cNvPr>
          <p:cNvSpPr txBox="1"/>
          <p:nvPr/>
        </p:nvSpPr>
        <p:spPr>
          <a:xfrm>
            <a:off x="220013" y="32486"/>
            <a:ext cx="2655644" cy="2554545"/>
          </a:xfrm>
          <a:prstGeom prst="rect">
            <a:avLst/>
          </a:prstGeom>
          <a:noFill/>
          <a:ln>
            <a:solidFill>
              <a:srgbClr val="C00000"/>
            </a:solidFill>
          </a:ln>
        </p:spPr>
        <p:txBody>
          <a:bodyPr wrap="square" rtlCol="0">
            <a:spAutoFit/>
          </a:bodyPr>
          <a:lstStyle/>
          <a:p>
            <a:pPr marL="342900" indent="-342900">
              <a:buAutoNum type="arabicPeriod"/>
            </a:pPr>
            <a:r>
              <a:rPr lang="en-US" sz="2000" dirty="0">
                <a:latin typeface="Calibri" panose="020F0502020204030204" pitchFamily="34" charset="0"/>
                <a:cs typeface="Calibri" panose="020F0502020204030204" pitchFamily="34" charset="0"/>
              </a:rPr>
              <a:t>Picture clues</a:t>
            </a:r>
          </a:p>
          <a:p>
            <a:pPr marL="342900" indent="-342900">
              <a:buAutoNum type="arabicPeriod"/>
            </a:pPr>
            <a:r>
              <a:rPr lang="en-US" sz="2000" dirty="0">
                <a:latin typeface="Calibri" panose="020F0502020204030204" pitchFamily="34" charset="0"/>
                <a:cs typeface="Calibri" panose="020F0502020204030204" pitchFamily="34" charset="0"/>
              </a:rPr>
              <a:t>Print direction</a:t>
            </a:r>
          </a:p>
          <a:p>
            <a:pPr marL="342900" indent="-342900">
              <a:buAutoNum type="arabicPeriod"/>
            </a:pPr>
            <a:r>
              <a:rPr lang="en-US" sz="2000" dirty="0">
                <a:latin typeface="Calibri" panose="020F0502020204030204" pitchFamily="34" charset="0"/>
                <a:cs typeface="Calibri" panose="020F0502020204030204" pitchFamily="34" charset="0"/>
              </a:rPr>
              <a:t>Expressive reading</a:t>
            </a:r>
          </a:p>
          <a:p>
            <a:pPr marL="342900" indent="-342900">
              <a:buAutoNum type="arabicPeriod"/>
            </a:pPr>
            <a:r>
              <a:rPr lang="en-US" sz="2000" dirty="0">
                <a:latin typeface="Calibri" panose="020F0502020204030204" pitchFamily="34" charset="0"/>
                <a:cs typeface="Calibri" panose="020F0502020204030204" pitchFamily="34" charset="0"/>
              </a:rPr>
              <a:t>Difference between </a:t>
            </a:r>
            <a:br>
              <a:rPr lang="en-US" sz="2000" dirty="0">
                <a:latin typeface="Calibri" panose="020F0502020204030204" pitchFamily="34" charset="0"/>
                <a:cs typeface="Calibri" panose="020F0502020204030204" pitchFamily="34" charset="0"/>
              </a:rPr>
            </a:br>
            <a:r>
              <a:rPr lang="en-US" sz="2000" i="1" dirty="0">
                <a:latin typeface="Calibri" panose="020F0502020204030204" pitchFamily="34" charset="0"/>
                <a:cs typeface="Calibri" panose="020F0502020204030204" pitchFamily="34" charset="0"/>
              </a:rPr>
              <a:t>n</a:t>
            </a:r>
            <a:r>
              <a:rPr lang="en-US" sz="2000" dirty="0">
                <a:latin typeface="Calibri" panose="020F0502020204030204" pitchFamily="34" charset="0"/>
                <a:cs typeface="Calibri" panose="020F0502020204030204" pitchFamily="34" charset="0"/>
              </a:rPr>
              <a:t> and ñ</a:t>
            </a:r>
          </a:p>
          <a:p>
            <a:pPr marL="342900" indent="-342900">
              <a:buAutoNum type="arabicPeriod"/>
            </a:pPr>
            <a:r>
              <a:rPr lang="en-US" sz="2000" dirty="0">
                <a:latin typeface="Calibri" panose="020F0502020204030204" pitchFamily="34" charset="0"/>
                <a:cs typeface="Calibri" panose="020F0502020204030204" pitchFamily="34" charset="0"/>
              </a:rPr>
              <a:t>Blending sounds</a:t>
            </a:r>
          </a:p>
          <a:p>
            <a:pPr marL="342900" indent="-342900">
              <a:buAutoNum type="arabicPeriod"/>
            </a:pPr>
            <a:r>
              <a:rPr lang="en-US" sz="2000" dirty="0">
                <a:latin typeface="Calibri" panose="020F0502020204030204" pitchFamily="34" charset="0"/>
                <a:cs typeface="Calibri" panose="020F0502020204030204" pitchFamily="34" charset="0"/>
              </a:rPr>
              <a:t>Accent marks</a:t>
            </a:r>
          </a:p>
          <a:p>
            <a:pPr marL="342900" indent="-342900">
              <a:buAutoNum type="arabicPeriod"/>
            </a:pPr>
            <a:r>
              <a:rPr lang="en-US" sz="2000" dirty="0">
                <a:latin typeface="Calibri" panose="020F0502020204030204" pitchFamily="34" charset="0"/>
                <a:cs typeface="Calibri" panose="020F0502020204030204" pitchFamily="34" charset="0"/>
              </a:rPr>
              <a:t>Rhyming</a:t>
            </a:r>
          </a:p>
        </p:txBody>
      </p:sp>
    </p:spTree>
    <p:extLst>
      <p:ext uri="{BB962C8B-B14F-4D97-AF65-F5344CB8AC3E}">
        <p14:creationId xmlns:p14="http://schemas.microsoft.com/office/powerpoint/2010/main" val="2623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1143000" y="1885950"/>
            <a:ext cx="7045325" cy="13716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marL="0" lvl="0" indent="0" algn="ctr">
              <a:spcBef>
                <a:spcPts val="0"/>
              </a:spcBef>
              <a:buNone/>
            </a:pPr>
            <a:r>
              <a:rPr lang="en" sz="2800" dirty="0">
                <a:solidFill>
                  <a:srgbClr val="002060"/>
                </a:solidFill>
              </a:rPr>
              <a:t>I understand </a:t>
            </a:r>
            <a:r>
              <a:rPr lang="en-US" sz="2800" dirty="0">
                <a:solidFill>
                  <a:schemeClr val="tx2">
                    <a:lumMod val="75000"/>
                  </a:schemeClr>
                </a:solidFill>
              </a:rPr>
              <a:t>how bilingualism and biliteracy</a:t>
            </a:r>
            <a:br>
              <a:rPr lang="en-US" sz="2800" dirty="0">
                <a:solidFill>
                  <a:schemeClr val="tx2">
                    <a:lumMod val="75000"/>
                  </a:schemeClr>
                </a:solidFill>
              </a:rPr>
            </a:br>
            <a:r>
              <a:rPr lang="en-US" sz="2800" dirty="0">
                <a:solidFill>
                  <a:schemeClr val="tx2">
                    <a:lumMod val="75000"/>
                  </a:schemeClr>
                </a:solidFill>
              </a:rPr>
              <a:t>develop in DLI programs</a:t>
            </a:r>
            <a:r>
              <a:rPr lang="en" sz="2800" dirty="0">
                <a:solidFill>
                  <a:srgbClr val="002060"/>
                </a:solidFill>
              </a:rPr>
              <a:t>.</a:t>
            </a:r>
          </a:p>
          <a:p>
            <a:pPr marL="228600" lvl="0" algn="ctr">
              <a:lnSpc>
                <a:spcPct val="100000"/>
              </a:lnSpc>
              <a:spcAft>
                <a:spcPts val="0"/>
              </a:spcAft>
              <a:buNone/>
            </a:pPr>
            <a:endParaRPr lang="en"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17</a:t>
            </a:fld>
            <a:endParaRPr lang="en" dirty="0"/>
          </a:p>
        </p:txBody>
      </p:sp>
      <p:sp>
        <p:nvSpPr>
          <p:cNvPr id="5"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 2</a:t>
            </a:r>
          </a:p>
        </p:txBody>
      </p:sp>
    </p:spTree>
    <p:extLst>
      <p:ext uri="{BB962C8B-B14F-4D97-AF65-F5344CB8AC3E}">
        <p14:creationId xmlns:p14="http://schemas.microsoft.com/office/powerpoint/2010/main" val="375608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a:xfrm>
            <a:off x="302161" y="1754156"/>
            <a:ext cx="8020373" cy="3328881"/>
          </a:xfrm>
        </p:spPr>
        <p:txBody>
          <a:bodyPr>
            <a:normAutofit/>
          </a:bodyPr>
          <a:lstStyle/>
          <a:p>
            <a:r>
              <a:rPr lang="en-US" dirty="0">
                <a:solidFill>
                  <a:srgbClr val="002060"/>
                </a:solidFill>
              </a:rPr>
              <a:t>ALL students in DLI programs develop proficiency in Spanish</a:t>
            </a:r>
          </a:p>
          <a:p>
            <a:r>
              <a:rPr lang="en-US" b="1" u="sng" dirty="0">
                <a:solidFill>
                  <a:srgbClr val="002060"/>
                </a:solidFill>
              </a:rPr>
              <a:t>Spanish</a:t>
            </a:r>
            <a:r>
              <a:rPr lang="en-US" b="1" dirty="0">
                <a:solidFill>
                  <a:srgbClr val="002060"/>
                </a:solidFill>
              </a:rPr>
              <a:t> home language/bilingual students</a:t>
            </a:r>
            <a:r>
              <a:rPr lang="en-US" dirty="0">
                <a:solidFill>
                  <a:srgbClr val="002060"/>
                </a:solidFill>
              </a:rPr>
              <a:t> develop higher levels of Spanish than English home language students, but their level of Spanish depends on:</a:t>
            </a:r>
          </a:p>
          <a:p>
            <a:pPr lvl="1"/>
            <a:r>
              <a:rPr lang="en-US" sz="2400" dirty="0">
                <a:solidFill>
                  <a:srgbClr val="002060"/>
                </a:solidFill>
              </a:rPr>
              <a:t>the continued use of Spanish in the home;</a:t>
            </a:r>
          </a:p>
          <a:p>
            <a:pPr lvl="1"/>
            <a:r>
              <a:rPr lang="en-US" sz="2400" dirty="0">
                <a:solidFill>
                  <a:srgbClr val="002060"/>
                </a:solidFill>
              </a:rPr>
              <a:t>highly developed academic language in</a:t>
            </a:r>
            <a:br>
              <a:rPr lang="en-US" sz="2400" dirty="0">
                <a:solidFill>
                  <a:srgbClr val="002060"/>
                </a:solidFill>
              </a:rPr>
            </a:br>
            <a:r>
              <a:rPr lang="en-US" sz="2400" dirty="0">
                <a:solidFill>
                  <a:srgbClr val="002060"/>
                </a:solidFill>
              </a:rPr>
              <a:t>Spanish through a rigorous DLI curriculum.</a:t>
            </a:r>
          </a:p>
          <a:p>
            <a:pPr lvl="1"/>
            <a:endParaRPr lang="en-US" sz="2400" dirty="0"/>
          </a:p>
          <a:p>
            <a:pPr lvl="1"/>
            <a:endParaRPr lang="en-US" sz="2400" dirty="0"/>
          </a:p>
          <a:p>
            <a:endParaRPr lang="en-US" dirty="0"/>
          </a:p>
        </p:txBody>
      </p:sp>
      <p:sp>
        <p:nvSpPr>
          <p:cNvPr id="4" name="Slide Number Placeholder 3"/>
          <p:cNvSpPr>
            <a:spLocks noGrp="1"/>
          </p:cNvSpPr>
          <p:nvPr>
            <p:ph type="sldNum" sz="quarter" idx="15"/>
          </p:nvPr>
        </p:nvSpPr>
        <p:spPr/>
        <p:txBody>
          <a:bodyPr/>
          <a:lstStyle/>
          <a:p>
            <a:fld id="{E59CB7E1-91DC-4272-BB44-E0360AD4D249}" type="slidenum">
              <a:rPr lang="en-US" smtClean="0"/>
              <a:t>18</a:t>
            </a:fld>
            <a:endParaRPr lang="en-US"/>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754326"/>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Spanish language learning</a:t>
            </a:r>
            <a:b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endParaRPr lang="en-US" sz="2800" dirty="0">
              <a:solidFill>
                <a:srgbClr val="002060"/>
              </a:solidFill>
            </a:endParaRPr>
          </a:p>
        </p:txBody>
      </p:sp>
      <p:sp>
        <p:nvSpPr>
          <p:cNvPr id="9" name="TextBox 8">
            <a:extLst>
              <a:ext uri="{FF2B5EF4-FFF2-40B4-BE49-F238E27FC236}">
                <a16:creationId xmlns:a16="http://schemas.microsoft.com/office/drawing/2014/main" id="{B7F15A4F-5F72-5541-B2B6-4A7D7AD695B1}"/>
              </a:ext>
            </a:extLst>
          </p:cNvPr>
          <p:cNvSpPr txBox="1"/>
          <p:nvPr/>
        </p:nvSpPr>
        <p:spPr>
          <a:xfrm>
            <a:off x="7548948" y="4188688"/>
            <a:ext cx="205505" cy="184666"/>
          </a:xfrm>
          <a:prstGeom prst="rect">
            <a:avLst/>
          </a:prstGeom>
          <a:noFill/>
        </p:spPr>
        <p:txBody>
          <a:bodyPr wrap="none" rtlCol="0">
            <a:spAutoFit/>
          </a:bodyPr>
          <a:lstStyle/>
          <a:p>
            <a:r>
              <a:rPr lang="en-US" sz="600" dirty="0"/>
              <a:t>t</a:t>
            </a:r>
          </a:p>
        </p:txBody>
      </p:sp>
      <p:grpSp>
        <p:nvGrpSpPr>
          <p:cNvPr id="14" name="Group 13">
            <a:extLst>
              <a:ext uri="{FF2B5EF4-FFF2-40B4-BE49-F238E27FC236}">
                <a16:creationId xmlns:a16="http://schemas.microsoft.com/office/drawing/2014/main" id="{2DA3A2E3-7A43-4354-828E-0BB501E4DF10}"/>
              </a:ext>
            </a:extLst>
          </p:cNvPr>
          <p:cNvGrpSpPr/>
          <p:nvPr/>
        </p:nvGrpSpPr>
        <p:grpSpPr>
          <a:xfrm>
            <a:off x="6274637" y="2999944"/>
            <a:ext cx="2065531" cy="1496047"/>
            <a:chOff x="6048010" y="2969392"/>
            <a:chExt cx="2065531" cy="1496047"/>
          </a:xfrm>
        </p:grpSpPr>
        <p:pic>
          <p:nvPicPr>
            <p:cNvPr id="15" name="Picture 2" descr="Image result for kids learning spanish">
              <a:extLst>
                <a:ext uri="{FF2B5EF4-FFF2-40B4-BE49-F238E27FC236}">
                  <a16:creationId xmlns:a16="http://schemas.microsoft.com/office/drawing/2014/main" id="{E7D27BB7-F2BA-4F43-AACB-B8461D12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010" y="2969392"/>
              <a:ext cx="1998717" cy="13311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1DE8C8F-E276-4901-86F8-C3C681861144}"/>
                </a:ext>
              </a:extLst>
            </p:cNvPr>
            <p:cNvSpPr txBox="1"/>
            <p:nvPr/>
          </p:nvSpPr>
          <p:spPr>
            <a:xfrm>
              <a:off x="7266834" y="4280773"/>
              <a:ext cx="846707" cy="184666"/>
            </a:xfrm>
            <a:prstGeom prst="rect">
              <a:avLst/>
            </a:prstGeom>
            <a:noFill/>
          </p:spPr>
          <p:txBody>
            <a:bodyPr wrap="none" rtlCol="0">
              <a:spAutoFit/>
            </a:bodyPr>
            <a:lstStyle/>
            <a:p>
              <a:r>
                <a:rPr lang="en-US" sz="600" dirty="0"/>
                <a:t>Creative Commons</a:t>
              </a:r>
            </a:p>
          </p:txBody>
        </p:sp>
      </p:grpSp>
    </p:spTree>
    <p:extLst>
      <p:ext uri="{BB962C8B-B14F-4D97-AF65-F5344CB8AC3E}">
        <p14:creationId xmlns:p14="http://schemas.microsoft.com/office/powerpoint/2010/main" val="113490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1"/>
          </p:nvPr>
        </p:nvSpPr>
        <p:spPr>
          <a:xfrm>
            <a:off x="162843" y="1790094"/>
            <a:ext cx="7467600" cy="2252007"/>
          </a:xfrm>
        </p:spPr>
        <p:txBody>
          <a:bodyPr>
            <a:noAutofit/>
          </a:bodyPr>
          <a:lstStyle/>
          <a:p>
            <a:pPr>
              <a:spcBef>
                <a:spcPts val="0"/>
              </a:spcBef>
            </a:pPr>
            <a:r>
              <a:rPr lang="en-US" b="1" u="sng" dirty="0">
                <a:solidFill>
                  <a:srgbClr val="002060"/>
                </a:solidFill>
              </a:rPr>
              <a:t>English</a:t>
            </a:r>
            <a:r>
              <a:rPr lang="en-US" b="1" dirty="0">
                <a:solidFill>
                  <a:srgbClr val="002060"/>
                </a:solidFill>
              </a:rPr>
              <a:t> home language DLI students </a:t>
            </a:r>
            <a:r>
              <a:rPr lang="en-US" dirty="0">
                <a:solidFill>
                  <a:srgbClr val="002060"/>
                </a:solidFill>
              </a:rPr>
              <a:t>develop </a:t>
            </a:r>
            <a:br>
              <a:rPr lang="en-US" dirty="0">
                <a:solidFill>
                  <a:srgbClr val="002060"/>
                </a:solidFill>
              </a:rPr>
            </a:br>
            <a:r>
              <a:rPr lang="en-US" dirty="0">
                <a:solidFill>
                  <a:srgbClr val="002060"/>
                </a:solidFill>
              </a:rPr>
              <a:t>stronger proficiency in Spanish than students who </a:t>
            </a:r>
            <a:br>
              <a:rPr lang="en-US" dirty="0">
                <a:solidFill>
                  <a:srgbClr val="002060"/>
                </a:solidFill>
              </a:rPr>
            </a:br>
            <a:r>
              <a:rPr lang="en-US" dirty="0">
                <a:solidFill>
                  <a:srgbClr val="002060"/>
                </a:solidFill>
              </a:rPr>
              <a:t>study Spanish in a traditional world language class.</a:t>
            </a:r>
          </a:p>
          <a:p>
            <a:r>
              <a:rPr lang="en-US" dirty="0">
                <a:solidFill>
                  <a:srgbClr val="002060"/>
                </a:solidFill>
              </a:rPr>
              <a:t>They achieve high functional levels of proficiency,</a:t>
            </a:r>
            <a:br>
              <a:rPr lang="en-US" dirty="0">
                <a:solidFill>
                  <a:srgbClr val="002060"/>
                </a:solidFill>
              </a:rPr>
            </a:br>
            <a:r>
              <a:rPr lang="en-US" dirty="0">
                <a:solidFill>
                  <a:srgbClr val="002060"/>
                </a:solidFill>
              </a:rPr>
              <a:t>but:</a:t>
            </a:r>
          </a:p>
          <a:p>
            <a:pPr lvl="1"/>
            <a:r>
              <a:rPr lang="en-US" sz="2400" dirty="0">
                <a:solidFill>
                  <a:srgbClr val="002060"/>
                </a:solidFill>
              </a:rPr>
              <a:t>their Spanish often lacks grammatical accuracy;</a:t>
            </a:r>
          </a:p>
          <a:p>
            <a:pPr lvl="1"/>
            <a:r>
              <a:rPr lang="en-US" sz="2400" dirty="0">
                <a:solidFill>
                  <a:srgbClr val="002060"/>
                </a:solidFill>
              </a:rPr>
              <a:t>their vocabulary tends to be limited.</a:t>
            </a:r>
            <a:endParaRPr lang="en-US" sz="2400" dirty="0"/>
          </a:p>
        </p:txBody>
      </p:sp>
      <p:sp>
        <p:nvSpPr>
          <p:cNvPr id="4" name="Slide Number Placeholder 3"/>
          <p:cNvSpPr>
            <a:spLocks noGrp="1"/>
          </p:cNvSpPr>
          <p:nvPr>
            <p:ph type="sldNum" sz="quarter" idx="15"/>
          </p:nvPr>
        </p:nvSpPr>
        <p:spPr/>
        <p:txBody>
          <a:bodyPr/>
          <a:lstStyle/>
          <a:p>
            <a:fld id="{E59CB7E1-91DC-4272-BB44-E0360AD4D249}" type="slidenum">
              <a:rPr lang="en-US" smtClean="0"/>
              <a:t>19</a:t>
            </a:fld>
            <a:endParaRPr lang="en-US"/>
          </a:p>
        </p:txBody>
      </p:sp>
      <p:sp>
        <p:nvSpPr>
          <p:cNvPr id="6" name="Rectangle 5"/>
          <p:cNvSpPr/>
          <p:nvPr/>
        </p:nvSpPr>
        <p:spPr>
          <a:xfrm>
            <a:off x="302161" y="4867083"/>
            <a:ext cx="582741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a:t>
            </a:r>
            <a:r>
              <a:rPr lang="en-US" sz="1200" kern="1200" dirty="0">
                <a:solidFill>
                  <a:schemeClr val="tx1"/>
                </a:solidFill>
                <a:latin typeface="Calibri" panose="020F0502020204030204" pitchFamily="34" charset="0"/>
              </a:rPr>
              <a:t>Center for Applied Second Language Studies, 2013; </a:t>
            </a:r>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Spanish language learning</a:t>
            </a:r>
            <a:endParaRPr lang="en-US" sz="2800" dirty="0">
              <a:solidFill>
                <a:srgbClr val="002060"/>
              </a:solidFill>
            </a:endParaRPr>
          </a:p>
        </p:txBody>
      </p:sp>
      <p:grpSp>
        <p:nvGrpSpPr>
          <p:cNvPr id="10" name="Group 9">
            <a:extLst>
              <a:ext uri="{FF2B5EF4-FFF2-40B4-BE49-F238E27FC236}">
                <a16:creationId xmlns:a16="http://schemas.microsoft.com/office/drawing/2014/main" id="{B1364218-58EF-481E-A472-78FD6AFC1DDE}"/>
              </a:ext>
            </a:extLst>
          </p:cNvPr>
          <p:cNvGrpSpPr/>
          <p:nvPr/>
        </p:nvGrpSpPr>
        <p:grpSpPr>
          <a:xfrm>
            <a:off x="7010400" y="1864538"/>
            <a:ext cx="1526455" cy="2461066"/>
            <a:chOff x="6931745" y="1445746"/>
            <a:chExt cx="1526455" cy="2461066"/>
          </a:xfrm>
        </p:grpSpPr>
        <p:pic>
          <p:nvPicPr>
            <p:cNvPr id="7" name="Picture 6" descr="A group of people standing in a room&#10;&#10;Description automatically generated">
              <a:extLst>
                <a:ext uri="{FF2B5EF4-FFF2-40B4-BE49-F238E27FC236}">
                  <a16:creationId xmlns:a16="http://schemas.microsoft.com/office/drawing/2014/main" id="{3DEA3E05-51D6-4584-9F2B-15E2222DDBBB}"/>
                </a:ext>
              </a:extLst>
            </p:cNvPr>
            <p:cNvPicPr>
              <a:picLocks noChangeAspect="1"/>
            </p:cNvPicPr>
            <p:nvPr/>
          </p:nvPicPr>
          <p:blipFill>
            <a:blip r:embed="rId3"/>
            <a:stretch>
              <a:fillRect/>
            </a:stretch>
          </p:blipFill>
          <p:spPr>
            <a:xfrm>
              <a:off x="6931745" y="1445746"/>
              <a:ext cx="1502071" cy="2252007"/>
            </a:xfrm>
            <a:prstGeom prst="rect">
              <a:avLst/>
            </a:prstGeom>
          </p:spPr>
        </p:pic>
        <p:sp>
          <p:nvSpPr>
            <p:cNvPr id="9" name="TextBox 8">
              <a:extLst>
                <a:ext uri="{FF2B5EF4-FFF2-40B4-BE49-F238E27FC236}">
                  <a16:creationId xmlns:a16="http://schemas.microsoft.com/office/drawing/2014/main" id="{0656AD89-10BE-408D-A772-FEFDBC7553F0}"/>
                </a:ext>
              </a:extLst>
            </p:cNvPr>
            <p:cNvSpPr txBox="1"/>
            <p:nvPr/>
          </p:nvSpPr>
          <p:spPr>
            <a:xfrm>
              <a:off x="8029878" y="3691368"/>
              <a:ext cx="428322" cy="215444"/>
            </a:xfrm>
            <a:prstGeom prst="rect">
              <a:avLst/>
            </a:prstGeom>
            <a:noFill/>
          </p:spPr>
          <p:txBody>
            <a:bodyPr wrap="none" rtlCol="0">
              <a:spAutoFit/>
            </a:bodyPr>
            <a:lstStyle/>
            <a:p>
              <a:r>
                <a:rPr lang="en-US" sz="800" dirty="0"/>
                <a:t>Flickr</a:t>
              </a:r>
            </a:p>
          </p:txBody>
        </p:sp>
      </p:grpSp>
    </p:spTree>
    <p:extLst>
      <p:ext uri="{BB962C8B-B14F-4D97-AF65-F5344CB8AC3E}">
        <p14:creationId xmlns:p14="http://schemas.microsoft.com/office/powerpoint/2010/main" val="54681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70859" y="1875511"/>
            <a:ext cx="2632240" cy="2312943"/>
            <a:chOff x="4041598" y="3168364"/>
            <a:chExt cx="1060704" cy="1124852"/>
          </a:xfrm>
        </p:grpSpPr>
        <p:sp>
          <p:nvSpPr>
            <p:cNvPr id="7" name="Triangle 6"/>
            <p:cNvSpPr/>
            <p:nvPr/>
          </p:nvSpPr>
          <p:spPr>
            <a:xfrm>
              <a:off x="4041598" y="3168364"/>
              <a:ext cx="1060704" cy="914400"/>
            </a:xfrm>
            <a:prstGeom prst="triangle">
              <a:avLst/>
            </a:prstGeom>
            <a:solidFill>
              <a:srgbClr val="BBC8D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p:cNvSpPr txBox="1"/>
            <p:nvPr/>
          </p:nvSpPr>
          <p:spPr>
            <a:xfrm rot="18314926">
              <a:off x="3955444" y="3493941"/>
              <a:ext cx="576813"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EDUCATE</a:t>
              </a:r>
            </a:p>
          </p:txBody>
        </p:sp>
        <p:sp>
          <p:nvSpPr>
            <p:cNvPr id="9" name="TextBox 8"/>
            <p:cNvSpPr txBox="1"/>
            <p:nvPr/>
          </p:nvSpPr>
          <p:spPr>
            <a:xfrm flipH="1">
              <a:off x="4144279" y="3469838"/>
              <a:ext cx="851514" cy="643627"/>
            </a:xfrm>
            <a:prstGeom prst="rect">
              <a:avLst/>
            </a:prstGeom>
            <a:noFill/>
          </p:spPr>
          <p:txBody>
            <a:bodyPr wrap="squar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DLI</a:t>
              </a:r>
              <a:br>
                <a:rPr lang="en-US" sz="2000" b="1" dirty="0">
                  <a:solidFill>
                    <a:schemeClr val="tx1">
                      <a:lumMod val="75000"/>
                      <a:lumOff val="25000"/>
                    </a:schemeClr>
                  </a:solidFill>
                  <a:latin typeface="Calibri" panose="020F0502020204030204" pitchFamily="34" charset="0"/>
                  <a:cs typeface="Calibri" panose="020F0502020204030204" pitchFamily="34" charset="0"/>
                </a:rPr>
              </a:br>
              <a:r>
                <a:rPr lang="en-US" sz="2000" b="1" dirty="0">
                  <a:solidFill>
                    <a:schemeClr val="tx1">
                      <a:lumMod val="75000"/>
                      <a:lumOff val="25000"/>
                    </a:schemeClr>
                  </a:solidFill>
                  <a:latin typeface="Calibri" panose="020F0502020204030204" pitchFamily="34" charset="0"/>
                  <a:cs typeface="Calibri" panose="020F0502020204030204" pitchFamily="34" charset="0"/>
                </a:rPr>
                <a:t>Family</a:t>
              </a:r>
            </a:p>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Education</a:t>
              </a:r>
              <a:br>
                <a:rPr lang="en-US" sz="2000" b="1" dirty="0">
                  <a:solidFill>
                    <a:schemeClr val="tx1">
                      <a:lumMod val="75000"/>
                      <a:lumOff val="25000"/>
                    </a:schemeClr>
                  </a:solidFill>
                  <a:latin typeface="Calibri" panose="020F0502020204030204" pitchFamily="34" charset="0"/>
                  <a:cs typeface="Calibri" panose="020F0502020204030204" pitchFamily="34" charset="0"/>
                </a:rPr>
              </a:br>
              <a:endParaRPr lang="en-US"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extBox 9"/>
            <p:cNvSpPr txBox="1"/>
            <p:nvPr/>
          </p:nvSpPr>
          <p:spPr>
            <a:xfrm>
              <a:off x="4351315" y="4098631"/>
              <a:ext cx="437442"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ENGAGE</a:t>
              </a:r>
            </a:p>
          </p:txBody>
        </p:sp>
        <p:sp>
          <p:nvSpPr>
            <p:cNvPr id="11" name="TextBox 10"/>
            <p:cNvSpPr txBox="1"/>
            <p:nvPr/>
          </p:nvSpPr>
          <p:spPr>
            <a:xfrm rot="3325818">
              <a:off x="4593594" y="3580051"/>
              <a:ext cx="753917"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EMPOWER</a:t>
              </a:r>
            </a:p>
          </p:txBody>
        </p:sp>
      </p:grpSp>
      <p:sp>
        <p:nvSpPr>
          <p:cNvPr id="14" name="TextBox 13"/>
          <p:cNvSpPr txBox="1"/>
          <p:nvPr/>
        </p:nvSpPr>
        <p:spPr>
          <a:xfrm>
            <a:off x="2119431" y="4584555"/>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13" y="4498023"/>
            <a:ext cx="514350" cy="361950"/>
          </a:xfrm>
          <a:prstGeom prst="rect">
            <a:avLst/>
          </a:prstGeom>
        </p:spPr>
      </p:pic>
      <p:sp>
        <p:nvSpPr>
          <p:cNvPr id="18" name="Slide Number Placeholder 21"/>
          <p:cNvSpPr txBox="1">
            <a:spLocks/>
          </p:cNvSpPr>
          <p:nvPr/>
        </p:nvSpPr>
        <p:spPr>
          <a:xfrm>
            <a:off x="8560496" y="4861554"/>
            <a:ext cx="3810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chemeClr val="tx2">
                    <a:lumMod val="60000"/>
                    <a:lumOff val="4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endParaRPr lang="en-US" sz="1000" dirty="0">
              <a:solidFill>
                <a:schemeClr val="tx1"/>
              </a:solidFill>
            </a:endParaRPr>
          </a:p>
        </p:txBody>
      </p:sp>
      <p:sp>
        <p:nvSpPr>
          <p:cNvPr id="2" name="TextBox 1"/>
          <p:cNvSpPr txBox="1"/>
          <p:nvPr/>
        </p:nvSpPr>
        <p:spPr>
          <a:xfrm>
            <a:off x="263056" y="413365"/>
            <a:ext cx="8880953" cy="1200329"/>
          </a:xfrm>
          <a:prstGeom prst="rect">
            <a:avLst/>
          </a:prstGeom>
          <a:noFill/>
        </p:spPr>
        <p:txBody>
          <a:bodyPr wrap="square" rtlCol="0">
            <a:spAutoFit/>
          </a:bodyPr>
          <a:lstStyle/>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Dual Language and Immersion</a:t>
            </a:r>
          </a:p>
          <a:p>
            <a:pPr algn="ct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Family Education </a:t>
            </a:r>
          </a:p>
        </p:txBody>
      </p:sp>
      <p:sp>
        <p:nvSpPr>
          <p:cNvPr id="4" name="Slide Number Placeholder 3"/>
          <p:cNvSpPr>
            <a:spLocks noGrp="1"/>
          </p:cNvSpPr>
          <p:nvPr>
            <p:ph type="sldNum" sz="quarter" idx="12"/>
          </p:nvPr>
        </p:nvSpPr>
        <p:spPr/>
        <p:txBody>
          <a:bodyPr/>
          <a:lstStyle/>
          <a:p>
            <a:fld id="{E59CB7E1-91DC-4272-BB44-E0360AD4D249}" type="slidenum">
              <a:rPr lang="en-US" smtClean="0"/>
              <a:t>2</a:t>
            </a:fld>
            <a:endParaRPr lang="en-US"/>
          </a:p>
        </p:txBody>
      </p:sp>
    </p:spTree>
    <p:extLst>
      <p:ext uri="{BB962C8B-B14F-4D97-AF65-F5344CB8AC3E}">
        <p14:creationId xmlns:p14="http://schemas.microsoft.com/office/powerpoint/2010/main" val="117134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 Placeholder 2"/>
          <p:cNvSpPr>
            <a:spLocks noGrp="1"/>
          </p:cNvSpPr>
          <p:nvPr>
            <p:ph type="body" idx="4294967295"/>
          </p:nvPr>
        </p:nvSpPr>
        <p:spPr>
          <a:xfrm>
            <a:off x="3297235" y="1832922"/>
            <a:ext cx="5211190" cy="1924050"/>
          </a:xfrm>
        </p:spPr>
        <p:txBody>
          <a:bodyPr>
            <a:normAutofit/>
          </a:bodyPr>
          <a:lstStyle/>
          <a:p>
            <a:pPr marL="0" indent="0">
              <a:buNone/>
            </a:pPr>
            <a:r>
              <a:rPr lang="en-US" b="1" u="sng" dirty="0">
                <a:solidFill>
                  <a:srgbClr val="002060"/>
                </a:solidFill>
                <a:latin typeface="Calibri" panose="020F0502020204030204" pitchFamily="34" charset="0"/>
                <a:cs typeface="Calibri" panose="020F0502020204030204" pitchFamily="34" charset="0"/>
              </a:rPr>
              <a:t>English</a:t>
            </a:r>
            <a:r>
              <a:rPr lang="en-US" b="1" dirty="0">
                <a:solidFill>
                  <a:srgbClr val="002060"/>
                </a:solidFill>
                <a:latin typeface="Calibri" panose="020F0502020204030204" pitchFamily="34" charset="0"/>
                <a:cs typeface="Calibri" panose="020F0502020204030204" pitchFamily="34" charset="0"/>
              </a:rPr>
              <a:t> home language students </a:t>
            </a:r>
            <a:r>
              <a:rPr lang="en-US" dirty="0">
                <a:solidFill>
                  <a:srgbClr val="002060"/>
                </a:solidFill>
                <a:latin typeface="Calibri" panose="020F0502020204030204" pitchFamily="34" charset="0"/>
                <a:cs typeface="Calibri" panose="020F0502020204030204" pitchFamily="34" charset="0"/>
              </a:rPr>
              <a:t>need to be given many opportunities to use Spanish </a:t>
            </a:r>
            <a:r>
              <a:rPr lang="en-US" b="1" dirty="0">
                <a:solidFill>
                  <a:srgbClr val="002060"/>
                </a:solidFill>
                <a:latin typeface="Calibri" panose="020F0502020204030204" pitchFamily="34" charset="0"/>
                <a:cs typeface="Calibri" panose="020F0502020204030204" pitchFamily="34" charset="0"/>
              </a:rPr>
              <a:t>outside of the classroom and beyond grade 12</a:t>
            </a:r>
            <a:r>
              <a:rPr lang="en-US" dirty="0">
                <a:solidFill>
                  <a:srgbClr val="002060"/>
                </a:solidFill>
                <a:latin typeface="Calibri" panose="020F0502020204030204" pitchFamily="34" charset="0"/>
                <a:cs typeface="Calibri" panose="020F0502020204030204" pitchFamily="34" charset="0"/>
              </a:rPr>
              <a:t> if they are to reach advanced levels of proficiency.</a:t>
            </a:r>
          </a:p>
        </p:txBody>
      </p:sp>
      <p:sp>
        <p:nvSpPr>
          <p:cNvPr id="5" name="Rectangle 4"/>
          <p:cNvSpPr/>
          <p:nvPr/>
        </p:nvSpPr>
        <p:spPr>
          <a:xfrm>
            <a:off x="307984" y="4893653"/>
            <a:ext cx="1212191" cy="276999"/>
          </a:xfrm>
          <a:prstGeom prst="rect">
            <a:avLst/>
          </a:prstGeom>
        </p:spPr>
        <p:txBody>
          <a:bodyPr wrap="none">
            <a:spAutoFit/>
          </a:bodyPr>
          <a:lstStyle/>
          <a:p>
            <a:r>
              <a:rPr lang="en-US" sz="1200" dirty="0">
                <a:solidFill>
                  <a:schemeClr val="tx1"/>
                </a:solidFill>
                <a:latin typeface="Calibri" charset="0"/>
                <a:ea typeface="Calibri" charset="0"/>
                <a:cs typeface="Calibri" charset="0"/>
              </a:rPr>
              <a:t>(Genesee, 2007)</a:t>
            </a:r>
            <a:endParaRPr lang="en-US" sz="1200" dirty="0">
              <a:solidFill>
                <a:schemeClr val="tx1"/>
              </a:solidFill>
            </a:endParaRPr>
          </a:p>
        </p:txBody>
      </p:sp>
      <p:sp>
        <p:nvSpPr>
          <p:cNvPr id="6" name="AutoShape 2" descr="Image result for study abr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tudy abroad"/>
          <p:cNvSpPr>
            <a:spLocks noChangeAspect="1" noChangeArrowheads="1"/>
          </p:cNvSpPr>
          <p:nvPr/>
        </p:nvSpPr>
        <p:spPr bwMode="auto">
          <a:xfrm>
            <a:off x="307975" y="79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udy abroad"/>
          <p:cNvSpPr>
            <a:spLocks noChangeAspect="1" noChangeArrowheads="1"/>
          </p:cNvSpPr>
          <p:nvPr/>
        </p:nvSpPr>
        <p:spPr bwMode="auto">
          <a:xfrm>
            <a:off x="155575" y="-9286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study abroad"/>
          <p:cNvSpPr>
            <a:spLocks noChangeAspect="1" noChangeArrowheads="1"/>
          </p:cNvSpPr>
          <p:nvPr/>
        </p:nvSpPr>
        <p:spPr bwMode="auto">
          <a:xfrm>
            <a:off x="307975" y="-7762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55575" y="312747"/>
            <a:ext cx="8712857"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Spanish language learning</a:t>
            </a:r>
          </a:p>
        </p:txBody>
      </p:sp>
      <p:sp>
        <p:nvSpPr>
          <p:cNvPr id="4" name="Slide Number Placeholder 3"/>
          <p:cNvSpPr>
            <a:spLocks noGrp="1"/>
          </p:cNvSpPr>
          <p:nvPr>
            <p:ph type="sldNum" sz="quarter" idx="12"/>
          </p:nvPr>
        </p:nvSpPr>
        <p:spPr/>
        <p:txBody>
          <a:bodyPr/>
          <a:lstStyle/>
          <a:p>
            <a:fld id="{E59CB7E1-91DC-4272-BB44-E0360AD4D249}" type="slidenum">
              <a:rPr lang="en-US" smtClean="0"/>
              <a:t>20</a:t>
            </a:fld>
            <a:endParaRPr lang="en-US"/>
          </a:p>
        </p:txBody>
      </p:sp>
      <p:grpSp>
        <p:nvGrpSpPr>
          <p:cNvPr id="13" name="Group 12">
            <a:extLst>
              <a:ext uri="{FF2B5EF4-FFF2-40B4-BE49-F238E27FC236}">
                <a16:creationId xmlns:a16="http://schemas.microsoft.com/office/drawing/2014/main" id="{26D99930-9AAE-43A6-BF03-163C42A7D6CF}"/>
              </a:ext>
            </a:extLst>
          </p:cNvPr>
          <p:cNvGrpSpPr/>
          <p:nvPr/>
        </p:nvGrpSpPr>
        <p:grpSpPr>
          <a:xfrm>
            <a:off x="1017435" y="1971621"/>
            <a:ext cx="2279800" cy="1304929"/>
            <a:chOff x="1413164" y="1995487"/>
            <a:chExt cx="2509991" cy="1397262"/>
          </a:xfrm>
        </p:grpSpPr>
        <p:pic>
          <p:nvPicPr>
            <p:cNvPr id="10" name="Picture 9">
              <a:extLst>
                <a:ext uri="{FF2B5EF4-FFF2-40B4-BE49-F238E27FC236}">
                  <a16:creationId xmlns:a16="http://schemas.microsoft.com/office/drawing/2014/main" id="{BE09F500-D102-493B-89FA-79D53652F584}"/>
                </a:ext>
              </a:extLst>
            </p:cNvPr>
            <p:cNvPicPr>
              <a:picLocks noChangeAspect="1"/>
            </p:cNvPicPr>
            <p:nvPr/>
          </p:nvPicPr>
          <p:blipFill>
            <a:blip r:embed="rId3"/>
            <a:stretch>
              <a:fillRect/>
            </a:stretch>
          </p:blipFill>
          <p:spPr>
            <a:xfrm>
              <a:off x="1413164" y="1995487"/>
              <a:ext cx="2393011" cy="1206476"/>
            </a:xfrm>
            <a:prstGeom prst="rect">
              <a:avLst/>
            </a:prstGeom>
          </p:spPr>
        </p:pic>
        <p:sp>
          <p:nvSpPr>
            <p:cNvPr id="12" name="TextBox 11">
              <a:extLst>
                <a:ext uri="{FF2B5EF4-FFF2-40B4-BE49-F238E27FC236}">
                  <a16:creationId xmlns:a16="http://schemas.microsoft.com/office/drawing/2014/main" id="{5994690D-CBC5-4A60-95AF-F651FF129105}"/>
                </a:ext>
              </a:extLst>
            </p:cNvPr>
            <p:cNvSpPr txBox="1"/>
            <p:nvPr/>
          </p:nvSpPr>
          <p:spPr>
            <a:xfrm>
              <a:off x="3462773" y="3208083"/>
              <a:ext cx="460382" cy="184666"/>
            </a:xfrm>
            <a:prstGeom prst="rect">
              <a:avLst/>
            </a:prstGeom>
            <a:noFill/>
          </p:spPr>
          <p:txBody>
            <a:bodyPr wrap="none" rtlCol="0">
              <a:spAutoFit/>
            </a:bodyPr>
            <a:lstStyle/>
            <a:p>
              <a:r>
                <a:rPr lang="en-US" sz="600" dirty="0"/>
                <a:t>Pixabay</a:t>
              </a:r>
            </a:p>
          </p:txBody>
        </p:sp>
      </p:grpSp>
    </p:spTree>
    <p:extLst>
      <p:ext uri="{BB962C8B-B14F-4D97-AF65-F5344CB8AC3E}">
        <p14:creationId xmlns:p14="http://schemas.microsoft.com/office/powerpoint/2010/main" val="30936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9CB7E1-91DC-4272-BB44-E0360AD4D249}" type="slidenum">
              <a:rPr lang="en-US" smtClean="0"/>
              <a:t>21</a:t>
            </a:fld>
            <a:endParaRPr lang="en-US"/>
          </a:p>
        </p:txBody>
      </p:sp>
      <p:sp>
        <p:nvSpPr>
          <p:cNvPr id="2" name="Title 1"/>
          <p:cNvSpPr>
            <a:spLocks noGrp="1"/>
          </p:cNvSpPr>
          <p:nvPr>
            <p:ph type="title" idx="4294967295"/>
          </p:nvPr>
        </p:nvSpPr>
        <p:spPr>
          <a:xfrm>
            <a:off x="0" y="206375"/>
            <a:ext cx="7467600" cy="857250"/>
          </a:xfrm>
        </p:spPr>
        <p:txBody>
          <a:bodyPr>
            <a:noAutofit/>
          </a:bodyPr>
          <a:lstStyle/>
          <a:p>
            <a:pPr algn="l">
              <a:lnSpc>
                <a:spcPct val="100000"/>
              </a:lnSpc>
            </a:pP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2800" dirty="0">
                <a:latin typeface="Calibri" charset="0"/>
                <a:ea typeface="Calibri" charset="0"/>
                <a:cs typeface="Calibri" charset="0"/>
              </a:rPr>
              <a:t>                                       </a:t>
            </a:r>
            <a:br>
              <a:rPr lang="en-US" sz="2800" dirty="0">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b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br>
            <a:r>
              <a:rPr lang="en-US" sz="3600" dirty="0">
                <a:solidFill>
                  <a:srgbClr val="002060"/>
                </a:solidFill>
                <a:effectLst>
                  <a:outerShdw blurRad="38100" dist="38100" dir="2700000" algn="tl">
                    <a:srgbClr val="000000">
                      <a:alpha val="43137"/>
                    </a:srgbClr>
                  </a:outerShdw>
                </a:effectLst>
                <a:latin typeface="Calibri" charset="0"/>
                <a:ea typeface="Calibri" charset="0"/>
                <a:cs typeface="Calibri" charset="0"/>
              </a:rPr>
              <a:t>			</a:t>
            </a:r>
          </a:p>
        </p:txBody>
      </p:sp>
      <p:sp>
        <p:nvSpPr>
          <p:cNvPr id="8" name="Content Placeholder 7">
            <a:extLst>
              <a:ext uri="{FF2B5EF4-FFF2-40B4-BE49-F238E27FC236}">
                <a16:creationId xmlns:a16="http://schemas.microsoft.com/office/drawing/2014/main" id="{7E38355F-F158-2A40-8639-CE853765AB41}"/>
              </a:ext>
            </a:extLst>
          </p:cNvPr>
          <p:cNvSpPr>
            <a:spLocks noGrp="1"/>
          </p:cNvSpPr>
          <p:nvPr>
            <p:ph sz="quarter" idx="4294967295"/>
          </p:nvPr>
        </p:nvSpPr>
        <p:spPr>
          <a:xfrm>
            <a:off x="716930" y="2078320"/>
            <a:ext cx="7900128" cy="2105373"/>
          </a:xfrm>
        </p:spPr>
        <p:txBody>
          <a:bodyPr>
            <a:noAutofit/>
          </a:bodyPr>
          <a:lstStyle/>
          <a:p>
            <a:r>
              <a:rPr lang="en-US" b="1" u="sng" dirty="0">
                <a:solidFill>
                  <a:srgbClr val="002060"/>
                </a:solidFill>
              </a:rPr>
              <a:t>ALL</a:t>
            </a:r>
            <a:r>
              <a:rPr lang="en-US" b="1" dirty="0">
                <a:solidFill>
                  <a:srgbClr val="002060"/>
                </a:solidFill>
              </a:rPr>
              <a:t> DLI students </a:t>
            </a:r>
            <a:r>
              <a:rPr lang="en-US" dirty="0">
                <a:solidFill>
                  <a:srgbClr val="002060"/>
                </a:solidFill>
              </a:rPr>
              <a:t>do as well as or better in English than similar students schooled only in English – why?</a:t>
            </a:r>
          </a:p>
          <a:p>
            <a:pPr lvl="1"/>
            <a:r>
              <a:rPr lang="en-US" sz="2400" dirty="0">
                <a:solidFill>
                  <a:srgbClr val="002060"/>
                </a:solidFill>
              </a:rPr>
              <a:t>The DLI program supports English development.</a:t>
            </a:r>
          </a:p>
          <a:p>
            <a:pPr lvl="1"/>
            <a:r>
              <a:rPr lang="en-US" sz="2400" dirty="0">
                <a:solidFill>
                  <a:srgbClr val="002060"/>
                </a:solidFill>
              </a:rPr>
              <a:t>Students have ongoing support for the development of English in the community (and, for some, at home).</a:t>
            </a:r>
            <a:endParaRPr lang="en-US" sz="2400" dirty="0"/>
          </a:p>
        </p:txBody>
      </p:sp>
      <p:sp>
        <p:nvSpPr>
          <p:cNvPr id="6" name="Rectangle 5"/>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&amp; Genesee, 2014)</a:t>
            </a:r>
          </a:p>
        </p:txBody>
      </p:sp>
      <p:sp>
        <p:nvSpPr>
          <p:cNvPr id="3" name="Rectangle 2"/>
          <p:cNvSpPr/>
          <p:nvPr/>
        </p:nvSpPr>
        <p:spPr>
          <a:xfrm>
            <a:off x="162843" y="310704"/>
            <a:ext cx="8575774"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Biliteracy</a:t>
            </a:r>
          </a:p>
          <a:p>
            <a:pPr algn="ctr"/>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English language learning</a:t>
            </a:r>
            <a:endParaRPr lang="en-US" sz="2800" dirty="0">
              <a:solidFill>
                <a:srgbClr val="002060"/>
              </a:solidFill>
            </a:endParaRPr>
          </a:p>
        </p:txBody>
      </p:sp>
    </p:spTree>
    <p:extLst>
      <p:ext uri="{BB962C8B-B14F-4D97-AF65-F5344CB8AC3E}">
        <p14:creationId xmlns:p14="http://schemas.microsoft.com/office/powerpoint/2010/main" val="5805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Text Placeholder 2"/>
          <p:cNvSpPr>
            <a:spLocks noGrp="1"/>
          </p:cNvSpPr>
          <p:nvPr>
            <p:ph type="body" idx="4294967295"/>
          </p:nvPr>
        </p:nvSpPr>
        <p:spPr>
          <a:xfrm>
            <a:off x="2936349" y="1843073"/>
            <a:ext cx="5739011" cy="1863725"/>
          </a:xfrm>
        </p:spPr>
        <p:txBody>
          <a:bodyPr>
            <a:noAutofit/>
          </a:bodyPr>
          <a:lstStyle/>
          <a:p>
            <a:pPr marL="0" indent="0">
              <a:buNone/>
            </a:pPr>
            <a:r>
              <a:rPr lang="en-US" b="1" u="sng" dirty="0">
                <a:solidFill>
                  <a:srgbClr val="002060"/>
                </a:solidFill>
                <a:latin typeface="Calibri" panose="020F0502020204030204" pitchFamily="34" charset="0"/>
                <a:cs typeface="Calibri" panose="020F0502020204030204" pitchFamily="34" charset="0"/>
              </a:rPr>
              <a:t>Spanish</a:t>
            </a:r>
            <a:r>
              <a:rPr lang="en-US" b="1" dirty="0">
                <a:solidFill>
                  <a:srgbClr val="002060"/>
                </a:solidFill>
                <a:latin typeface="Calibri" panose="020F0502020204030204" pitchFamily="34" charset="0"/>
                <a:cs typeface="Calibri" panose="020F0502020204030204" pitchFamily="34" charset="0"/>
              </a:rPr>
              <a:t> home language/bilingual students</a:t>
            </a:r>
            <a:r>
              <a:rPr lang="en-US" dirty="0">
                <a:solidFill>
                  <a:srgbClr val="002060"/>
                </a:solidFill>
                <a:latin typeface="Calibri" panose="020F0502020204030204" pitchFamily="34" charset="0"/>
                <a:cs typeface="Calibri" panose="020F0502020204030204" pitchFamily="34" charset="0"/>
              </a:rPr>
              <a:t> are surrounded by English and are highly motivated to use it outside of the classroom.  But they</a:t>
            </a:r>
            <a:r>
              <a:rPr lang="en-US" dirty="0">
                <a:solidFill>
                  <a:srgbClr val="002060"/>
                </a:solidFill>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need many years of formal instruction to acquire English proficiency, especially in terms of  academic language.</a:t>
            </a:r>
          </a:p>
        </p:txBody>
      </p:sp>
      <p:sp>
        <p:nvSpPr>
          <p:cNvPr id="6" name="AutoShape 2" descr="Image result for study abr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study abroad"/>
          <p:cNvSpPr>
            <a:spLocks noChangeAspect="1" noChangeArrowheads="1"/>
          </p:cNvSpPr>
          <p:nvPr/>
        </p:nvSpPr>
        <p:spPr bwMode="auto">
          <a:xfrm>
            <a:off x="307975" y="79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udy abroad"/>
          <p:cNvSpPr>
            <a:spLocks noChangeAspect="1" noChangeArrowheads="1"/>
          </p:cNvSpPr>
          <p:nvPr/>
        </p:nvSpPr>
        <p:spPr bwMode="auto">
          <a:xfrm>
            <a:off x="155575" y="-9286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study abroad"/>
          <p:cNvSpPr>
            <a:spLocks noChangeAspect="1" noChangeArrowheads="1"/>
          </p:cNvSpPr>
          <p:nvPr/>
        </p:nvSpPr>
        <p:spPr bwMode="auto">
          <a:xfrm>
            <a:off x="307975" y="-776287"/>
            <a:ext cx="67437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47" y="2106364"/>
            <a:ext cx="1866708" cy="132693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307975" y="337605"/>
            <a:ext cx="8367385" cy="1323439"/>
          </a:xfrm>
          <a:prstGeom prst="rect">
            <a:avLst/>
          </a:prstGeom>
        </p:spPr>
        <p:txBody>
          <a:bodyPr wrap="square">
            <a:spAutoFit/>
          </a:bodyPr>
          <a:lstStyle/>
          <a:p>
            <a:r>
              <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rPr>
              <a:t>Bilingualism and </a:t>
            </a:r>
            <a:r>
              <a:rPr lang="en-US" sz="3200" dirty="0" err="1">
                <a:solidFill>
                  <a:srgbClr val="002060"/>
                </a:solidFill>
                <a:effectLst>
                  <a:outerShdw blurRad="38100" dist="38100" dir="2700000" algn="tl">
                    <a:srgbClr val="000000">
                      <a:alpha val="43137"/>
                    </a:srgbClr>
                  </a:outerShdw>
                </a:effectLst>
                <a:latin typeface="Calibri" charset="0"/>
                <a:ea typeface="Calibri" charset="0"/>
                <a:cs typeface="Calibri" charset="0"/>
              </a:rPr>
              <a:t>Biliteracy</a:t>
            </a:r>
            <a:endParaRPr lang="en-US" sz="32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endParaRPr lang="en-US" sz="2000" dirty="0">
              <a:solidFill>
                <a:srgbClr val="002060"/>
              </a:solidFill>
              <a:effectLst>
                <a:outerShdw blurRad="38100" dist="38100" dir="2700000" algn="tl">
                  <a:srgbClr val="000000">
                    <a:alpha val="43137"/>
                  </a:srgbClr>
                </a:outerShdw>
              </a:effectLst>
              <a:latin typeface="Calibri" charset="0"/>
              <a:ea typeface="Calibri" charset="0"/>
              <a:cs typeface="Calibri" charset="0"/>
            </a:endParaRPr>
          </a:p>
          <a:p>
            <a:pPr algn="ctr"/>
            <a:r>
              <a:rPr lang="en-US" sz="2800" dirty="0">
                <a:solidFill>
                  <a:srgbClr val="002060"/>
                </a:solidFill>
                <a:effectLst>
                  <a:outerShdw blurRad="38100" dist="38100" dir="2700000" algn="tl">
                    <a:srgbClr val="000000">
                      <a:alpha val="43137"/>
                    </a:srgbClr>
                  </a:outerShdw>
                </a:effectLst>
                <a:latin typeface="Calibri" charset="0"/>
                <a:ea typeface="Calibri" charset="0"/>
                <a:cs typeface="Calibri" charset="0"/>
              </a:rPr>
              <a:t>         English language learning</a:t>
            </a:r>
          </a:p>
        </p:txBody>
      </p:sp>
      <p:sp>
        <p:nvSpPr>
          <p:cNvPr id="4" name="Slide Number Placeholder 3"/>
          <p:cNvSpPr>
            <a:spLocks noGrp="1"/>
          </p:cNvSpPr>
          <p:nvPr>
            <p:ph type="sldNum" sz="quarter" idx="12"/>
          </p:nvPr>
        </p:nvSpPr>
        <p:spPr/>
        <p:txBody>
          <a:bodyPr/>
          <a:lstStyle/>
          <a:p>
            <a:fld id="{E59CB7E1-91DC-4272-BB44-E0360AD4D249}" type="slidenum">
              <a:rPr lang="en-US" smtClean="0"/>
              <a:t>22</a:t>
            </a:fld>
            <a:endParaRPr lang="en-US"/>
          </a:p>
        </p:txBody>
      </p:sp>
      <p:sp>
        <p:nvSpPr>
          <p:cNvPr id="12" name="Rectangle 11">
            <a:extLst>
              <a:ext uri="{FF2B5EF4-FFF2-40B4-BE49-F238E27FC236}">
                <a16:creationId xmlns:a16="http://schemas.microsoft.com/office/drawing/2014/main" id="{FA7D2444-8261-A34D-AC3D-83117174B670}"/>
              </a:ext>
            </a:extLst>
          </p:cNvPr>
          <p:cNvSpPr/>
          <p:nvPr/>
        </p:nvSpPr>
        <p:spPr>
          <a:xfrm>
            <a:off x="302161" y="4867083"/>
            <a:ext cx="2634189" cy="276999"/>
          </a:xfrm>
          <a:prstGeom prst="rect">
            <a:avLst/>
          </a:prstGeom>
        </p:spPr>
        <p:txBody>
          <a:bodyPr wrap="square">
            <a:spAutoFit/>
          </a:bodyPr>
          <a:lstStyle/>
          <a:p>
            <a:r>
              <a:rPr lang="en-US" sz="1200" dirty="0">
                <a:solidFill>
                  <a:schemeClr val="tx1"/>
                </a:solidFill>
                <a:latin typeface="Calibri" charset="0"/>
                <a:ea typeface="Calibri" charset="0"/>
                <a:cs typeface="Calibri" charset="0"/>
              </a:rPr>
              <a:t>(Lindholm-Leary, 2001)</a:t>
            </a:r>
          </a:p>
        </p:txBody>
      </p:sp>
    </p:spTree>
    <p:extLst>
      <p:ext uri="{BB962C8B-B14F-4D97-AF65-F5344CB8AC3E}">
        <p14:creationId xmlns:p14="http://schemas.microsoft.com/office/powerpoint/2010/main" val="74219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23</a:t>
            </a:fld>
            <a:endParaRPr lang="en" dirty="0"/>
          </a:p>
        </p:txBody>
      </p:sp>
      <p:sp>
        <p:nvSpPr>
          <p:cNvPr id="11" name="TextBox 10"/>
          <p:cNvSpPr txBox="1"/>
          <p:nvPr/>
        </p:nvSpPr>
        <p:spPr>
          <a:xfrm>
            <a:off x="295775" y="3480680"/>
            <a:ext cx="8199681" cy="1277273"/>
          </a:xfrm>
          <a:prstGeom prst="rect">
            <a:avLst/>
          </a:prstGeom>
          <a:noFill/>
        </p:spPr>
        <p:txBody>
          <a:bodyPr wrap="none" rtlCol="0">
            <a:spAutoFit/>
          </a:bodyPr>
          <a:lstStyle/>
          <a:p>
            <a:pPr marL="342900" indent="-342900">
              <a:spcBef>
                <a:spcPts val="600"/>
              </a:spcBef>
              <a:buFont typeface="Courier New" panose="02070309020205020404" pitchFamily="49" charset="0"/>
              <a:buChar char="o"/>
            </a:pPr>
            <a:r>
              <a:rPr lang="en-US" sz="2400" dirty="0">
                <a:solidFill>
                  <a:schemeClr val="tx2">
                    <a:lumMod val="75000"/>
                  </a:schemeClr>
                </a:solidFill>
              </a:rPr>
              <a:t>Read each “bump in the road” statement.</a:t>
            </a:r>
          </a:p>
          <a:p>
            <a:pPr marL="342900" indent="-342900">
              <a:spcBef>
                <a:spcPts val="600"/>
              </a:spcBef>
              <a:buFont typeface="Courier New" panose="02070309020205020404" pitchFamily="49" charset="0"/>
              <a:buChar char="o"/>
            </a:pPr>
            <a:r>
              <a:rPr lang="en-US" sz="2400" dirty="0">
                <a:solidFill>
                  <a:schemeClr val="tx2">
                    <a:lumMod val="75000"/>
                  </a:schemeClr>
                </a:solidFill>
              </a:rPr>
              <a:t>Share ideas you have for responding to these “bumps.”</a:t>
            </a:r>
            <a:r>
              <a:rPr lang="en-US" sz="2400" dirty="0">
                <a:solidFill>
                  <a:srgbClr val="199124"/>
                </a:solidFill>
                <a:latin typeface="Calibri" panose="020F0502020204030204" pitchFamily="34" charset="0"/>
                <a:cs typeface="Calibri" panose="020F0502020204030204" pitchFamily="34" charset="0"/>
              </a:rPr>
              <a:t> </a:t>
            </a:r>
          </a:p>
          <a:p>
            <a:endParaRPr lang="en-US" sz="2400" dirty="0"/>
          </a:p>
        </p:txBody>
      </p:sp>
      <p:grpSp>
        <p:nvGrpSpPr>
          <p:cNvPr id="4" name="Group 3"/>
          <p:cNvGrpSpPr/>
          <p:nvPr/>
        </p:nvGrpSpPr>
        <p:grpSpPr>
          <a:xfrm>
            <a:off x="452242" y="766828"/>
            <a:ext cx="8039100" cy="2549783"/>
            <a:chOff x="452242" y="766828"/>
            <a:chExt cx="8039100" cy="254978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2" y="766828"/>
              <a:ext cx="80391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06236" y="3131945"/>
              <a:ext cx="473206" cy="184666"/>
            </a:xfrm>
            <a:prstGeom prst="rect">
              <a:avLst/>
            </a:prstGeom>
            <a:noFill/>
          </p:spPr>
          <p:txBody>
            <a:bodyPr wrap="none" rtlCol="0">
              <a:spAutoFit/>
            </a:bodyPr>
            <a:lstStyle/>
            <a:p>
              <a:r>
                <a:rPr lang="en-US" sz="600" dirty="0" err="1"/>
                <a:t>pixshark</a:t>
              </a:r>
              <a:endParaRPr lang="en-US" sz="600" dirty="0"/>
            </a:p>
          </p:txBody>
        </p:sp>
      </p:grpSp>
      <p:sp>
        <p:nvSpPr>
          <p:cNvPr id="8" name="Rectangle 7"/>
          <p:cNvSpPr/>
          <p:nvPr/>
        </p:nvSpPr>
        <p:spPr>
          <a:xfrm>
            <a:off x="235719" y="376120"/>
            <a:ext cx="6312947" cy="584775"/>
          </a:xfrm>
          <a:prstGeom prst="rect">
            <a:avLst/>
          </a:prstGeom>
        </p:spPr>
        <p:txBody>
          <a:bodyPr wrap="none">
            <a:spAutoFit/>
          </a:bodyPr>
          <a:lstStyle/>
          <a:p>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Road to Bilingualism &amp; </a:t>
            </a:r>
            <a:r>
              <a:rPr lang="en-US" sz="32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Biliteracy</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43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6301" y="1892527"/>
            <a:ext cx="7399859" cy="2463628"/>
          </a:xfrm>
        </p:spPr>
        <p:txBody>
          <a:bodyPr>
            <a:normAutofit/>
          </a:bodyPr>
          <a:lstStyle/>
          <a:p>
            <a:pPr marL="228600" lvl="0">
              <a:buNone/>
            </a:pPr>
            <a:r>
              <a:rPr lang="en" dirty="0">
                <a:solidFill>
                  <a:srgbClr val="090E0F"/>
                </a:solidFill>
              </a:rPr>
              <a:t>   </a:t>
            </a:r>
            <a:r>
              <a:rPr lang="en" dirty="0">
                <a:solidFill>
                  <a:schemeClr val="tx2"/>
                </a:solidFill>
              </a:rPr>
              <a:t>In 5</a:t>
            </a:r>
            <a:r>
              <a:rPr lang="en" baseline="30000" dirty="0">
                <a:solidFill>
                  <a:schemeClr val="tx2"/>
                </a:solidFill>
              </a:rPr>
              <a:t>th</a:t>
            </a:r>
            <a:r>
              <a:rPr lang="en" dirty="0">
                <a:solidFill>
                  <a:schemeClr val="tx2"/>
                </a:solidFill>
              </a:rPr>
              <a:t> grade, when the content becomes much more complex and difficult, your child might get very discouraged and you may feel helpless, especially if you</a:t>
            </a:r>
            <a:r>
              <a:rPr lang="en-US" dirty="0">
                <a:solidFill>
                  <a:schemeClr val="tx2"/>
                </a:solidFill>
              </a:rPr>
              <a:t> </a:t>
            </a:r>
            <a:r>
              <a:rPr lang="en" dirty="0">
                <a:solidFill>
                  <a:schemeClr val="tx2"/>
                </a:solidFill>
              </a:rPr>
              <a:t>don’t speak the language of instruction.</a:t>
            </a:r>
          </a:p>
          <a:p>
            <a:pPr lvl="0"/>
            <a:endParaRPr lang="en" dirty="0"/>
          </a:p>
          <a:p>
            <a:endParaRPr lang="en-US" dirty="0"/>
          </a:p>
        </p:txBody>
      </p:sp>
      <p:sp>
        <p:nvSpPr>
          <p:cNvPr id="2" name="Slide Number Placeholder 1"/>
          <p:cNvSpPr>
            <a:spLocks noGrp="1"/>
          </p:cNvSpPr>
          <p:nvPr>
            <p:ph type="sldNum" idx="12"/>
          </p:nvPr>
        </p:nvSpPr>
        <p:spPr>
          <a:xfrm>
            <a:off x="8126995" y="4287409"/>
            <a:ext cx="548700" cy="393600"/>
          </a:xfrm>
        </p:spPr>
        <p:txBody>
          <a:bodyPr/>
          <a:lstStyle/>
          <a:p>
            <a:pPr lvl="0">
              <a:spcBef>
                <a:spcPts val="0"/>
              </a:spcBef>
              <a:buNone/>
            </a:pPr>
            <a:fld id="{00000000-1234-1234-1234-123412341234}" type="slidenum">
              <a:rPr lang="en" smtClean="0"/>
              <a:t>24</a:t>
            </a:fld>
            <a:endParaRPr lang="en" dirty="0"/>
          </a:p>
        </p:txBody>
      </p:sp>
      <p:sp>
        <p:nvSpPr>
          <p:cNvPr id="5" name="TextBox 4"/>
          <p:cNvSpPr txBox="1"/>
          <p:nvPr/>
        </p:nvSpPr>
        <p:spPr>
          <a:xfrm>
            <a:off x="885501" y="1729913"/>
            <a:ext cx="7281457" cy="2677656"/>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Children often feel it’s not fair that they have to work so much harder than their non-DLI friends.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As parents, you will probably feel bad you can’t help more.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Acknowledge your child’s feelings as well as your own, but don’t let them overpower you. The struggle is worth it!</a:t>
            </a:r>
          </a:p>
        </p:txBody>
      </p:sp>
      <p:grpSp>
        <p:nvGrpSpPr>
          <p:cNvPr id="9" name="Group 8"/>
          <p:cNvGrpSpPr/>
          <p:nvPr/>
        </p:nvGrpSpPr>
        <p:grpSpPr>
          <a:xfrm>
            <a:off x="1048413" y="213653"/>
            <a:ext cx="1396870" cy="1396870"/>
            <a:chOff x="344248" y="150943"/>
            <a:chExt cx="1396870" cy="1396870"/>
          </a:xfrm>
        </p:grpSpPr>
        <p:pic>
          <p:nvPicPr>
            <p:cNvPr id="10"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6537" y="860087"/>
              <a:ext cx="184731" cy="584775"/>
            </a:xfrm>
            <a:prstGeom prst="rect">
              <a:avLst/>
            </a:prstGeom>
            <a:noFill/>
          </p:spPr>
          <p:txBody>
            <a:bodyPr wrap="none" rtlCol="0">
              <a:spAutoFit/>
            </a:bodyPr>
            <a:lstStyle/>
            <a:p>
              <a:endParaRPr lang="en-US" sz="3200" b="1" dirty="0"/>
            </a:p>
          </p:txBody>
        </p:sp>
      </p:grpSp>
      <p:grpSp>
        <p:nvGrpSpPr>
          <p:cNvPr id="8" name="Group 7"/>
          <p:cNvGrpSpPr/>
          <p:nvPr/>
        </p:nvGrpSpPr>
        <p:grpSpPr>
          <a:xfrm>
            <a:off x="2600035" y="213653"/>
            <a:ext cx="1679860" cy="1276575"/>
            <a:chOff x="2600035" y="213653"/>
            <a:chExt cx="1679860" cy="1276575"/>
          </a:xfrm>
        </p:grpSpPr>
        <p:pic>
          <p:nvPicPr>
            <p:cNvPr id="12" name="Picture 2" descr="Parent Help Clipar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035" y="213653"/>
              <a:ext cx="1679860" cy="1091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75057" y="1305562"/>
              <a:ext cx="460382" cy="184666"/>
            </a:xfrm>
            <a:prstGeom prst="rect">
              <a:avLst/>
            </a:prstGeom>
            <a:noFill/>
          </p:spPr>
          <p:txBody>
            <a:bodyPr wrap="none" rtlCol="0">
              <a:spAutoFit/>
            </a:bodyPr>
            <a:lstStyle/>
            <a:p>
              <a:r>
                <a:rPr lang="en-US" sz="600" dirty="0" err="1"/>
                <a:t>Pixabay</a:t>
              </a:r>
              <a:endParaRPr lang="en-US" sz="600" dirty="0"/>
            </a:p>
          </p:txBody>
        </p:sp>
      </p:grpSp>
    </p:spTree>
    <p:extLst>
      <p:ext uri="{BB962C8B-B14F-4D97-AF65-F5344CB8AC3E}">
        <p14:creationId xmlns:p14="http://schemas.microsoft.com/office/powerpoint/2010/main" val="22722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9789" y="2114550"/>
            <a:ext cx="7864456" cy="1622569"/>
          </a:xfrm>
        </p:spPr>
        <p:txBody>
          <a:bodyPr>
            <a:normAutofit lnSpcReduction="10000"/>
          </a:bodyPr>
          <a:lstStyle/>
          <a:p>
            <a:pPr lvl="0">
              <a:buNone/>
            </a:pPr>
            <a:r>
              <a:rPr lang="en-US" sz="2400" dirty="0">
                <a:solidFill>
                  <a:srgbClr val="090E0F"/>
                </a:solidFill>
              </a:rPr>
              <a:t>    </a:t>
            </a:r>
            <a:r>
              <a:rPr lang="en-US" sz="2400" dirty="0">
                <a:solidFill>
                  <a:schemeClr val="tx2"/>
                </a:solidFill>
              </a:rPr>
              <a:t>At the end of elementary, when it comes time to move into middle school, your child may want to quit the DLI program and go to </a:t>
            </a:r>
            <a:r>
              <a:rPr lang="en-US" dirty="0">
                <a:solidFill>
                  <a:schemeClr val="tx2"/>
                </a:solidFill>
              </a:rPr>
              <a:t>middle school in English only.  </a:t>
            </a:r>
            <a:r>
              <a:rPr lang="en-US" sz="2400" i="1" dirty="0">
                <a:solidFill>
                  <a:schemeClr val="tx2"/>
                </a:solidFill>
              </a:rPr>
              <a:t>You</a:t>
            </a:r>
            <a:r>
              <a:rPr lang="en-US" sz="2400" dirty="0">
                <a:solidFill>
                  <a:schemeClr val="tx2"/>
                </a:solidFill>
              </a:rPr>
              <a:t> may even be ready to give up!</a:t>
            </a:r>
            <a:endParaRPr lang="en-US" dirty="0">
              <a:solidFill>
                <a:schemeClr val="tx2"/>
              </a:solidFill>
            </a:endParaRPr>
          </a:p>
        </p:txBody>
      </p:sp>
      <p:sp>
        <p:nvSpPr>
          <p:cNvPr id="5" name="TextBox 4"/>
          <p:cNvSpPr txBox="1"/>
          <p:nvPr/>
        </p:nvSpPr>
        <p:spPr>
          <a:xfrm>
            <a:off x="545534" y="1646153"/>
            <a:ext cx="7620262" cy="2677656"/>
          </a:xfrm>
          <a:prstGeom prst="rect">
            <a:avLst/>
          </a:prstGeom>
          <a:solidFill>
            <a:schemeClr val="accent6">
              <a:lumMod val="20000"/>
              <a:lumOff val="80000"/>
            </a:schemeClr>
          </a:solidFill>
        </p:spPr>
        <p:txBody>
          <a:bodyPr wrap="square" rtlCol="0">
            <a:spAutoFit/>
          </a:bodyPr>
          <a:lstStyle/>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The road to bilingualism and biliteracy is a long one.</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Students need to continue their studies in both languages through high school and even beyond. </a:t>
            </a:r>
          </a:p>
          <a:p>
            <a:pPr marL="342900" indent="-342900">
              <a:buFont typeface="Courier New" panose="02070309020205020404" pitchFamily="49" charset="0"/>
              <a:buChar char="o"/>
            </a:pPr>
            <a:r>
              <a:rPr lang="en-US" sz="2400" dirty="0">
                <a:solidFill>
                  <a:schemeClr val="tx2"/>
                </a:solidFill>
                <a:latin typeface="Calibri" panose="020F0502020204030204" pitchFamily="34" charset="0"/>
                <a:cs typeface="Calibri" panose="020F0502020204030204" pitchFamily="34" charset="0"/>
              </a:rPr>
              <a:t>Research is clear that DLI education offers Spanish-speaking students the best shot at maintaining their home language and developing high levels of English proficiency. </a:t>
            </a:r>
          </a:p>
        </p:txBody>
      </p:sp>
      <p:sp>
        <p:nvSpPr>
          <p:cNvPr id="2" name="Slide Number Placeholder 1"/>
          <p:cNvSpPr>
            <a:spLocks noGrp="1"/>
          </p:cNvSpPr>
          <p:nvPr>
            <p:ph type="sldNum" idx="12"/>
          </p:nvPr>
        </p:nvSpPr>
        <p:spPr>
          <a:xfrm>
            <a:off x="8165796" y="4287409"/>
            <a:ext cx="548700" cy="393600"/>
          </a:xfrm>
        </p:spPr>
        <p:txBody>
          <a:bodyPr/>
          <a:lstStyle/>
          <a:p>
            <a:pPr lvl="0">
              <a:spcBef>
                <a:spcPts val="0"/>
              </a:spcBef>
              <a:buNone/>
            </a:pPr>
            <a:fld id="{00000000-1234-1234-1234-123412341234}" type="slidenum">
              <a:rPr lang="en" smtClean="0"/>
              <a:t>25</a:t>
            </a:fld>
            <a:endParaRPr lang="en" dirty="0"/>
          </a:p>
        </p:txBody>
      </p:sp>
      <p:grpSp>
        <p:nvGrpSpPr>
          <p:cNvPr id="9" name="Group 8"/>
          <p:cNvGrpSpPr/>
          <p:nvPr/>
        </p:nvGrpSpPr>
        <p:grpSpPr>
          <a:xfrm>
            <a:off x="1048413" y="213653"/>
            <a:ext cx="1396870" cy="1396870"/>
            <a:chOff x="344248" y="150943"/>
            <a:chExt cx="1396870" cy="1396870"/>
          </a:xfrm>
        </p:grpSpPr>
        <p:pic>
          <p:nvPicPr>
            <p:cNvPr id="10" name="Picture 4" descr="Traffic Sign, 12&quot;H, 12&quot;W, Alumin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8" y="150943"/>
              <a:ext cx="1396870" cy="13968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6537" y="860087"/>
              <a:ext cx="184731" cy="584775"/>
            </a:xfrm>
            <a:prstGeom prst="rect">
              <a:avLst/>
            </a:prstGeom>
            <a:noFill/>
          </p:spPr>
          <p:txBody>
            <a:bodyPr wrap="none" rtlCol="0">
              <a:spAutoFit/>
            </a:bodyPr>
            <a:lstStyle/>
            <a:p>
              <a:endParaRPr lang="en-US" sz="3200" b="1" dirty="0"/>
            </a:p>
          </p:txBody>
        </p:sp>
      </p:grpSp>
      <p:pic>
        <p:nvPicPr>
          <p:cNvPr id="4" name="Picture 3">
            <a:extLst>
              <a:ext uri="{FF2B5EF4-FFF2-40B4-BE49-F238E27FC236}">
                <a16:creationId xmlns:a16="http://schemas.microsoft.com/office/drawing/2014/main" id="{91B7532C-FD47-4116-9BA8-442C59A1C901}"/>
              </a:ext>
            </a:extLst>
          </p:cNvPr>
          <p:cNvPicPr>
            <a:picLocks noChangeAspect="1"/>
          </p:cNvPicPr>
          <p:nvPr/>
        </p:nvPicPr>
        <p:blipFill>
          <a:blip r:embed="rId4"/>
          <a:stretch>
            <a:fillRect/>
          </a:stretch>
        </p:blipFill>
        <p:spPr>
          <a:xfrm>
            <a:off x="2617517" y="348972"/>
            <a:ext cx="1680505" cy="746891"/>
          </a:xfrm>
          <a:prstGeom prst="rect">
            <a:avLst/>
          </a:prstGeom>
        </p:spPr>
      </p:pic>
      <p:sp>
        <p:nvSpPr>
          <p:cNvPr id="6" name="TextBox 5">
            <a:extLst>
              <a:ext uri="{FF2B5EF4-FFF2-40B4-BE49-F238E27FC236}">
                <a16:creationId xmlns:a16="http://schemas.microsoft.com/office/drawing/2014/main" id="{1A44049B-5F0F-4354-B728-22E50D901CCB}"/>
              </a:ext>
            </a:extLst>
          </p:cNvPr>
          <p:cNvSpPr txBox="1"/>
          <p:nvPr/>
        </p:nvSpPr>
        <p:spPr>
          <a:xfrm>
            <a:off x="4002683" y="999740"/>
            <a:ext cx="352982"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Pixy</a:t>
            </a:r>
          </a:p>
        </p:txBody>
      </p:sp>
    </p:spTree>
    <p:extLst>
      <p:ext uri="{BB962C8B-B14F-4D97-AF65-F5344CB8AC3E}">
        <p14:creationId xmlns:p14="http://schemas.microsoft.com/office/powerpoint/2010/main" val="307398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0000000-1234-1234-1234-123412341234}" type="slidenum">
              <a:rPr lang="en" smtClean="0"/>
              <a:pPr/>
              <a:t>26</a:t>
            </a:fld>
            <a:endParaRPr lang="en" dirty="0"/>
          </a:p>
        </p:txBody>
      </p:sp>
      <p:pic>
        <p:nvPicPr>
          <p:cNvPr id="4" name="Picture 2">
            <a:extLst>
              <a:ext uri="{FF2B5EF4-FFF2-40B4-BE49-F238E27FC236}">
                <a16:creationId xmlns:a16="http://schemas.microsoft.com/office/drawing/2014/main" id="{36D3CFC3-AB41-4F53-BEB3-475B96DE9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63147"/>
            <a:ext cx="6788915" cy="11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50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TextBox 8"/>
          <p:cNvSpPr txBox="1"/>
          <p:nvPr/>
        </p:nvSpPr>
        <p:spPr>
          <a:xfrm>
            <a:off x="3198505" y="3403600"/>
            <a:ext cx="2781531" cy="523220"/>
          </a:xfrm>
          <a:prstGeom prst="rect">
            <a:avLst/>
          </a:prstGeom>
          <a:noFill/>
        </p:spPr>
        <p:txBody>
          <a:bodyPr wrap="none" rtlCol="0">
            <a:spAutoFit/>
          </a:bodyPr>
          <a:lstStyle/>
          <a:p>
            <a:r>
              <a:rPr lang="en-US" sz="2800" dirty="0">
                <a:solidFill>
                  <a:schemeClr val="tx2">
                    <a:lumMod val="75000"/>
                  </a:schemeClr>
                </a:solidFill>
                <a:latin typeface="Calibri" panose="020F0502020204030204" pitchFamily="34" charset="0"/>
                <a:cs typeface="Calibri" panose="020F0502020204030204" pitchFamily="34" charset="0"/>
              </a:rPr>
              <a:t>DLI </a:t>
            </a:r>
            <a:r>
              <a:rPr lang="en-US" sz="2800" dirty="0" err="1">
                <a:solidFill>
                  <a:schemeClr val="tx2">
                    <a:lumMod val="75000"/>
                  </a:schemeClr>
                </a:solidFill>
                <a:latin typeface="Calibri" panose="020F0502020204030204" pitchFamily="34" charset="0"/>
                <a:cs typeface="Calibri" panose="020F0502020204030204" pitchFamily="34" charset="0"/>
              </a:rPr>
              <a:t>superparents</a:t>
            </a:r>
            <a:r>
              <a:rPr lang="en-US" sz="2800" dirty="0">
                <a:solidFill>
                  <a:schemeClr val="tx2">
                    <a:lumMod val="75000"/>
                  </a:schemeClr>
                </a:solidFill>
                <a:latin typeface="Calibri" panose="020F0502020204030204" pitchFamily="34" charset="0"/>
                <a:cs typeface="Calibri" panose="020F0502020204030204" pitchFamily="34" charset="0"/>
              </a:rPr>
              <a:t>!</a:t>
            </a:r>
          </a:p>
        </p:txBody>
      </p:sp>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27</a:t>
            </a:fld>
            <a:endParaRPr lang="en" dirty="0"/>
          </a:p>
        </p:txBody>
      </p:sp>
      <p:grpSp>
        <p:nvGrpSpPr>
          <p:cNvPr id="4" name="Group 3">
            <a:extLst>
              <a:ext uri="{FF2B5EF4-FFF2-40B4-BE49-F238E27FC236}">
                <a16:creationId xmlns:a16="http://schemas.microsoft.com/office/drawing/2014/main" id="{FC085C41-53EB-400C-A7D5-C7A36E49E38B}"/>
              </a:ext>
            </a:extLst>
          </p:cNvPr>
          <p:cNvGrpSpPr/>
          <p:nvPr/>
        </p:nvGrpSpPr>
        <p:grpSpPr>
          <a:xfrm>
            <a:off x="2950971" y="950947"/>
            <a:ext cx="3286418" cy="2289926"/>
            <a:chOff x="2950971" y="950947"/>
            <a:chExt cx="3286418" cy="228992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971" y="950947"/>
              <a:ext cx="3276600" cy="228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BB24F11-1630-4C0B-AB91-A1760C263A03}"/>
                </a:ext>
              </a:extLst>
            </p:cNvPr>
            <p:cNvSpPr txBox="1"/>
            <p:nvPr/>
          </p:nvSpPr>
          <p:spPr>
            <a:xfrm>
              <a:off x="5413124" y="2800350"/>
              <a:ext cx="824265"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bealearninghero.org</a:t>
              </a:r>
            </a:p>
          </p:txBody>
        </p:sp>
      </p:grpSp>
    </p:spTree>
    <p:extLst>
      <p:ext uri="{BB962C8B-B14F-4D97-AF65-F5344CB8AC3E}">
        <p14:creationId xmlns:p14="http://schemas.microsoft.com/office/powerpoint/2010/main" val="13968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4" name="Rectangle 3"/>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#1</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1052052" y="1657350"/>
            <a:ext cx="7391400" cy="2677656"/>
          </a:xfrm>
          <a:prstGeom prst="rect">
            <a:avLst/>
          </a:prstGeom>
        </p:spPr>
        <p:txBody>
          <a:bodyPr wrap="square">
            <a:spAutoFit/>
          </a:bodyPr>
          <a:lstStyle/>
          <a:p>
            <a:r>
              <a:rPr lang="en-US" sz="2400" dirty="0">
                <a:solidFill>
                  <a:srgbClr val="002060"/>
                </a:solidFill>
                <a:latin typeface="Calibri" panose="020F0502020204030204" pitchFamily="34" charset="0"/>
                <a:cs typeface="Calibri" panose="020F0502020204030204" pitchFamily="34" charset="0"/>
              </a:rPr>
              <a:t>Support your home language.  Speaking your home language and providing a rich language environment for your child is the most important thing you can do for them. </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Share your hopes and dreams for your child’s future as a bilingual. </a:t>
            </a:r>
          </a:p>
        </p:txBody>
      </p:sp>
      <p:sp>
        <p:nvSpPr>
          <p:cNvPr id="5" name="Slide Number Placeholder 4"/>
          <p:cNvSpPr>
            <a:spLocks noGrp="1"/>
          </p:cNvSpPr>
          <p:nvPr>
            <p:ph type="sldNum" idx="12"/>
          </p:nvPr>
        </p:nvSpPr>
        <p:spPr>
          <a:xfrm>
            <a:off x="8169102" y="4311750"/>
            <a:ext cx="548700" cy="393600"/>
          </a:xfrm>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322170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1" name="TextBox 10"/>
          <p:cNvSpPr txBox="1"/>
          <p:nvPr/>
        </p:nvSpPr>
        <p:spPr>
          <a:xfrm>
            <a:off x="914400" y="1657350"/>
            <a:ext cx="8153400" cy="2985433"/>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Read to your child in your strongest language to encourage development of the home language and to model fluent reading. </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Listen to your child read, even if you do not speak/read the language.     </a:t>
            </a:r>
            <a:endParaRPr lang="en-US" sz="2400" dirty="0">
              <a:solidFill>
                <a:schemeClr val="tx2">
                  <a:lumMod val="75000"/>
                </a:schemeClr>
              </a:solidFill>
              <a:latin typeface="Calibri" panose="020F0502020204030204" pitchFamily="34" charset="0"/>
              <a:cs typeface="Calibri" panose="020F0502020204030204" pitchFamily="34" charset="0"/>
            </a:endParaRPr>
          </a:p>
          <a:p>
            <a:endParaRPr lang="en-US" sz="2400" dirty="0">
              <a:solidFill>
                <a:schemeClr val="tx2">
                  <a:lumMod val="75000"/>
                </a:schemeClr>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280933"/>
            <a:ext cx="548700" cy="393600"/>
          </a:xfrm>
        </p:spPr>
        <p:txBody>
          <a:bodyPr/>
          <a:lstStyle/>
          <a:p>
            <a:fld id="{00000000-1234-1234-1234-123412341234}" type="slidenum">
              <a:rPr lang="en" smtClean="0"/>
              <a:pPr/>
              <a:t>29</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#2</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4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143000" y="1504950"/>
            <a:ext cx="6754812" cy="2197100"/>
          </a:xfrm>
        </p:spPr>
        <p:txBody>
          <a:bodyPr>
            <a:noAutofit/>
          </a:bodyPr>
          <a:lstStyle/>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name</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Number and ages of your children</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Your school </a:t>
            </a:r>
          </a:p>
          <a:p>
            <a:pPr>
              <a:spcBef>
                <a:spcPts val="600"/>
              </a:spcBef>
              <a:buFont typeface="Courier New" panose="02070309020205020404" pitchFamily="49" charset="0"/>
              <a:buChar char="o"/>
            </a:pPr>
            <a:r>
              <a:rPr lang="en-US" sz="2800" dirty="0">
                <a:solidFill>
                  <a:srgbClr val="002060"/>
                </a:solidFill>
                <a:latin typeface="Calibri" panose="020F0502020204030204" pitchFamily="34" charset="0"/>
                <a:cs typeface="Calibri" panose="020F0502020204030204" pitchFamily="34" charset="0"/>
              </a:rPr>
              <a:t>Languages spoken at home</a:t>
            </a:r>
          </a:p>
        </p:txBody>
      </p:sp>
      <p:sp>
        <p:nvSpPr>
          <p:cNvPr id="6" name="Slide Number Placeholder 5"/>
          <p:cNvSpPr>
            <a:spLocks noGrp="1"/>
          </p:cNvSpPr>
          <p:nvPr>
            <p:ph type="sldNum" sz="quarter" idx="12"/>
          </p:nvPr>
        </p:nvSpPr>
        <p:spPr/>
        <p:txBody>
          <a:bodyPr/>
          <a:lstStyle/>
          <a:p>
            <a:fld id="{00000000-1234-1234-1234-123412341234}" type="slidenum">
              <a:rPr lang="en" smtClean="0"/>
              <a:pPr/>
              <a:t>3</a:t>
            </a:fld>
            <a:endParaRPr lang="en" dirty="0"/>
          </a:p>
        </p:txBody>
      </p:sp>
      <p:sp>
        <p:nvSpPr>
          <p:cNvPr id="8" name="Title 1"/>
          <p:cNvSpPr txBox="1">
            <a:spLocks/>
          </p:cNvSpPr>
          <p:nvPr/>
        </p:nvSpPr>
        <p:spPr>
          <a:xfrm>
            <a:off x="127780" y="182451"/>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Introductions</a:t>
            </a:r>
          </a:p>
        </p:txBody>
      </p:sp>
      <p:grpSp>
        <p:nvGrpSpPr>
          <p:cNvPr id="10" name="Group 9"/>
          <p:cNvGrpSpPr/>
          <p:nvPr/>
        </p:nvGrpSpPr>
        <p:grpSpPr>
          <a:xfrm>
            <a:off x="2971800" y="182451"/>
            <a:ext cx="917719" cy="1049965"/>
            <a:chOff x="3048000" y="182451"/>
            <a:chExt cx="917719" cy="1049965"/>
          </a:xfrm>
        </p:grpSpPr>
        <p:pic>
          <p:nvPicPr>
            <p:cNvPr id="11" name="Picture 10"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5047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extBox 9"/>
          <p:cNvSpPr txBox="1"/>
          <p:nvPr/>
        </p:nvSpPr>
        <p:spPr>
          <a:xfrm>
            <a:off x="1042218" y="1581150"/>
            <a:ext cx="7339781" cy="2616101"/>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Bring Spanish into your home: music, TV, DVDs, educational websites, audio books, etc.</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Look for authentic opportunities to use Spanish: restaurants, markets, family and friends who speak the language, etc. </a:t>
            </a:r>
          </a:p>
          <a:p>
            <a:endParaRPr lang="en-US" sz="2000" dirty="0">
              <a:solidFill>
                <a:srgbClr val="00206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38100" y="4311750"/>
            <a:ext cx="548700" cy="393600"/>
          </a:xfrm>
        </p:spPr>
        <p:txBody>
          <a:bodyPr/>
          <a:lstStyle/>
          <a:p>
            <a:fld id="{00000000-1234-1234-1234-123412341234}" type="slidenum">
              <a:rPr lang="en" smtClean="0"/>
              <a:pPr/>
              <a:t>30</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#3</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7863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extBox 9"/>
          <p:cNvSpPr txBox="1"/>
          <p:nvPr/>
        </p:nvSpPr>
        <p:spPr>
          <a:xfrm>
            <a:off x="921657" y="1581150"/>
            <a:ext cx="7339781" cy="2616101"/>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Ask questions about the homework so the child explains the assignments in his/her first language.</a:t>
            </a:r>
          </a:p>
          <a:p>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Find a “homework buddy.”  If your child does not understand an assignment, he or she can contact this child for help. </a:t>
            </a:r>
          </a:p>
          <a:p>
            <a:endParaRPr lang="en-US" sz="20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31</a:t>
            </a:fld>
            <a:endParaRPr lang="en" dirty="0"/>
          </a:p>
        </p:txBody>
      </p:sp>
      <p:sp>
        <p:nvSpPr>
          <p:cNvPr id="5" name="Rectangle 4"/>
          <p:cNvSpPr/>
          <p:nvPr/>
        </p:nvSpPr>
        <p:spPr>
          <a:xfrm>
            <a:off x="304800" y="392329"/>
            <a:ext cx="4786888" cy="646331"/>
          </a:xfrm>
          <a:prstGeom prst="rect">
            <a:avLst/>
          </a:prstGeom>
        </p:spPr>
        <p:txBody>
          <a:bodyPr wrap="none">
            <a:spAutoFit/>
          </a:bodyPr>
          <a:lstStyle/>
          <a:p>
            <a:r>
              <a:rPr lang="en"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DLI superparents - tip #4</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711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extBox 1"/>
          <p:cNvSpPr txBox="1"/>
          <p:nvPr/>
        </p:nvSpPr>
        <p:spPr>
          <a:xfrm>
            <a:off x="629274" y="2484619"/>
            <a:ext cx="7885451" cy="1569660"/>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The basis of learning a language begins in early childhood.  Language skills will develop depending on the exposure and experience that the learner has with the language throughout his or life.</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20"/>
          <a:stretch/>
        </p:blipFill>
        <p:spPr bwMode="auto">
          <a:xfrm>
            <a:off x="599450" y="925398"/>
            <a:ext cx="7915275" cy="13017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2922995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5122" name="Picture 2" descr="Image result for bur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57336"/>
            <a:ext cx="3886200" cy="3168196"/>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1218" y="1779715"/>
            <a:ext cx="2331087" cy="954107"/>
          </a:xfrm>
          <a:prstGeom prst="rect">
            <a:avLst/>
          </a:prstGeom>
          <a:noFill/>
        </p:spPr>
        <p:txBody>
          <a:bodyPr wrap="none" rtlCol="0">
            <a:spAutoFit/>
          </a:bodyPr>
          <a:lstStyle/>
          <a:p>
            <a:pPr algn="ctr"/>
            <a:r>
              <a:rPr lang="en-US" sz="2800" dirty="0">
                <a:solidFill>
                  <a:schemeClr val="accent1">
                    <a:lumMod val="75000"/>
                  </a:schemeClr>
                </a:solidFill>
                <a:latin typeface="Broadway" panose="04040905080B02020502" pitchFamily="82" charset="0"/>
                <a:cs typeface="Calibri" panose="020F0502020204030204" pitchFamily="34" charset="0"/>
              </a:rPr>
              <a:t>The stakes </a:t>
            </a:r>
          </a:p>
          <a:p>
            <a:pPr algn="ctr"/>
            <a:r>
              <a:rPr lang="en-US" sz="2800" dirty="0">
                <a:solidFill>
                  <a:schemeClr val="accent1">
                    <a:lumMod val="75000"/>
                  </a:schemeClr>
                </a:solidFill>
                <a:latin typeface="Broadway" panose="04040905080B02020502" pitchFamily="82" charset="0"/>
                <a:cs typeface="Calibri" panose="020F0502020204030204" pitchFamily="34" charset="0"/>
              </a:rPr>
              <a:t>are high</a:t>
            </a:r>
          </a:p>
        </p:txBody>
      </p:sp>
      <p:sp>
        <p:nvSpPr>
          <p:cNvPr id="4" name="Slide Number Placeholder 3"/>
          <p:cNvSpPr>
            <a:spLocks noGrp="1"/>
          </p:cNvSpPr>
          <p:nvPr>
            <p:ph type="sldNum" sz="quarter"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58944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 name="Group 1"/>
          <p:cNvGrpSpPr/>
          <p:nvPr/>
        </p:nvGrpSpPr>
        <p:grpSpPr>
          <a:xfrm>
            <a:off x="1371600" y="971550"/>
            <a:ext cx="6343351" cy="2803776"/>
            <a:chOff x="1000225" y="910974"/>
            <a:chExt cx="6343351" cy="2803776"/>
          </a:xfrm>
        </p:grpSpPr>
        <p:pic>
          <p:nvPicPr>
            <p:cNvPr id="271" name="Shape 271"/>
            <p:cNvPicPr preferRelativeResize="0"/>
            <p:nvPr/>
          </p:nvPicPr>
          <p:blipFill>
            <a:blip r:embed="rId3">
              <a:alphaModFix/>
            </a:blip>
            <a:stretch>
              <a:fillRect/>
            </a:stretch>
          </p:blipFill>
          <p:spPr>
            <a:xfrm>
              <a:off x="1000225" y="910974"/>
              <a:ext cx="3581400" cy="2803776"/>
            </a:xfrm>
            <a:prstGeom prst="rect">
              <a:avLst/>
            </a:prstGeom>
            <a:noFill/>
            <a:ln>
              <a:noFill/>
            </a:ln>
          </p:spPr>
        </p:pic>
        <p:sp>
          <p:nvSpPr>
            <p:cNvPr id="273" name="Shape 273"/>
            <p:cNvSpPr/>
            <p:nvPr/>
          </p:nvSpPr>
          <p:spPr>
            <a:xfrm>
              <a:off x="5810151" y="1974736"/>
              <a:ext cx="1533425" cy="835163"/>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Hmong</a:t>
              </a:r>
            </a:p>
          </p:txBody>
        </p:sp>
        <p:sp>
          <p:nvSpPr>
            <p:cNvPr id="274" name="Shape 274"/>
            <p:cNvSpPr/>
            <p:nvPr/>
          </p:nvSpPr>
          <p:spPr>
            <a:xfrm>
              <a:off x="2600425" y="1965200"/>
              <a:ext cx="1514375" cy="835150"/>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Ojibwe</a:t>
              </a:r>
            </a:p>
          </p:txBody>
        </p:sp>
        <p:sp>
          <p:nvSpPr>
            <p:cNvPr id="275" name="Shape 275"/>
            <p:cNvSpPr/>
            <p:nvPr/>
          </p:nvSpPr>
          <p:spPr>
            <a:xfrm>
              <a:off x="4124325" y="1974736"/>
              <a:ext cx="1685826" cy="835139"/>
            </a:xfrm>
            <a:prstGeom prst="ellipse">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2400" dirty="0">
                  <a:latin typeface="Calibri" panose="020F0502020204030204" pitchFamily="34" charset="0"/>
                  <a:cs typeface="Calibri" panose="020F0502020204030204" pitchFamily="34" charset="0"/>
                </a:rPr>
                <a:t>Spanish</a:t>
              </a:r>
            </a:p>
          </p:txBody>
        </p:sp>
      </p:grpSp>
      <p:sp>
        <p:nvSpPr>
          <p:cNvPr id="4" name="Slide Number Placeholder 3"/>
          <p:cNvSpPr>
            <a:spLocks noGrp="1"/>
          </p:cNvSpPr>
          <p:nvPr>
            <p:ph type="sldNum" sz="quarter" idx="12"/>
          </p:nvPr>
        </p:nvSpPr>
        <p:spPr/>
        <p:txBody>
          <a:bodyPr/>
          <a:lstStyle/>
          <a:p>
            <a:fld id="{00000000-1234-1234-1234-123412341234}" type="slidenum">
              <a:rPr lang="en" smtClean="0"/>
              <a:pPr/>
              <a:t>34</a:t>
            </a:fld>
            <a:endParaRPr lang="en" dirty="0"/>
          </a:p>
        </p:txBody>
      </p:sp>
      <p:sp>
        <p:nvSpPr>
          <p:cNvPr id="3" name="TextBox 2">
            <a:extLst>
              <a:ext uri="{FF2B5EF4-FFF2-40B4-BE49-F238E27FC236}">
                <a16:creationId xmlns:a16="http://schemas.microsoft.com/office/drawing/2014/main" id="{F994E7AC-7D5C-4860-9DCC-0C567CA396A1}"/>
              </a:ext>
            </a:extLst>
          </p:cNvPr>
          <p:cNvSpPr txBox="1"/>
          <p:nvPr/>
        </p:nvSpPr>
        <p:spPr>
          <a:xfrm>
            <a:off x="381000" y="4857750"/>
            <a:ext cx="115929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(Fortune, 2018)</a:t>
            </a:r>
          </a:p>
        </p:txBody>
      </p:sp>
      <p:sp>
        <p:nvSpPr>
          <p:cNvPr id="5" name="TextBox 4">
            <a:extLst>
              <a:ext uri="{FF2B5EF4-FFF2-40B4-BE49-F238E27FC236}">
                <a16:creationId xmlns:a16="http://schemas.microsoft.com/office/drawing/2014/main" id="{F91DDAD1-B83B-4ED4-929C-A4DC1A32CD3A}"/>
              </a:ext>
            </a:extLst>
          </p:cNvPr>
          <p:cNvSpPr txBox="1"/>
          <p:nvPr/>
        </p:nvSpPr>
        <p:spPr>
          <a:xfrm>
            <a:off x="3114530" y="3582496"/>
            <a:ext cx="633507" cy="184666"/>
          </a:xfrm>
          <a:prstGeom prst="rect">
            <a:avLst/>
          </a:prstGeom>
          <a:noFill/>
        </p:spPr>
        <p:txBody>
          <a:bodyPr wrap="none" rtlCol="0">
            <a:spAutoFit/>
          </a:bodyPr>
          <a:lstStyle/>
          <a:p>
            <a:r>
              <a:rPr lang="en-US" sz="600" dirty="0" err="1"/>
              <a:t>freepnglogos</a:t>
            </a:r>
            <a:endParaRPr lang="en-US" sz="600" dirty="0"/>
          </a:p>
        </p:txBody>
      </p:sp>
    </p:spTree>
    <p:extLst>
      <p:ext uri="{BB962C8B-B14F-4D97-AF65-F5344CB8AC3E}">
        <p14:creationId xmlns:p14="http://schemas.microsoft.com/office/powerpoint/2010/main" val="81540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p:nvPr/>
        </p:nvSpPr>
        <p:spPr>
          <a:xfrm>
            <a:off x="3413925" y="4646100"/>
            <a:ext cx="2159100" cy="4071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2750"/>
            <a:ext cx="6719420" cy="4660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22642" y="4773250"/>
            <a:ext cx="3129383" cy="276999"/>
          </a:xfrm>
          <a:prstGeom prst="rect">
            <a:avLst/>
          </a:prstGeom>
          <a:noFill/>
        </p:spPr>
        <p:txBody>
          <a:bodyPr wrap="none" rtlCol="0">
            <a:spAutoFit/>
          </a:bodyPr>
          <a:lstStyle/>
          <a:p>
            <a:r>
              <a:rPr lang="en-US" sz="1200" dirty="0">
                <a:solidFill>
                  <a:schemeClr val="tx1">
                    <a:lumMod val="75000"/>
                    <a:lumOff val="25000"/>
                  </a:schemeClr>
                </a:solidFill>
                <a:latin typeface="Calibri" panose="020F0502020204030204" pitchFamily="34" charset="0"/>
                <a:cs typeface="Calibri" panose="020F0502020204030204" pitchFamily="34" charset="0"/>
              </a:rPr>
              <a:t>(American Academy of Arts and Sciences 2016)</a:t>
            </a:r>
          </a:p>
        </p:txBody>
      </p:sp>
      <p:sp>
        <p:nvSpPr>
          <p:cNvPr id="4" name="Slide Number Placeholder 3"/>
          <p:cNvSpPr>
            <a:spLocks noGrp="1"/>
          </p:cNvSpPr>
          <p:nvPr>
            <p:ph type="sldNum" sz="quarter"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46269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36</a:t>
            </a:fld>
            <a:endParaRPr lang="en" dirty="0"/>
          </a:p>
        </p:txBody>
      </p:sp>
      <p:grpSp>
        <p:nvGrpSpPr>
          <p:cNvPr id="4" name="Group 3"/>
          <p:cNvGrpSpPr/>
          <p:nvPr/>
        </p:nvGrpSpPr>
        <p:grpSpPr>
          <a:xfrm>
            <a:off x="1828800" y="622299"/>
            <a:ext cx="5285312" cy="3778251"/>
            <a:chOff x="1828800" y="622299"/>
            <a:chExt cx="5285312" cy="377825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22299"/>
              <a:ext cx="5285312" cy="360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334731" y="4215884"/>
              <a:ext cx="731290"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Publicdomain.net</a:t>
              </a:r>
            </a:p>
          </p:txBody>
        </p:sp>
      </p:grpSp>
    </p:spTree>
    <p:extLst>
      <p:ext uri="{BB962C8B-B14F-4D97-AF65-F5344CB8AC3E}">
        <p14:creationId xmlns:p14="http://schemas.microsoft.com/office/powerpoint/2010/main" val="1102295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37</a:t>
            </a:fld>
            <a:endParaRPr lang="en" dirty="0"/>
          </a:p>
        </p:txBody>
      </p:sp>
      <p:sp>
        <p:nvSpPr>
          <p:cNvPr id="19" name="Rectangle 18">
            <a:extLst>
              <a:ext uri="{FF2B5EF4-FFF2-40B4-BE49-F238E27FC236}">
                <a16:creationId xmlns:a16="http://schemas.microsoft.com/office/drawing/2014/main" id="{CBA49EEF-06EE-4F34-986D-BF0712BADC26}"/>
              </a:ext>
            </a:extLst>
          </p:cNvPr>
          <p:cNvSpPr/>
          <p:nvPr/>
        </p:nvSpPr>
        <p:spPr>
          <a:xfrm>
            <a:off x="1828800" y="3472755"/>
            <a:ext cx="5715000" cy="1384995"/>
          </a:xfrm>
          <a:prstGeom prst="rect">
            <a:avLst/>
          </a:prstGeom>
        </p:spPr>
        <p:txBody>
          <a:bodyPr wrap="square">
            <a:spAutoFit/>
          </a:bodyPr>
          <a:lstStyle/>
          <a:p>
            <a:r>
              <a:rPr lang="en-US" sz="2800" dirty="0">
                <a:solidFill>
                  <a:srgbClr val="181818"/>
                </a:solidFill>
                <a:latin typeface="Brush Script MT" panose="03060802040406070304" pitchFamily="66" charset="0"/>
                <a:cs typeface="Calibri" panose="020F0502020204030204" pitchFamily="34" charset="0"/>
              </a:rPr>
              <a:t>“One language sets you in a corridor for life. Two languages open every door along the way.”</a:t>
            </a:r>
          </a:p>
          <a:p>
            <a:r>
              <a:rPr lang="en-US" sz="2800" dirty="0">
                <a:solidFill>
                  <a:srgbClr val="181818"/>
                </a:solidFill>
                <a:latin typeface="Brush Script MT" panose="03060802040406070304" pitchFamily="66" charset="0"/>
                <a:cs typeface="Calibri" panose="020F0502020204030204" pitchFamily="34" charset="0"/>
              </a:rPr>
              <a:t>                                            </a:t>
            </a:r>
            <a:r>
              <a:rPr lang="en-US" sz="1600" dirty="0">
                <a:solidFill>
                  <a:srgbClr val="181818"/>
                </a:solidFill>
                <a:latin typeface="Brush Script MT" panose="03060802040406070304" pitchFamily="66" charset="0"/>
                <a:cs typeface="Calibri" panose="020F0502020204030204" pitchFamily="34" charset="0"/>
              </a:rPr>
              <a:t>- Frank Smith</a:t>
            </a:r>
          </a:p>
        </p:txBody>
      </p:sp>
      <p:grpSp>
        <p:nvGrpSpPr>
          <p:cNvPr id="5" name="Group 4">
            <a:extLst>
              <a:ext uri="{FF2B5EF4-FFF2-40B4-BE49-F238E27FC236}">
                <a16:creationId xmlns:a16="http://schemas.microsoft.com/office/drawing/2014/main" id="{062C8028-042E-424A-AE54-4F8DE3B758B7}"/>
              </a:ext>
            </a:extLst>
          </p:cNvPr>
          <p:cNvGrpSpPr/>
          <p:nvPr/>
        </p:nvGrpSpPr>
        <p:grpSpPr>
          <a:xfrm>
            <a:off x="2438400" y="586470"/>
            <a:ext cx="3950507" cy="2841181"/>
            <a:chOff x="2438400" y="586470"/>
            <a:chExt cx="3950507" cy="2841181"/>
          </a:xfrm>
        </p:grpSpPr>
        <p:pic>
          <p:nvPicPr>
            <p:cNvPr id="6" name="Picture 5">
              <a:extLst>
                <a:ext uri="{FF2B5EF4-FFF2-40B4-BE49-F238E27FC236}">
                  <a16:creationId xmlns:a16="http://schemas.microsoft.com/office/drawing/2014/main" id="{D36B8E73-5444-4CDB-8CD9-0720FD21E681}"/>
                </a:ext>
              </a:extLst>
            </p:cNvPr>
            <p:cNvPicPr>
              <a:picLocks noChangeAspect="1"/>
            </p:cNvPicPr>
            <p:nvPr/>
          </p:nvPicPr>
          <p:blipFill>
            <a:blip r:embed="rId3"/>
            <a:stretch>
              <a:fillRect/>
            </a:stretch>
          </p:blipFill>
          <p:spPr>
            <a:xfrm>
              <a:off x="2438400" y="586470"/>
              <a:ext cx="3950507" cy="2656515"/>
            </a:xfrm>
            <a:prstGeom prst="rect">
              <a:avLst/>
            </a:prstGeom>
          </p:spPr>
        </p:pic>
        <p:sp>
          <p:nvSpPr>
            <p:cNvPr id="7" name="TextBox 6">
              <a:extLst>
                <a:ext uri="{FF2B5EF4-FFF2-40B4-BE49-F238E27FC236}">
                  <a16:creationId xmlns:a16="http://schemas.microsoft.com/office/drawing/2014/main" id="{67320E14-230B-4D14-BF8F-69968193F6CE}"/>
                </a:ext>
              </a:extLst>
            </p:cNvPr>
            <p:cNvSpPr txBox="1"/>
            <p:nvPr/>
          </p:nvSpPr>
          <p:spPr>
            <a:xfrm>
              <a:off x="6028362" y="3242985"/>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grpSp>
    </p:spTree>
    <p:extLst>
      <p:ext uri="{BB962C8B-B14F-4D97-AF65-F5344CB8AC3E}">
        <p14:creationId xmlns:p14="http://schemas.microsoft.com/office/powerpoint/2010/main" val="399564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928255" y="1969587"/>
            <a:ext cx="3491345" cy="2556273"/>
          </a:xfrm>
        </p:spPr>
        <p:txBody>
          <a:bodyPr>
            <a:normAutofit/>
          </a:bodyPr>
          <a:lstStyle/>
          <a:p>
            <a:pPr marL="0" indent="0">
              <a:buNone/>
            </a:pPr>
            <a:r>
              <a:rPr lang="en-US" dirty="0">
                <a:solidFill>
                  <a:srgbClr val="002060"/>
                </a:solidFill>
              </a:rPr>
              <a:t>Please complete the short questionnaire to help us to see what you learned in this workshop and how we can improve it.</a:t>
            </a:r>
          </a:p>
        </p:txBody>
      </p:sp>
      <p:sp>
        <p:nvSpPr>
          <p:cNvPr id="15" name="TextBox 14"/>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0538"/>
            <a:ext cx="609600" cy="390906"/>
          </a:xfrm>
        </p:spPr>
        <p:txBody>
          <a:bodyPr/>
          <a:lstStyle/>
          <a:p>
            <a:pPr marL="0" marR="0" lvl="0" indent="0" algn="r" rtl="0">
              <a:spcBef>
                <a:spcPts val="0"/>
              </a:spcBef>
              <a:spcAft>
                <a:spcPts val="0"/>
              </a:spcAft>
              <a:buSzPct val="25000"/>
              <a:buNone/>
            </a:pPr>
            <a:fld id="{00000000-1234-1234-1234-123412341234}" type="slidenum">
              <a:rPr lang="en" u="none" strike="noStrike" cap="none" smtClean="0">
                <a:solidFill>
                  <a:schemeClr val="bg1"/>
                </a:solidFill>
                <a:latin typeface="Arial" panose="020B0604020202020204" pitchFamily="34" charset="0"/>
                <a:ea typeface="Tahoma"/>
                <a:cs typeface="Arial" panose="020B0604020202020204" pitchFamily="34" charset="0"/>
                <a:sym typeface="Tahoma"/>
              </a:rPr>
              <a:t>38</a:t>
            </a:fld>
            <a:endParaRPr lang="en" u="none" strike="noStrike" cap="none" dirty="0">
              <a:solidFill>
                <a:schemeClr val="bg1"/>
              </a:solidFill>
              <a:latin typeface="Arial" panose="020B0604020202020204" pitchFamily="34" charset="0"/>
              <a:ea typeface="Tahoma"/>
              <a:cs typeface="Arial" panose="020B0604020202020204" pitchFamily="34" charset="0"/>
              <a:sym typeface="Tahoma"/>
            </a:endParaRPr>
          </a:p>
        </p:txBody>
      </p:sp>
      <p:sp>
        <p:nvSpPr>
          <p:cNvPr id="3" name="TextBox 2">
            <a:extLst>
              <a:ext uri="{FF2B5EF4-FFF2-40B4-BE49-F238E27FC236}">
                <a16:creationId xmlns:a16="http://schemas.microsoft.com/office/drawing/2014/main" id="{B2EDA6A1-0D76-D04A-AF50-C666A1B6C7D9}"/>
              </a:ext>
            </a:extLst>
          </p:cNvPr>
          <p:cNvSpPr txBox="1"/>
          <p:nvPr/>
        </p:nvSpPr>
        <p:spPr>
          <a:xfrm>
            <a:off x="928255" y="636558"/>
            <a:ext cx="6934200" cy="830997"/>
          </a:xfrm>
          <a:prstGeom prst="rect">
            <a:avLst/>
          </a:prstGeom>
          <a:noFill/>
        </p:spPr>
        <p:txBody>
          <a:bodyPr wrap="square" rtlCol="0">
            <a:spAutoFit/>
          </a:bodyPr>
          <a:lstStyle/>
          <a:p>
            <a:pPr algn="ct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thank you for coming this evening</a:t>
            </a:r>
          </a:p>
          <a:p>
            <a:pPr algn="ct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for your active participation!</a:t>
            </a:r>
          </a:p>
        </p:txBody>
      </p:sp>
      <p:grpSp>
        <p:nvGrpSpPr>
          <p:cNvPr id="8" name="Group 7">
            <a:extLst>
              <a:ext uri="{FF2B5EF4-FFF2-40B4-BE49-F238E27FC236}">
                <a16:creationId xmlns:a16="http://schemas.microsoft.com/office/drawing/2014/main" id="{60ED5626-841A-4F3D-B949-3EFA27EF7BD8}"/>
              </a:ext>
            </a:extLst>
          </p:cNvPr>
          <p:cNvGrpSpPr/>
          <p:nvPr/>
        </p:nvGrpSpPr>
        <p:grpSpPr>
          <a:xfrm>
            <a:off x="5130227" y="2092181"/>
            <a:ext cx="2160145" cy="1446544"/>
            <a:chOff x="5130227" y="2092181"/>
            <a:chExt cx="2160145" cy="1446544"/>
          </a:xfrm>
        </p:grpSpPr>
        <p:pic>
          <p:nvPicPr>
            <p:cNvPr id="9" name="Picture 8" descr="A picture containing room&#10;&#10;Description automatically generated">
              <a:extLst>
                <a:ext uri="{FF2B5EF4-FFF2-40B4-BE49-F238E27FC236}">
                  <a16:creationId xmlns:a16="http://schemas.microsoft.com/office/drawing/2014/main" id="{6F1A6BD5-57CE-4532-A764-D1D626A613F4}"/>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0" name="TextBox 9">
              <a:extLst>
                <a:ext uri="{FF2B5EF4-FFF2-40B4-BE49-F238E27FC236}">
                  <a16:creationId xmlns:a16="http://schemas.microsoft.com/office/drawing/2014/main" id="{93803BE8-9A79-49EF-A61F-255516A88C16}"/>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Tree>
    <p:extLst>
      <p:ext uri="{BB962C8B-B14F-4D97-AF65-F5344CB8AC3E}">
        <p14:creationId xmlns:p14="http://schemas.microsoft.com/office/powerpoint/2010/main" val="2516416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152474"/>
            <a:ext cx="7848600" cy="3705276"/>
          </a:xfrm>
        </p:spPr>
        <p:txBody>
          <a:bodyPr>
            <a:normAutofit fontScale="92500"/>
          </a:bodyPr>
          <a:lstStyle/>
          <a:p>
            <a:pPr marL="346075" indent="-346075">
              <a:lnSpc>
                <a:spcPct val="120000"/>
              </a:lnSpc>
              <a:buNone/>
            </a:pPr>
            <a:r>
              <a:rPr lang="en-US" sz="1200" dirty="0"/>
              <a:t>American Academy of Arts and Sciences. (2016). </a:t>
            </a:r>
            <a:r>
              <a:rPr lang="en-US" sz="1200" i="1" dirty="0"/>
              <a:t>The state of languages in the U.S.: A statistical portrait. </a:t>
            </a:r>
            <a:r>
              <a:rPr lang="en-US" sz="1200" dirty="0"/>
              <a:t>Cambridge, MA: Author. Retrieved from</a:t>
            </a:r>
            <a:r>
              <a:rPr lang="en-US" sz="1200" dirty="0">
                <a:solidFill>
                  <a:srgbClr val="002060"/>
                </a:solidFill>
              </a:rPr>
              <a:t> </a:t>
            </a:r>
            <a:r>
              <a:rPr lang="en-US" sz="1200" dirty="0">
                <a:solidFill>
                  <a:srgbClr val="002060"/>
                </a:solidFill>
                <a:hlinkClick r:id="rId3"/>
              </a:rPr>
              <a:t>https://www.amacad.org/content/publications/publication.aspx?d=22429</a:t>
            </a:r>
            <a:r>
              <a:rPr lang="en-US" sz="1200" dirty="0">
                <a:solidFill>
                  <a:srgbClr val="002060"/>
                </a:solidFill>
              </a:rPr>
              <a:t>. </a:t>
            </a:r>
          </a:p>
          <a:p>
            <a:pPr marL="346075" indent="-346075">
              <a:lnSpc>
                <a:spcPct val="120000"/>
              </a:lnSpc>
              <a:buNone/>
            </a:pPr>
            <a:r>
              <a:rPr lang="en-US" sz="1200" dirty="0"/>
              <a:t>Center for Applied Second Language Studies. (2013). </a:t>
            </a:r>
            <a:r>
              <a:rPr lang="en-US" sz="1200" i="1" dirty="0"/>
              <a:t>What levels of proficiency do immersion students achieve? </a:t>
            </a:r>
            <a:r>
              <a:rPr lang="en-US" sz="1200" dirty="0"/>
              <a:t>Retrieved from </a:t>
            </a:r>
            <a:r>
              <a:rPr lang="en-US" sz="1200" u="sng" dirty="0">
                <a:hlinkClick r:id="rId4"/>
              </a:rPr>
              <a:t>https://casls.uoregon.edu/wp-content/uploads/pdfs/tenquestions/TBQImmersionStudentProficiencyRevised.pdf</a:t>
            </a:r>
            <a:r>
              <a:rPr lang="en-US" sz="1200" dirty="0"/>
              <a:t>. </a:t>
            </a:r>
          </a:p>
          <a:p>
            <a:pPr marL="346075" indent="-346075">
              <a:lnSpc>
                <a:spcPct val="120000"/>
              </a:lnSpc>
              <a:buNone/>
            </a:pPr>
            <a:r>
              <a:rPr lang="en-US" sz="1200" dirty="0"/>
              <a:t>Cummins, J. (1980). The entry and exit fallacy in bilingual education. </a:t>
            </a:r>
            <a:r>
              <a:rPr lang="en-US" sz="1200" i="1" dirty="0"/>
              <a:t>NABE Journal, 4</a:t>
            </a:r>
            <a:r>
              <a:rPr lang="en-US" sz="1200" dirty="0"/>
              <a:t>, 1–7.</a:t>
            </a:r>
          </a:p>
          <a:p>
            <a:pPr marL="346075" indent="-346075">
              <a:lnSpc>
                <a:spcPct val="120000"/>
              </a:lnSpc>
              <a:buNone/>
            </a:pPr>
            <a:r>
              <a:rPr lang="en-US" sz="1100" dirty="0"/>
              <a:t>Fortune, T. W. (July, 2018). </a:t>
            </a:r>
            <a:r>
              <a:rPr lang="en-US" sz="1100" i="1" dirty="0"/>
              <a:t>Dual language and immersion education: An introduction</a:t>
            </a:r>
            <a:r>
              <a:rPr lang="en-US" sz="1100" dirty="0"/>
              <a:t>. Presentation given during the 2018 Center for Advanced Research on Language Acquisition (CARLA) Summer Institute: Immersion 101: An Introduction to Immersion Education, University of Minnesota, Minneapolis, MN.</a:t>
            </a:r>
            <a:endParaRPr lang="en-US" sz="1100" dirty="0">
              <a:solidFill>
                <a:srgbClr val="002060"/>
              </a:solidFill>
            </a:endParaRPr>
          </a:p>
          <a:p>
            <a:pPr marL="346075" indent="-346075">
              <a:lnSpc>
                <a:spcPct val="120000"/>
              </a:lnSpc>
              <a:buNone/>
            </a:pPr>
            <a:r>
              <a:rPr lang="en-US" sz="1200" dirty="0"/>
              <a:t>Genesee, F. (2007). Top ten most consistent findings from research on foreign language immersion. </a:t>
            </a:r>
            <a:r>
              <a:rPr lang="en-US" sz="1200" i="1" dirty="0"/>
              <a:t>The ACIE Newsletter, 10</a:t>
            </a:r>
            <a:r>
              <a:rPr lang="en-US" sz="1200" dirty="0"/>
              <a:t>(3), 7 &amp; 10.</a:t>
            </a:r>
          </a:p>
          <a:p>
            <a:pPr marL="346075" indent="-346075">
              <a:lnSpc>
                <a:spcPct val="120000"/>
              </a:lnSpc>
              <a:buNone/>
            </a:pPr>
            <a:r>
              <a:rPr lang="en-US" sz="1200" dirty="0"/>
              <a:t>Gibbons, P. (2015). </a:t>
            </a:r>
            <a:r>
              <a:rPr lang="en-US" sz="1200" i="1" dirty="0"/>
              <a:t>Scaffolding language scaffolding learning: Teaching English language learners in the mainstream classroom</a:t>
            </a:r>
            <a:r>
              <a:rPr lang="en-US" sz="1200" dirty="0"/>
              <a:t> (2</a:t>
            </a:r>
            <a:r>
              <a:rPr lang="en-US" sz="1200" baseline="30000" dirty="0"/>
              <a:t>nd</a:t>
            </a:r>
            <a:r>
              <a:rPr lang="en-US" sz="1200" dirty="0"/>
              <a:t> ed.). Portsmouth, NH: Heinemann. </a:t>
            </a:r>
          </a:p>
          <a:p>
            <a:pPr marL="346075" indent="-346075">
              <a:lnSpc>
                <a:spcPct val="120000"/>
              </a:lnSpc>
              <a:buNone/>
            </a:pPr>
            <a:r>
              <a:rPr lang="en-US" sz="1200" dirty="0"/>
              <a:t>Krashen, S.D., &amp; Terrell, T.D. (1983). </a:t>
            </a:r>
            <a:r>
              <a:rPr lang="en-US" sz="1200" i="1" dirty="0"/>
              <a:t>The natural approach: Language acquisition in the classroom. </a:t>
            </a:r>
            <a:r>
              <a:rPr lang="en-US" sz="1200" dirty="0"/>
              <a:t>NY: Prentice Hall Macmillan.</a:t>
            </a:r>
          </a:p>
          <a:p>
            <a:pPr marL="346075" indent="-346075">
              <a:lnSpc>
                <a:spcPct val="120000"/>
              </a:lnSpc>
              <a:buNone/>
            </a:pPr>
            <a:r>
              <a:rPr lang="en-US" sz="1200" dirty="0"/>
              <a:t>Lindholm-Leary, K. J. (2001). </a:t>
            </a:r>
            <a:r>
              <a:rPr lang="en-US" sz="1200" i="1" dirty="0"/>
              <a:t>Dual language education. </a:t>
            </a:r>
            <a:r>
              <a:rPr lang="en-US" sz="1200" dirty="0" err="1"/>
              <a:t>Clevedon</a:t>
            </a:r>
            <a:r>
              <a:rPr lang="en-US" sz="1200" dirty="0"/>
              <a:t>, UK: Multilingual Matters. </a:t>
            </a:r>
          </a:p>
          <a:p>
            <a:pPr marL="346075" indent="-346075">
              <a:lnSpc>
                <a:spcPct val="120000"/>
              </a:lnSpc>
              <a:buNone/>
            </a:pPr>
            <a:r>
              <a:rPr lang="en-US" sz="1200" dirty="0"/>
              <a:t>Lindholm-Leary, K. J., &amp; Genesee, F. (2014). Student outcomes in one-way, two-way, and indigenous language immersion education. </a:t>
            </a:r>
            <a:r>
              <a:rPr lang="en-US" sz="1200" i="1" dirty="0"/>
              <a:t>Journal of Immersion and Content-Based Language Education, 2</a:t>
            </a:r>
            <a:r>
              <a:rPr lang="en-US" sz="1200" dirty="0"/>
              <a:t>(2), 165–180.</a:t>
            </a:r>
          </a:p>
          <a:p>
            <a:pPr marL="346075" indent="-346075">
              <a:lnSpc>
                <a:spcPct val="120000"/>
              </a:lnSpc>
              <a:buNone/>
            </a:pPr>
            <a:r>
              <a:rPr lang="en-US" sz="1200" dirty="0"/>
              <a:t>Mi Chu Chu </a:t>
            </a:r>
            <a:r>
              <a:rPr lang="en-US" sz="1200" dirty="0" err="1"/>
              <a:t>Tren</a:t>
            </a:r>
            <a:r>
              <a:rPr lang="en-US" sz="1200" dirty="0"/>
              <a:t>. (n.d.). </a:t>
            </a:r>
            <a:r>
              <a:rPr lang="en-US" sz="1200" i="1" dirty="0"/>
              <a:t>Stages of second language acquisition. </a:t>
            </a:r>
            <a:r>
              <a:rPr lang="en-US" sz="1200" dirty="0"/>
              <a:t>Retrieved from </a:t>
            </a:r>
            <a:r>
              <a:rPr lang="en-US" sz="1200" dirty="0">
                <a:solidFill>
                  <a:srgbClr val="002060"/>
                </a:solidFill>
                <a:hlinkClick r:id="rId5"/>
              </a:rPr>
              <a:t>http://michuchutren.com/stages-second-language-acquisition</a:t>
            </a:r>
            <a:r>
              <a:rPr lang="en-US" sz="1200" dirty="0">
                <a:hlinkClick r:id="rId5"/>
              </a:rPr>
              <a:t>/</a:t>
            </a:r>
            <a:r>
              <a:rPr lang="en-US" sz="1200" dirty="0"/>
              <a:t>.</a:t>
            </a:r>
          </a:p>
          <a:p>
            <a:endParaRPr lang="en-US" dirty="0"/>
          </a:p>
          <a:p>
            <a:endParaRPr lang="en-US" dirty="0"/>
          </a:p>
        </p:txBody>
      </p:sp>
      <p:sp>
        <p:nvSpPr>
          <p:cNvPr id="6" name="TextBox 5"/>
          <p:cNvSpPr txBox="1"/>
          <p:nvPr/>
        </p:nvSpPr>
        <p:spPr>
          <a:xfrm>
            <a:off x="609600" y="362634"/>
            <a:ext cx="2271776"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49795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944156" y="1532199"/>
            <a:ext cx="6268063" cy="2654573"/>
          </a:xfrm>
          <a:prstGeom prst="rect">
            <a:avLst/>
          </a:prstGeom>
          <a:noFill/>
        </p:spPr>
        <p:txBody>
          <a:bodyPr wrap="none" rtlCol="0">
            <a:spAutoFit/>
          </a:bodyPr>
          <a:lstStyle/>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Dual Language and Immersion Basics</a:t>
            </a:r>
          </a:p>
          <a:p>
            <a:pPr marL="514350" indent="-514350">
              <a:spcBef>
                <a:spcPts val="900"/>
              </a:spcBef>
              <a:buFont typeface="+mj-lt"/>
              <a:buAutoNum type="arabicPeriod"/>
            </a:pPr>
            <a:r>
              <a:rPr lang="en-US" sz="2800" dirty="0">
                <a:solidFill>
                  <a:srgbClr val="C00000"/>
                </a:solidFill>
                <a:latin typeface="Calibri" panose="020F0502020204030204" pitchFamily="34" charset="0"/>
                <a:cs typeface="Calibri" panose="020F0502020204030204" pitchFamily="34" charset="0"/>
              </a:rPr>
              <a:t>Bilingualism and Biliteracy</a:t>
            </a:r>
          </a:p>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The Challenges of DLI</a:t>
            </a:r>
          </a:p>
          <a:p>
            <a:pPr marL="514350" indent="-514350">
              <a:spcBef>
                <a:spcPts val="900"/>
              </a:spcBef>
              <a:buFont typeface="+mj-lt"/>
              <a:buAutoNum type="arabicPeriod"/>
            </a:pPr>
            <a:r>
              <a:rPr lang="en-US" sz="2800" dirty="0">
                <a:solidFill>
                  <a:schemeClr val="tx2">
                    <a:lumMod val="75000"/>
                  </a:schemeClr>
                </a:solidFill>
                <a:latin typeface="Calibri" panose="020F0502020204030204" pitchFamily="34" charset="0"/>
                <a:cs typeface="Calibri" panose="020F0502020204030204" pitchFamily="34" charset="0"/>
              </a:rPr>
              <a:t>College and Career Opportunities</a:t>
            </a:r>
            <a:br>
              <a:rPr lang="en-US" sz="3200" dirty="0">
                <a:solidFill>
                  <a:schemeClr val="tx2">
                    <a:lumMod val="75000"/>
                  </a:schemeClr>
                </a:solidFill>
                <a:latin typeface="Calibri" panose="020F0502020204030204" pitchFamily="34" charset="0"/>
                <a:cs typeface="Calibri" panose="020F0502020204030204" pitchFamily="34" charset="0"/>
              </a:rPr>
            </a:br>
            <a:endParaRPr lang="en-US" sz="3200" dirty="0">
              <a:solidFill>
                <a:schemeClr val="tx2">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77687" y="249019"/>
            <a:ext cx="6759032" cy="646331"/>
          </a:xfrm>
          <a:prstGeom prst="rect">
            <a:avLst/>
          </a:prstGeom>
          <a:noFill/>
        </p:spPr>
        <p:txBody>
          <a:bodyPr wrap="square" rtlCol="0">
            <a:spAutoFit/>
          </a:bodyPr>
          <a:lstStyle/>
          <a:p>
            <a:r>
              <a:rPr lang="en-US" sz="36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Workshop Topics</a:t>
            </a:r>
          </a:p>
        </p:txBody>
      </p:sp>
      <p:sp>
        <p:nvSpPr>
          <p:cNvPr id="5" name="Slide Number Placeholder 4"/>
          <p:cNvSpPr>
            <a:spLocks noGrp="1"/>
          </p:cNvSpPr>
          <p:nvPr>
            <p:ph type="sldNum" idx="12"/>
          </p:nvPr>
        </p:nvSpPr>
        <p:spPr>
          <a:xfrm>
            <a:off x="8153400" y="4311750"/>
            <a:ext cx="548700" cy="393600"/>
          </a:xfrm>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314482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310594" y="843488"/>
            <a:ext cx="8521700" cy="3416300"/>
          </a:xfrm>
        </p:spPr>
        <p:txBody>
          <a:bodyPr>
            <a:normAutofit/>
          </a:bodyPr>
          <a:lstStyle/>
          <a:p>
            <a:r>
              <a:rPr lang="en-US" sz="1400" dirty="0"/>
              <a:t>Clipart taken from Classroom Clipart, Creative Commons, Flickr (CC), </a:t>
            </a:r>
            <a:r>
              <a:rPr lang="en-US" sz="1400" dirty="0" err="1"/>
              <a:t>Freepnglogos</a:t>
            </a:r>
            <a:r>
              <a:rPr lang="en-US" sz="1400" dirty="0"/>
              <a:t>, Pickit, Pixabay, </a:t>
            </a:r>
            <a:r>
              <a:rPr lang="en-US" sz="1400" dirty="0" err="1"/>
              <a:t>Pixshark</a:t>
            </a:r>
            <a:r>
              <a:rPr lang="en-US" sz="1400" dirty="0"/>
              <a:t>, Pixy, and </a:t>
            </a:r>
            <a:r>
              <a:rPr lang="en-US" sz="1400" dirty="0" err="1"/>
              <a:t>Publicdomain</a:t>
            </a:r>
            <a:r>
              <a:rPr lang="en-US" sz="1400" dirty="0"/>
              <a:t> are  copyright-free and do not require permission or attributions.</a:t>
            </a:r>
            <a:br>
              <a:rPr lang="en-US" sz="1400" dirty="0"/>
            </a:br>
            <a:endParaRPr lang="en-US" sz="1400" dirty="0"/>
          </a:p>
          <a:p>
            <a:pPr marL="0" indent="0">
              <a:buNone/>
            </a:pPr>
            <a:r>
              <a:rPr lang="en-US" sz="1400" dirty="0"/>
              <a:t>The following images are reproduced with permission from their respective sources:</a:t>
            </a:r>
          </a:p>
          <a:p>
            <a:r>
              <a:rPr lang="en-US" sz="1400" dirty="0"/>
              <a:t>Slide 8: Mi Chu </a:t>
            </a:r>
            <a:r>
              <a:rPr lang="en-US" sz="1400" dirty="0" err="1"/>
              <a:t>Chu</a:t>
            </a:r>
            <a:r>
              <a:rPr lang="en-US" sz="1400" dirty="0"/>
              <a:t> </a:t>
            </a:r>
            <a:r>
              <a:rPr lang="en-US" sz="1400" dirty="0" err="1"/>
              <a:t>Tren</a:t>
            </a:r>
            <a:r>
              <a:rPr lang="en-US" sz="1400" dirty="0"/>
              <a:t> (</a:t>
            </a:r>
            <a:r>
              <a:rPr lang="en-US" sz="1400" dirty="0">
                <a:hlinkClick r:id="rId3"/>
              </a:rPr>
              <a:t>https://michuchutren.com</a:t>
            </a:r>
            <a:r>
              <a:rPr lang="en-US" sz="1400" dirty="0"/>
              <a:t>)</a:t>
            </a:r>
          </a:p>
          <a:p>
            <a:r>
              <a:rPr lang="en-US" sz="1400" dirty="0"/>
              <a:t>Slide 27: Be a Learning Hero (</a:t>
            </a:r>
            <a:r>
              <a:rPr lang="en-US" sz="1400" dirty="0">
                <a:hlinkClick r:id="rId4"/>
              </a:rPr>
              <a:t>https://bealearninghero.org</a:t>
            </a:r>
            <a:r>
              <a:rPr lang="en-US" sz="1400" dirty="0"/>
              <a:t>)</a:t>
            </a:r>
          </a:p>
          <a:p>
            <a:r>
              <a:rPr lang="en-US" sz="1400" dirty="0"/>
              <a:t>Slide 32: </a:t>
            </a:r>
            <a:r>
              <a:rPr lang="en-US" sz="1400" dirty="0" err="1"/>
              <a:t>Infancia</a:t>
            </a:r>
            <a:r>
              <a:rPr lang="en-US" sz="1400" dirty="0"/>
              <a:t> y </a:t>
            </a:r>
            <a:r>
              <a:rPr lang="en-US" sz="1400" dirty="0" err="1"/>
              <a:t>educación</a:t>
            </a:r>
            <a:r>
              <a:rPr lang="en-US" sz="1400" dirty="0"/>
              <a:t> (</a:t>
            </a:r>
            <a:r>
              <a:rPr lang="en-US" sz="1400" dirty="0">
                <a:hlinkClick r:id="rId5"/>
              </a:rPr>
              <a:t>http://www.infanciayeducacion.com</a:t>
            </a:r>
            <a:r>
              <a:rPr lang="en-US" sz="1400" dirty="0"/>
              <a:t>)</a:t>
            </a:r>
          </a:p>
          <a:p>
            <a:r>
              <a:rPr lang="en-US" sz="1400" dirty="0"/>
              <a:t>Slide 35:  American Academy of Arts and Sciences (</a:t>
            </a:r>
            <a:r>
              <a:rPr lang="en-US" sz="1400" dirty="0">
                <a:hlinkClick r:id="rId6"/>
              </a:rPr>
              <a:t>https://www.amacad.org/publication/state-languages-us-statistical-portrait/section/4</a:t>
            </a:r>
            <a:r>
              <a:rPr lang="en-US" sz="1400" dirty="0"/>
              <a:t>)</a:t>
            </a:r>
          </a:p>
          <a:p>
            <a:endParaRPr lang="en-US" sz="1400" dirty="0"/>
          </a:p>
        </p:txBody>
      </p:sp>
      <p:sp>
        <p:nvSpPr>
          <p:cNvPr id="7" name="TextBox 6"/>
          <p:cNvSpPr txBox="1"/>
          <p:nvPr/>
        </p:nvSpPr>
        <p:spPr>
          <a:xfrm>
            <a:off x="311706" y="250527"/>
            <a:ext cx="5508239"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Acknowledgements and Permissions</a:t>
            </a:r>
          </a:p>
        </p:txBody>
      </p:sp>
      <p:sp>
        <p:nvSpPr>
          <p:cNvPr id="3" name="Slide Number Placeholder 2"/>
          <p:cNvSpPr>
            <a:spLocks noGrp="1"/>
          </p:cNvSpPr>
          <p:nvPr>
            <p:ph type="sldNum" sz="quarter" idx="12"/>
          </p:nvPr>
        </p:nvSpPr>
        <p:spPr/>
        <p:txBody>
          <a:bodyPr/>
          <a:lstStyle/>
          <a:p>
            <a:fld id="{E59CB7E1-91DC-4272-BB44-E0360AD4D249}" type="slidenum">
              <a:rPr lang="en-US" smtClean="0"/>
              <a:t>40</a:t>
            </a:fld>
            <a:endParaRPr lang="en-US"/>
          </a:p>
        </p:txBody>
      </p:sp>
    </p:spTree>
    <p:extLst>
      <p:ext uri="{BB962C8B-B14F-4D97-AF65-F5344CB8AC3E}">
        <p14:creationId xmlns:p14="http://schemas.microsoft.com/office/powerpoint/2010/main" val="39847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4294967295"/>
          </p:nvPr>
        </p:nvSpPr>
        <p:spPr>
          <a:xfrm>
            <a:off x="4038600" y="452056"/>
            <a:ext cx="4538575" cy="3292475"/>
          </a:xfrm>
        </p:spPr>
        <p:txBody>
          <a:bodyPr>
            <a:noAutofit/>
          </a:body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a:t>
            </a:r>
            <a:r>
              <a:rPr lang="en-US" sz="1800" dirty="0" err="1">
                <a:solidFill>
                  <a:srgbClr val="002060"/>
                </a:solidFill>
              </a:rPr>
              <a:t>Camarena</a:t>
            </a:r>
            <a:r>
              <a:rPr lang="en-US" sz="1800" dirty="0">
                <a:solidFill>
                  <a:srgbClr val="002060"/>
                </a:solidFill>
              </a:rPr>
              <a:t>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a:t>
            </a:r>
            <a:r>
              <a:rPr lang="en-US" sz="1800">
                <a:solidFill>
                  <a:srgbClr val="002060"/>
                </a:solidFill>
              </a:rPr>
              <a:t>Paul) </a:t>
            </a:r>
          </a:p>
          <a:p>
            <a:pPr>
              <a:spcBef>
                <a:spcPts val="400"/>
              </a:spcBef>
            </a:pPr>
            <a:r>
              <a:rPr lang="en-US" sz="1800">
                <a:solidFill>
                  <a:srgbClr val="002060"/>
                </a:solidFill>
              </a:rPr>
              <a:t>Laura </a:t>
            </a:r>
            <a:r>
              <a:rPr lang="en-US" sz="1800" dirty="0">
                <a:solidFill>
                  <a:srgbClr val="002060"/>
                </a:solidFill>
              </a:rPr>
              <a:t>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a:t>
            </a:r>
            <a:r>
              <a:rPr lang="en-US" sz="1800" dirty="0" err="1">
                <a:solidFill>
                  <a:srgbClr val="002060"/>
                </a:solidFill>
              </a:rPr>
              <a:t>Pastrana</a:t>
            </a:r>
            <a:r>
              <a:rPr lang="en-US" sz="1800" dirty="0">
                <a:solidFill>
                  <a:srgbClr val="002060"/>
                </a:solidFill>
              </a:rPr>
              <a:t>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8" name="TextBox 7"/>
          <p:cNvSpPr txBox="1"/>
          <p:nvPr/>
        </p:nvSpPr>
        <p:spPr>
          <a:xfrm>
            <a:off x="4031512" y="-58307"/>
            <a:ext cx="2034531"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Contributors</a:t>
            </a:r>
          </a:p>
        </p:txBody>
      </p:sp>
      <p:sp>
        <p:nvSpPr>
          <p:cNvPr id="2" name="Slide Number Placeholder 1"/>
          <p:cNvSpPr>
            <a:spLocks noGrp="1"/>
          </p:cNvSpPr>
          <p:nvPr>
            <p:ph type="sldNum" sz="quarter" idx="12"/>
          </p:nvPr>
        </p:nvSpPr>
        <p:spPr/>
        <p:txBody>
          <a:bodyPr/>
          <a:lstStyle/>
          <a:p>
            <a:fld id="{E59CB7E1-91DC-4272-BB44-E0360AD4D249}" type="slidenum">
              <a:rPr lang="en-US" smtClean="0"/>
              <a:t>41</a:t>
            </a:fld>
            <a:endParaRPr lang="en-US"/>
          </a:p>
        </p:txBody>
      </p:sp>
      <p:sp>
        <p:nvSpPr>
          <p:cNvPr id="6" name="Content Placeholder 3">
            <a:extLst>
              <a:ext uri="{FF2B5EF4-FFF2-40B4-BE49-F238E27FC236}">
                <a16:creationId xmlns:a16="http://schemas.microsoft.com/office/drawing/2014/main" id="{919A340E-AB4D-42F0-86A4-558DEFD2C5FE}"/>
              </a:ext>
            </a:extLst>
          </p:cNvPr>
          <p:cNvSpPr txBox="1">
            <a:spLocks/>
          </p:cNvSpPr>
          <p:nvPr/>
        </p:nvSpPr>
        <p:spPr>
          <a:xfrm>
            <a:off x="304800" y="514350"/>
            <a:ext cx="3981450" cy="3292475"/>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sz="2000" dirty="0">
                <a:solidFill>
                  <a:srgbClr val="002060"/>
                </a:solidFill>
              </a:rPr>
              <a:t>University of  Minnesota:</a:t>
            </a:r>
          </a:p>
          <a:p>
            <a:r>
              <a:rPr lang="en-US" dirty="0">
                <a:solidFill>
                  <a:srgbClr val="002060"/>
                </a:solidFill>
              </a:rPr>
              <a:t>Maureen Curran-Dorsano</a:t>
            </a:r>
          </a:p>
          <a:p>
            <a:r>
              <a:rPr lang="en-US" dirty="0">
                <a:solidFill>
                  <a:srgbClr val="002060"/>
                </a:solidFill>
              </a:rPr>
              <a:t>Diane J. </a:t>
            </a:r>
            <a:r>
              <a:rPr lang="en-US" dirty="0" err="1">
                <a:solidFill>
                  <a:srgbClr val="002060"/>
                </a:solidFill>
              </a:rPr>
              <a:t>Tedick</a:t>
            </a:r>
            <a:endParaRPr lang="en-US" dirty="0">
              <a:solidFill>
                <a:srgbClr val="002060"/>
              </a:solidFill>
            </a:endParaRPr>
          </a:p>
          <a:p>
            <a:r>
              <a:rPr lang="en-US" sz="1900" dirty="0">
                <a:solidFill>
                  <a:srgbClr val="002060"/>
                </a:solidFill>
              </a:rPr>
              <a:t>Corinne Mathieu</a:t>
            </a:r>
          </a:p>
          <a:p>
            <a:endParaRPr lang="en-US" sz="2000" dirty="0">
              <a:solidFill>
                <a:srgbClr val="002060"/>
              </a:solidFill>
            </a:endParaRPr>
          </a:p>
          <a:p>
            <a:pPr marL="0" indent="0">
              <a:buFont typeface="Wingdings"/>
              <a:buNone/>
            </a:pPr>
            <a:r>
              <a:rPr lang="en-US" sz="1900" dirty="0">
                <a:solidFill>
                  <a:srgbClr val="002060"/>
                </a:solidFill>
              </a:rPr>
              <a:t>Special thanks to our translator, Anselmo C. </a:t>
            </a:r>
            <a:r>
              <a:rPr lang="en-US" sz="1900" dirty="0" err="1">
                <a:solidFill>
                  <a:srgbClr val="002060"/>
                </a:solidFill>
              </a:rPr>
              <a:t>Castelán</a:t>
            </a:r>
            <a:endParaRPr lang="en-US" sz="1900" dirty="0">
              <a:solidFill>
                <a:srgbClr val="002060"/>
              </a:solidFill>
            </a:endParaRPr>
          </a:p>
          <a:p>
            <a:pPr marL="0" indent="0">
              <a:buFont typeface="Wingdings"/>
              <a:buNone/>
            </a:pPr>
            <a:r>
              <a:rPr lang="en-US" sz="1900" dirty="0">
                <a:solidFill>
                  <a:srgbClr val="002060"/>
                </a:solidFill>
              </a:rPr>
              <a:t>and to our external consultant,</a:t>
            </a:r>
            <a:br>
              <a:rPr lang="en-US" sz="1900" dirty="0">
                <a:solidFill>
                  <a:srgbClr val="002060"/>
                </a:solidFill>
              </a:rPr>
            </a:br>
            <a:r>
              <a:rPr lang="en-US" sz="1900" dirty="0">
                <a:solidFill>
                  <a:srgbClr val="002060"/>
                </a:solidFill>
              </a:rPr>
              <a:t>Edward M. </a:t>
            </a:r>
            <a:r>
              <a:rPr lang="en-US" sz="1900" dirty="0" err="1">
                <a:solidFill>
                  <a:srgbClr val="002060"/>
                </a:solidFill>
              </a:rPr>
              <a:t>Olivos</a:t>
            </a:r>
            <a:r>
              <a:rPr lang="en-US" sz="1900" dirty="0">
                <a:solidFill>
                  <a:srgbClr val="002060"/>
                </a:solidFill>
              </a:rPr>
              <a:t>,</a:t>
            </a:r>
            <a:br>
              <a:rPr lang="en-US" sz="1900" dirty="0">
                <a:solidFill>
                  <a:srgbClr val="002060"/>
                </a:solidFill>
              </a:rPr>
            </a:br>
            <a:r>
              <a:rPr lang="en-US" sz="1900" dirty="0">
                <a:solidFill>
                  <a:srgbClr val="002060"/>
                </a:solidFill>
              </a:rPr>
              <a:t>University of Oregon</a:t>
            </a:r>
          </a:p>
          <a:p>
            <a:pPr marL="0" indent="0">
              <a:buFont typeface="Wingdings"/>
              <a:buNone/>
            </a:pPr>
            <a:endParaRPr lang="en-US" sz="2000" dirty="0">
              <a:solidFill>
                <a:srgbClr val="002060"/>
              </a:solidFill>
            </a:endParaRPr>
          </a:p>
        </p:txBody>
      </p:sp>
      <p:sp>
        <p:nvSpPr>
          <p:cNvPr id="7" name="TextBox 6">
            <a:extLst>
              <a:ext uri="{FF2B5EF4-FFF2-40B4-BE49-F238E27FC236}">
                <a16:creationId xmlns:a16="http://schemas.microsoft.com/office/drawing/2014/main" id="{46AAF97A-6DF8-4909-B30B-B11E3F0E9E3A}"/>
              </a:ext>
            </a:extLst>
          </p:cNvPr>
          <p:cNvSpPr txBox="1"/>
          <p:nvPr/>
        </p:nvSpPr>
        <p:spPr>
          <a:xfrm>
            <a:off x="295940" y="-15506"/>
            <a:ext cx="134684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Authors</a:t>
            </a:r>
          </a:p>
        </p:txBody>
      </p:sp>
    </p:spTree>
    <p:extLst>
      <p:ext uri="{BB962C8B-B14F-4D97-AF65-F5344CB8AC3E}">
        <p14:creationId xmlns:p14="http://schemas.microsoft.com/office/powerpoint/2010/main" val="235265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914400" y="1352550"/>
            <a:ext cx="7045325" cy="2590800"/>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lvl="0">
              <a:spcBef>
                <a:spcPts val="0"/>
              </a:spcBef>
              <a:spcAft>
                <a:spcPts val="600"/>
              </a:spcAft>
              <a:buNone/>
            </a:pPr>
            <a:r>
              <a:rPr lang="en-US" dirty="0">
                <a:solidFill>
                  <a:schemeClr val="tx2">
                    <a:lumMod val="75000"/>
                  </a:schemeClr>
                </a:solidFill>
              </a:rPr>
              <a:t>I understand: </a:t>
            </a:r>
            <a:endParaRPr lang="en-US" b="1" dirty="0">
              <a:solidFill>
                <a:schemeClr val="tx2">
                  <a:lumMod val="75000"/>
                </a:schemeClr>
              </a:solidFill>
            </a:endParaRPr>
          </a:p>
          <a:p>
            <a:pPr marL="958850" lvl="1" indent="-457200">
              <a:lnSpc>
                <a:spcPct val="115000"/>
              </a:lnSpc>
              <a:spcBef>
                <a:spcPts val="0"/>
              </a:spcBef>
              <a:spcAft>
                <a:spcPts val="600"/>
              </a:spcAft>
              <a:buSzPct val="100000"/>
              <a:buFont typeface="Wingdings" panose="05000000000000000000" pitchFamily="2" charset="2"/>
              <a:buChar char="Ø"/>
            </a:pPr>
            <a:r>
              <a:rPr lang="en-US" sz="2400" dirty="0">
                <a:solidFill>
                  <a:schemeClr val="tx2">
                    <a:lumMod val="75000"/>
                  </a:schemeClr>
                </a:solidFill>
              </a:rPr>
              <a:t>what bilingual and biliteracy development typically looks like;</a:t>
            </a:r>
          </a:p>
          <a:p>
            <a:pPr marL="958850" lvl="1" indent="-457200">
              <a:lnSpc>
                <a:spcPct val="115000"/>
              </a:lnSpc>
              <a:spcBef>
                <a:spcPts val="0"/>
              </a:spcBef>
              <a:spcAft>
                <a:spcPts val="600"/>
              </a:spcAft>
              <a:buSzPct val="100000"/>
              <a:buFont typeface="Wingdings" panose="05000000000000000000" pitchFamily="2" charset="2"/>
              <a:buChar char="Ø"/>
            </a:pPr>
            <a:r>
              <a:rPr lang="en-US" sz="2400" dirty="0">
                <a:solidFill>
                  <a:schemeClr val="tx2">
                    <a:lumMod val="75000"/>
                  </a:schemeClr>
                </a:solidFill>
              </a:rPr>
              <a:t>how bilingualism and biliteracy develop in DLI programs.</a:t>
            </a:r>
            <a:endParaRPr lang="en" dirty="0"/>
          </a:p>
        </p:txBody>
      </p:sp>
      <p:sp>
        <p:nvSpPr>
          <p:cNvPr id="5" name="Slide Number Placeholder 4"/>
          <p:cNvSpPr>
            <a:spLocks noGrp="1"/>
          </p:cNvSpPr>
          <p:nvPr>
            <p:ph type="sldNum" sz="quarter" idx="12"/>
          </p:nvPr>
        </p:nvSpPr>
        <p:spPr/>
        <p:txBody>
          <a:bodyPr/>
          <a:lstStyle/>
          <a:p>
            <a:fld id="{00000000-1234-1234-1234-123412341234}" type="slidenum">
              <a:rPr lang="en" smtClean="0"/>
              <a:pPr/>
              <a:t>5</a:t>
            </a:fld>
            <a:endParaRPr lang="en" dirty="0"/>
          </a:p>
        </p:txBody>
      </p:sp>
      <p:sp>
        <p:nvSpPr>
          <p:cNvPr id="6"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Objectives</a:t>
            </a:r>
          </a:p>
        </p:txBody>
      </p:sp>
    </p:spTree>
    <p:extLst>
      <p:ext uri="{BB962C8B-B14F-4D97-AF65-F5344CB8AC3E}">
        <p14:creationId xmlns:p14="http://schemas.microsoft.com/office/powerpoint/2010/main" val="223431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000000-1234-1234-1234-123412341234}" type="slidenum">
              <a:rPr lang="en" smtClean="0"/>
              <a:pPr/>
              <a:t>6</a:t>
            </a:fld>
            <a:endParaRPr lang="en" dirty="0"/>
          </a:p>
        </p:txBody>
      </p:sp>
      <p:sp>
        <p:nvSpPr>
          <p:cNvPr id="5"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Objective 1</a:t>
            </a:r>
          </a:p>
        </p:txBody>
      </p:sp>
      <p:sp>
        <p:nvSpPr>
          <p:cNvPr id="6" name="Shape 77"/>
          <p:cNvSpPr txBox="1">
            <a:spLocks/>
          </p:cNvSpPr>
          <p:nvPr/>
        </p:nvSpPr>
        <p:spPr>
          <a:xfrm>
            <a:off x="1364456" y="2006600"/>
            <a:ext cx="6331744" cy="1098550"/>
          </a:xfrm>
          <a:prstGeom prst="rect">
            <a:avLst/>
          </a:prstGeom>
          <a:solidFill>
            <a:schemeClr val="accent1">
              <a:lumMod val="20000"/>
              <a:lumOff val="80000"/>
            </a:schemeClr>
          </a:solidFill>
          <a:ln w="38100">
            <a:solidFill>
              <a:schemeClr val="tx2"/>
            </a:solidFill>
          </a:ln>
        </p:spPr>
        <p:txBody>
          <a:bodyPr vert="horz" wrap="square" lIns="91425" tIns="91425" rIns="91425" bIns="91425" anchor="t" anchorCtr="0">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763" indent="-4763" algn="ctr">
              <a:spcBef>
                <a:spcPts val="0"/>
              </a:spcBef>
              <a:buNone/>
            </a:pPr>
            <a:r>
              <a:rPr lang="en-US" sz="2800" dirty="0">
                <a:solidFill>
                  <a:schemeClr val="tx2">
                    <a:lumMod val="75000"/>
                  </a:schemeClr>
                </a:solidFill>
              </a:rPr>
              <a:t>I understand what bilingual and biliteracy development typically looks like.</a:t>
            </a:r>
          </a:p>
          <a:p>
            <a:pPr marL="228600" algn="ctr">
              <a:buFont typeface="Wingdings"/>
              <a:buNone/>
            </a:pPr>
            <a:endParaRPr lang="en" dirty="0"/>
          </a:p>
        </p:txBody>
      </p:sp>
    </p:spTree>
    <p:extLst>
      <p:ext uri="{BB962C8B-B14F-4D97-AF65-F5344CB8AC3E}">
        <p14:creationId xmlns:p14="http://schemas.microsoft.com/office/powerpoint/2010/main" val="30350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3733800" y="1714677"/>
            <a:ext cx="4038600" cy="1606650"/>
          </a:xfrm>
          <a:prstGeom prst="rect">
            <a:avLst/>
          </a:prstGeom>
        </p:spPr>
        <p:txBody>
          <a:bodyPr wrap="square" lIns="91425" tIns="91425" rIns="91425" bIns="91425" anchor="t" anchorCtr="0">
            <a:noAutofit/>
          </a:bodyPr>
          <a:lstStyle/>
          <a:p>
            <a:pPr lvl="0">
              <a:spcBef>
                <a:spcPts val="0"/>
              </a:spcBef>
              <a:buNone/>
            </a:pPr>
            <a:r>
              <a:rPr lang="en" sz="2800" b="1" dirty="0">
                <a:solidFill>
                  <a:srgbClr val="002060"/>
                </a:solidFill>
              </a:rPr>
              <a:t>    Bilingualism</a:t>
            </a:r>
            <a:r>
              <a:rPr lang="en" sz="2800" dirty="0">
                <a:solidFill>
                  <a:srgbClr val="002060"/>
                </a:solidFill>
              </a:rPr>
              <a:t> = being able to understand and speak two languages.</a:t>
            </a:r>
          </a:p>
        </p:txBody>
      </p:sp>
      <p:sp>
        <p:nvSpPr>
          <p:cNvPr id="4" name="Slide Number Placeholder 3"/>
          <p:cNvSpPr>
            <a:spLocks noGrp="1"/>
          </p:cNvSpPr>
          <p:nvPr>
            <p:ph type="sldNum" idx="12"/>
          </p:nvPr>
        </p:nvSpPr>
        <p:spPr>
          <a:xfrm>
            <a:off x="8153400" y="4324350"/>
            <a:ext cx="548700" cy="393600"/>
          </a:xfrm>
        </p:spPr>
        <p:txBody>
          <a:bodyPr/>
          <a:lstStyle/>
          <a:p>
            <a:fld id="{00000000-1234-1234-1234-123412341234}" type="slidenum">
              <a:rPr lang="en" smtClean="0"/>
              <a:pPr/>
              <a:t>7</a:t>
            </a:fld>
            <a:endParaRPr lang="en" dirty="0"/>
          </a:p>
        </p:txBody>
      </p:sp>
      <p:sp>
        <p:nvSpPr>
          <p:cNvPr id="12"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bilingualism?</a:t>
            </a:r>
          </a:p>
        </p:txBody>
      </p:sp>
      <p:grpSp>
        <p:nvGrpSpPr>
          <p:cNvPr id="11" name="Group 10">
            <a:extLst>
              <a:ext uri="{FF2B5EF4-FFF2-40B4-BE49-F238E27FC236}">
                <a16:creationId xmlns:a16="http://schemas.microsoft.com/office/drawing/2014/main" id="{A1D82135-1347-49F3-B731-18807291D64B}"/>
              </a:ext>
            </a:extLst>
          </p:cNvPr>
          <p:cNvGrpSpPr/>
          <p:nvPr/>
        </p:nvGrpSpPr>
        <p:grpSpPr>
          <a:xfrm>
            <a:off x="1670271" y="1773980"/>
            <a:ext cx="1987329" cy="1529217"/>
            <a:chOff x="1066800" y="1723250"/>
            <a:chExt cx="1987329" cy="1529217"/>
          </a:xfrm>
        </p:grpSpPr>
        <p:pic>
          <p:nvPicPr>
            <p:cNvPr id="13" name="Picture 12">
              <a:extLst>
                <a:ext uri="{FF2B5EF4-FFF2-40B4-BE49-F238E27FC236}">
                  <a16:creationId xmlns:a16="http://schemas.microsoft.com/office/drawing/2014/main" id="{009595DB-2000-42AC-91CB-9E564C8DFD44}"/>
                </a:ext>
              </a:extLst>
            </p:cNvPr>
            <p:cNvPicPr>
              <a:picLocks noChangeAspect="1"/>
            </p:cNvPicPr>
            <p:nvPr/>
          </p:nvPicPr>
          <p:blipFill>
            <a:blip r:embed="rId3"/>
            <a:stretch>
              <a:fillRect/>
            </a:stretch>
          </p:blipFill>
          <p:spPr>
            <a:xfrm>
              <a:off x="1066800" y="1723250"/>
              <a:ext cx="1981200" cy="1400620"/>
            </a:xfrm>
            <a:prstGeom prst="rect">
              <a:avLst/>
            </a:prstGeom>
          </p:spPr>
        </p:pic>
        <p:sp>
          <p:nvSpPr>
            <p:cNvPr id="14" name="TextBox 13">
              <a:extLst>
                <a:ext uri="{FF2B5EF4-FFF2-40B4-BE49-F238E27FC236}">
                  <a16:creationId xmlns:a16="http://schemas.microsoft.com/office/drawing/2014/main" id="{13B02942-180E-4B7B-B2FE-AC421B78302A}"/>
                </a:ext>
              </a:extLst>
            </p:cNvPr>
            <p:cNvSpPr txBox="1"/>
            <p:nvPr/>
          </p:nvSpPr>
          <p:spPr>
            <a:xfrm>
              <a:off x="2734811" y="3067801"/>
              <a:ext cx="319318" cy="184666"/>
            </a:xfrm>
            <a:prstGeom prst="rect">
              <a:avLst/>
            </a:prstGeom>
            <a:noFill/>
          </p:spPr>
          <p:txBody>
            <a:bodyPr wrap="none" rtlCol="0">
              <a:spAutoFit/>
            </a:bodyPr>
            <a:lstStyle/>
            <a:p>
              <a:r>
                <a:rPr lang="en-US" sz="600" dirty="0" err="1">
                  <a:latin typeface="Calibri" panose="020F0502020204030204" pitchFamily="34" charset="0"/>
                  <a:cs typeface="Calibri" panose="020F0502020204030204" pitchFamily="34" charset="0"/>
                </a:rPr>
                <a:t>Pixit</a:t>
              </a:r>
              <a:endParaRPr lang="en-US" sz="600" dirty="0">
                <a:latin typeface="Calibri" panose="020F0502020204030204" pitchFamily="34" charset="0"/>
                <a:cs typeface="Calibri" panose="020F0502020204030204" pitchFamily="34" charset="0"/>
              </a:endParaRPr>
            </a:p>
          </p:txBody>
        </p:sp>
      </p:grpSp>
      <p:pic>
        <p:nvPicPr>
          <p:cNvPr id="3" name="Picture 2">
            <a:hlinkClick r:id="rId4"/>
            <a:extLst>
              <a:ext uri="{FF2B5EF4-FFF2-40B4-BE49-F238E27FC236}">
                <a16:creationId xmlns:a16="http://schemas.microsoft.com/office/drawing/2014/main" id="{26A1512B-72D7-4FDA-9974-E58A48426E97}"/>
              </a:ext>
            </a:extLst>
          </p:cNvPr>
          <p:cNvPicPr>
            <a:picLocks noChangeAspect="1"/>
          </p:cNvPicPr>
          <p:nvPr/>
        </p:nvPicPr>
        <p:blipFill rotWithShape="1">
          <a:blip r:embed="rId5"/>
          <a:srcRect l="23333" t="29259" r="26297" b="29260"/>
          <a:stretch/>
        </p:blipFill>
        <p:spPr>
          <a:xfrm>
            <a:off x="2514600" y="3210864"/>
            <a:ext cx="334276" cy="2752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253" y="376695"/>
            <a:ext cx="5208622" cy="446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hape 118"/>
          <p:cNvSpPr txBox="1"/>
          <p:nvPr/>
        </p:nvSpPr>
        <p:spPr>
          <a:xfrm>
            <a:off x="228600" y="4781550"/>
            <a:ext cx="4443702" cy="351900"/>
          </a:xfrm>
          <a:prstGeom prst="rect">
            <a:avLst/>
          </a:prstGeom>
          <a:noFill/>
          <a:ln>
            <a:noFill/>
          </a:ln>
        </p:spPr>
        <p:txBody>
          <a:bodyPr wrap="square" lIns="91425" tIns="91425" rIns="91425" bIns="91425" anchor="t" anchorCtr="0">
            <a:noAutofit/>
          </a:bodyPr>
          <a:lstStyle/>
          <a:p>
            <a:pPr lvl="0">
              <a:spcBef>
                <a:spcPts val="0"/>
              </a:spcBef>
              <a:buNone/>
            </a:pP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Mi</a:t>
            </a:r>
            <a:r>
              <a:rPr lang="en" sz="1200" dirty="0">
                <a:solidFill>
                  <a:srgbClr val="002060"/>
                </a:solidFill>
                <a:latin typeface="Calibri" panose="020F0502020204030204" pitchFamily="34" charset="0"/>
                <a:cs typeface="Calibri" panose="020F0502020204030204" pitchFamily="34" charset="0"/>
              </a:rPr>
              <a:t> Chu</a:t>
            </a:r>
            <a:r>
              <a:rPr lang="en-US" sz="1200" dirty="0">
                <a:solidFill>
                  <a:srgbClr val="002060"/>
                </a:solidFill>
                <a:latin typeface="Calibri" panose="020F0502020204030204" pitchFamily="34" charset="0"/>
                <a:cs typeface="Calibri" panose="020F0502020204030204" pitchFamily="34" charset="0"/>
              </a:rPr>
              <a:t> C</a:t>
            </a:r>
            <a:r>
              <a:rPr lang="en" sz="1200" dirty="0" err="1">
                <a:solidFill>
                  <a:srgbClr val="002060"/>
                </a:solidFill>
                <a:latin typeface="Calibri" panose="020F0502020204030204" pitchFamily="34" charset="0"/>
                <a:cs typeface="Calibri" panose="020F0502020204030204" pitchFamily="34" charset="0"/>
              </a:rPr>
              <a:t>hu</a:t>
            </a:r>
            <a:r>
              <a:rPr lang="en" sz="1200" dirty="0">
                <a:solidFill>
                  <a:srgbClr val="002060"/>
                </a:solidFill>
                <a:latin typeface="Calibri" panose="020F0502020204030204" pitchFamily="34" charset="0"/>
                <a:cs typeface="Calibri" panose="020F0502020204030204" pitchFamily="34" charset="0"/>
              </a:rPr>
              <a:t> </a:t>
            </a:r>
            <a:r>
              <a:rPr lang="en" sz="1200" dirty="0" err="1">
                <a:solidFill>
                  <a:srgbClr val="002060"/>
                </a:solidFill>
                <a:latin typeface="Calibri" panose="020F0502020204030204" pitchFamily="34" charset="0"/>
                <a:cs typeface="Calibri" panose="020F0502020204030204" pitchFamily="34" charset="0"/>
              </a:rPr>
              <a:t>Tren</a:t>
            </a:r>
            <a:r>
              <a:rPr lang="en-US" sz="1200" dirty="0">
                <a:solidFill>
                  <a:srgbClr val="002060"/>
                </a:solidFill>
                <a:latin typeface="Calibri" panose="020F0502020204030204" pitchFamily="34" charset="0"/>
                <a:cs typeface="Calibri" panose="020F0502020204030204" pitchFamily="34" charset="0"/>
              </a:rPr>
              <a:t>, </a:t>
            </a:r>
            <a:r>
              <a:rPr lang="en-US" sz="1200" dirty="0" err="1">
                <a:solidFill>
                  <a:srgbClr val="002060"/>
                </a:solidFill>
                <a:latin typeface="Calibri" panose="020F0502020204030204" pitchFamily="34" charset="0"/>
                <a:cs typeface="Calibri" panose="020F0502020204030204" pitchFamily="34" charset="0"/>
              </a:rPr>
              <a:t>n.d.</a:t>
            </a:r>
            <a:r>
              <a:rPr lang="en-US" sz="1200" dirty="0">
                <a:solidFill>
                  <a:srgbClr val="002060"/>
                </a:solidFill>
                <a:latin typeface="Calibri" panose="020F0502020204030204" pitchFamily="34" charset="0"/>
                <a:cs typeface="Calibri" panose="020F0502020204030204" pitchFamily="34" charset="0"/>
              </a:rPr>
              <a:t>, adapted from </a:t>
            </a:r>
            <a:r>
              <a:rPr lang="en-US" sz="1200" dirty="0" err="1">
                <a:solidFill>
                  <a:srgbClr val="002060"/>
                </a:solidFill>
                <a:latin typeface="Calibri" panose="020F0502020204030204" pitchFamily="34" charset="0"/>
                <a:cs typeface="Calibri" panose="020F0502020204030204" pitchFamily="34" charset="0"/>
              </a:rPr>
              <a:t>Krashen</a:t>
            </a:r>
            <a:r>
              <a:rPr lang="en-US" sz="1200" dirty="0">
                <a:solidFill>
                  <a:srgbClr val="002060"/>
                </a:solidFill>
                <a:latin typeface="Calibri" panose="020F0502020204030204" pitchFamily="34" charset="0"/>
                <a:cs typeface="Calibri" panose="020F0502020204030204" pitchFamily="34" charset="0"/>
              </a:rPr>
              <a:t> &amp; Terrell, 1983 </a:t>
            </a:r>
            <a:r>
              <a:rPr lang="en" sz="1200" dirty="0">
                <a:solidFill>
                  <a:srgbClr val="002060"/>
                </a:solidFill>
                <a:latin typeface="Calibri" panose="020F0502020204030204" pitchFamily="34" charset="0"/>
                <a:cs typeface="Calibri" panose="020F0502020204030204" pitchFamily="34" charset="0"/>
              </a:rPr>
              <a:t>) </a:t>
            </a:r>
          </a:p>
        </p:txBody>
      </p:sp>
      <p:sp>
        <p:nvSpPr>
          <p:cNvPr id="7" name="Rectangle 6"/>
          <p:cNvSpPr/>
          <p:nvPr/>
        </p:nvSpPr>
        <p:spPr>
          <a:xfrm>
            <a:off x="2362200" y="2952750"/>
            <a:ext cx="9144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p:cNvSpPr/>
          <p:nvPr/>
        </p:nvSpPr>
        <p:spPr>
          <a:xfrm>
            <a:off x="6482754" y="643890"/>
            <a:ext cx="908646"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p:cNvSpPr/>
          <p:nvPr/>
        </p:nvSpPr>
        <p:spPr>
          <a:xfrm>
            <a:off x="5410200" y="1047750"/>
            <a:ext cx="9144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419600" y="1428750"/>
            <a:ext cx="914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3429000" y="1888067"/>
            <a:ext cx="914400" cy="1028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Slide Number Placeholder 1"/>
          <p:cNvSpPr>
            <a:spLocks noGrp="1"/>
          </p:cNvSpPr>
          <p:nvPr>
            <p:ph type="sldNum" idx="12"/>
          </p:nvPr>
        </p:nvSpPr>
        <p:spPr>
          <a:xfrm>
            <a:off x="8153400" y="4311750"/>
            <a:ext cx="548700" cy="393600"/>
          </a:xfrm>
        </p:spPr>
        <p:txBody>
          <a:bodyPr/>
          <a:lstStyle/>
          <a:p>
            <a:fld id="{00000000-1234-1234-1234-123412341234}" type="slidenum">
              <a:rPr lang="en" smtClean="0"/>
              <a:pPr/>
              <a:t>8</a:t>
            </a:fld>
            <a:endParaRPr lang="en" dirty="0"/>
          </a:p>
        </p:txBody>
      </p:sp>
      <p:sp>
        <p:nvSpPr>
          <p:cNvPr id="13"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a:t>
            </a:r>
          </a:p>
        </p:txBody>
      </p:sp>
      <p:grpSp>
        <p:nvGrpSpPr>
          <p:cNvPr id="4" name="Group 3"/>
          <p:cNvGrpSpPr/>
          <p:nvPr/>
        </p:nvGrpSpPr>
        <p:grpSpPr>
          <a:xfrm>
            <a:off x="1905000" y="334624"/>
            <a:ext cx="6018115" cy="2599076"/>
            <a:chOff x="1905000" y="334624"/>
            <a:chExt cx="6018115" cy="2599076"/>
          </a:xfrm>
        </p:grpSpPr>
        <p:sp>
          <p:nvSpPr>
            <p:cNvPr id="3" name="TextBox 2"/>
            <p:cNvSpPr txBox="1"/>
            <p:nvPr/>
          </p:nvSpPr>
          <p:spPr>
            <a:xfrm>
              <a:off x="1905000" y="2625923"/>
              <a:ext cx="1409360" cy="307777"/>
            </a:xfrm>
            <a:prstGeom prst="rect">
              <a:avLst/>
            </a:prstGeom>
            <a:solidFill>
              <a:schemeClr val="bg1"/>
            </a:solidFill>
          </p:spPr>
          <p:txBody>
            <a:bodyPr wrap="square" rtlCol="0">
              <a:spAutoFit/>
            </a:bodyPr>
            <a:lstStyle/>
            <a:p>
              <a:r>
                <a:rPr lang="en-US" dirty="0"/>
                <a:t>Silent/receptive</a:t>
              </a:r>
            </a:p>
          </p:txBody>
        </p:sp>
        <p:sp>
          <p:nvSpPr>
            <p:cNvPr id="12" name="TextBox 11"/>
            <p:cNvSpPr txBox="1"/>
            <p:nvPr/>
          </p:nvSpPr>
          <p:spPr>
            <a:xfrm>
              <a:off x="2819400" y="1578173"/>
              <a:ext cx="1478290" cy="307777"/>
            </a:xfrm>
            <a:prstGeom prst="rect">
              <a:avLst/>
            </a:prstGeom>
            <a:solidFill>
              <a:schemeClr val="bg1"/>
            </a:solidFill>
          </p:spPr>
          <p:txBody>
            <a:bodyPr wrap="none" rtlCol="0">
              <a:spAutoFit/>
            </a:bodyPr>
            <a:lstStyle/>
            <a:p>
              <a:r>
                <a:rPr lang="en-US" dirty="0"/>
                <a:t>Early production</a:t>
              </a:r>
            </a:p>
          </p:txBody>
        </p:sp>
        <p:sp>
          <p:nvSpPr>
            <p:cNvPr id="14" name="TextBox 13"/>
            <p:cNvSpPr txBox="1"/>
            <p:nvPr/>
          </p:nvSpPr>
          <p:spPr>
            <a:xfrm>
              <a:off x="3581400" y="1120973"/>
              <a:ext cx="1736373" cy="307777"/>
            </a:xfrm>
            <a:prstGeom prst="rect">
              <a:avLst/>
            </a:prstGeom>
            <a:solidFill>
              <a:schemeClr val="bg1"/>
            </a:solidFill>
          </p:spPr>
          <p:txBody>
            <a:bodyPr wrap="none" rtlCol="0">
              <a:spAutoFit/>
            </a:bodyPr>
            <a:lstStyle/>
            <a:p>
              <a:r>
                <a:rPr lang="en-US" dirty="0"/>
                <a:t>Speech emergence</a:t>
              </a:r>
            </a:p>
          </p:txBody>
        </p:sp>
        <p:sp>
          <p:nvSpPr>
            <p:cNvPr id="15" name="TextBox 14"/>
            <p:cNvSpPr txBox="1"/>
            <p:nvPr/>
          </p:nvSpPr>
          <p:spPr>
            <a:xfrm>
              <a:off x="4572000" y="742950"/>
              <a:ext cx="1795684" cy="307777"/>
            </a:xfrm>
            <a:prstGeom prst="rect">
              <a:avLst/>
            </a:prstGeom>
            <a:solidFill>
              <a:schemeClr val="bg1"/>
            </a:solidFill>
          </p:spPr>
          <p:txBody>
            <a:bodyPr wrap="none" rtlCol="0">
              <a:spAutoFit/>
            </a:bodyPr>
            <a:lstStyle/>
            <a:p>
              <a:r>
                <a:rPr lang="en-US" dirty="0"/>
                <a:t>Intermediate fluency</a:t>
              </a:r>
            </a:p>
          </p:txBody>
        </p:sp>
        <p:sp>
          <p:nvSpPr>
            <p:cNvPr id="16" name="TextBox 15"/>
            <p:cNvSpPr txBox="1"/>
            <p:nvPr/>
          </p:nvSpPr>
          <p:spPr>
            <a:xfrm>
              <a:off x="6324600" y="334624"/>
              <a:ext cx="1598515" cy="307777"/>
            </a:xfrm>
            <a:prstGeom prst="rect">
              <a:avLst/>
            </a:prstGeom>
            <a:solidFill>
              <a:schemeClr val="bg1"/>
            </a:solidFill>
          </p:spPr>
          <p:txBody>
            <a:bodyPr wrap="none" rtlCol="0">
              <a:spAutoFit/>
            </a:bodyPr>
            <a:lstStyle/>
            <a:p>
              <a:r>
                <a:rPr lang="en-US" dirty="0"/>
                <a:t>Advanced fluency</a:t>
              </a:r>
            </a:p>
          </p:txBody>
        </p:sp>
      </p:grpSp>
    </p:spTree>
    <p:extLst>
      <p:ext uri="{BB962C8B-B14F-4D97-AF65-F5344CB8AC3E}">
        <p14:creationId xmlns:p14="http://schemas.microsoft.com/office/powerpoint/2010/main" val="21608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11"/>
                                        </p:tgtEl>
                                      </p:cBhvr>
                                    </p:animEffect>
                                    <p:anim calcmode="lin" valueType="num">
                                      <p:cBhvr>
                                        <p:cTn id="2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34" dur="26">
                                          <p:stCondLst>
                                            <p:cond delay="620"/>
                                          </p:stCondLst>
                                        </p:cTn>
                                        <p:tgtEl>
                                          <p:spTgt spid="11"/>
                                        </p:tgtEl>
                                      </p:cBhvr>
                                      <p:to x="100000" y="60000"/>
                                    </p:animScale>
                                    <p:animScale>
                                      <p:cBhvr>
                                        <p:cTn id="35" dur="166" decel="50000">
                                          <p:stCondLst>
                                            <p:cond delay="64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set>
                                      <p:cBhvr>
                                        <p:cTn id="42" dur="1" fill="hold">
                                          <p:stCondLst>
                                            <p:cond delay="19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10"/>
                                        </p:tgtEl>
                                      </p:cBhvr>
                                    </p:animEffect>
                                    <p:anim calcmode="lin" valueType="num">
                                      <p:cBhvr>
                                        <p:cTn id="47"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54" dur="26">
                                          <p:stCondLst>
                                            <p:cond delay="620"/>
                                          </p:stCondLst>
                                        </p:cTn>
                                        <p:tgtEl>
                                          <p:spTgt spid="10"/>
                                        </p:tgtEl>
                                      </p:cBhvr>
                                      <p:to x="100000" y="60000"/>
                                    </p:animScale>
                                    <p:animScale>
                                      <p:cBhvr>
                                        <p:cTn id="55" dur="166" decel="50000">
                                          <p:stCondLst>
                                            <p:cond delay="64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set>
                                      <p:cBhvr>
                                        <p:cTn id="62" dur="1" fill="hold">
                                          <p:stCondLst>
                                            <p:cond delay="1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9"/>
                                        </p:tgtEl>
                                      </p:cBhvr>
                                    </p:animEffect>
                                    <p:anim calcmode="lin" valueType="num">
                                      <p:cBhvr>
                                        <p:cTn id="6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74" dur="26">
                                          <p:stCondLst>
                                            <p:cond delay="620"/>
                                          </p:stCondLst>
                                        </p:cTn>
                                        <p:tgtEl>
                                          <p:spTgt spid="9"/>
                                        </p:tgtEl>
                                      </p:cBhvr>
                                      <p:to x="100000" y="60000"/>
                                    </p:animScale>
                                    <p:animScale>
                                      <p:cBhvr>
                                        <p:cTn id="75" dur="166" decel="50000">
                                          <p:stCondLst>
                                            <p:cond delay="64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set>
                                      <p:cBhvr>
                                        <p:cTn id="82" dur="1" fill="hold">
                                          <p:stCondLst>
                                            <p:cond delay="1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8"/>
                                        </p:tgtEl>
                                      </p:cBhvr>
                                    </p:animEffect>
                                    <p:anim calcmode="lin" valueType="num">
                                      <p:cBhvr>
                                        <p:cTn id="8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94" dur="26">
                                          <p:stCondLst>
                                            <p:cond delay="620"/>
                                          </p:stCondLst>
                                        </p:cTn>
                                        <p:tgtEl>
                                          <p:spTgt spid="8"/>
                                        </p:tgtEl>
                                      </p:cBhvr>
                                      <p:to x="100000" y="60000"/>
                                    </p:animScale>
                                    <p:animScale>
                                      <p:cBhvr>
                                        <p:cTn id="95" dur="166" decel="50000">
                                          <p:stCondLst>
                                            <p:cond delay="646"/>
                                          </p:stCondLst>
                                        </p:cTn>
                                        <p:tgtEl>
                                          <p:spTgt spid="8"/>
                                        </p:tgtEl>
                                      </p:cBhvr>
                                      <p:to x="100000" y="100000"/>
                                    </p:animScale>
                                    <p:animScale>
                                      <p:cBhvr>
                                        <p:cTn id="96" dur="26">
                                          <p:stCondLst>
                                            <p:cond delay="1312"/>
                                          </p:stCondLst>
                                        </p:cTn>
                                        <p:tgtEl>
                                          <p:spTgt spid="8"/>
                                        </p:tgtEl>
                                      </p:cBhvr>
                                      <p:to x="100000" y="80000"/>
                                    </p:animScale>
                                    <p:animScale>
                                      <p:cBhvr>
                                        <p:cTn id="97" dur="166" decel="50000">
                                          <p:stCondLst>
                                            <p:cond delay="1338"/>
                                          </p:stCondLst>
                                        </p:cTn>
                                        <p:tgtEl>
                                          <p:spTgt spid="8"/>
                                        </p:tgtEl>
                                      </p:cBhvr>
                                      <p:to x="100000" y="100000"/>
                                    </p:animScale>
                                    <p:animScale>
                                      <p:cBhvr>
                                        <p:cTn id="98" dur="26">
                                          <p:stCondLst>
                                            <p:cond delay="1642"/>
                                          </p:stCondLst>
                                        </p:cTn>
                                        <p:tgtEl>
                                          <p:spTgt spid="8"/>
                                        </p:tgtEl>
                                      </p:cBhvr>
                                      <p:to x="100000" y="90000"/>
                                    </p:animScale>
                                    <p:animScale>
                                      <p:cBhvr>
                                        <p:cTn id="99" dur="166" decel="50000">
                                          <p:stCondLst>
                                            <p:cond delay="1668"/>
                                          </p:stCondLst>
                                        </p:cTn>
                                        <p:tgtEl>
                                          <p:spTgt spid="8"/>
                                        </p:tgtEl>
                                      </p:cBhvr>
                                      <p:to x="100000" y="100000"/>
                                    </p:animScale>
                                    <p:animScale>
                                      <p:cBhvr>
                                        <p:cTn id="100" dur="26">
                                          <p:stCondLst>
                                            <p:cond delay="1808"/>
                                          </p:stCondLst>
                                        </p:cTn>
                                        <p:tgtEl>
                                          <p:spTgt spid="8"/>
                                        </p:tgtEl>
                                      </p:cBhvr>
                                      <p:to x="100000" y="95000"/>
                                    </p:animScale>
                                    <p:animScale>
                                      <p:cBhvr>
                                        <p:cTn id="101" dur="166" decel="50000">
                                          <p:stCondLst>
                                            <p:cond delay="1834"/>
                                          </p:stCondLst>
                                        </p:cTn>
                                        <p:tgtEl>
                                          <p:spTgt spid="8"/>
                                        </p:tgtEl>
                                      </p:cBhvr>
                                      <p:to x="100000" y="100000"/>
                                    </p:animScale>
                                    <p:set>
                                      <p:cBhvr>
                                        <p:cTn id="10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a:xfrm>
            <a:off x="5638800" y="939750"/>
            <a:ext cx="3274200" cy="3416400"/>
          </a:xfrm>
          <a:prstGeom prst="rect">
            <a:avLst/>
          </a:prstGeom>
        </p:spPr>
        <p:txBody>
          <a:bodyPr wrap="square" lIns="91425" tIns="91425" rIns="91425" bIns="91425" anchor="t" anchorCtr="0">
            <a:noAutofit/>
          </a:bodyPr>
          <a:lstStyle/>
          <a:p>
            <a:pPr marL="457200" lvl="0" indent="-355600" rtl="0">
              <a:spcBef>
                <a:spcPts val="0"/>
              </a:spcBef>
              <a:spcAft>
                <a:spcPts val="1000"/>
              </a:spcAft>
              <a:buSzPct val="100000"/>
              <a:buFont typeface="Courier New" panose="02070309020205020404" pitchFamily="49" charset="0"/>
              <a:buChar char="o"/>
            </a:pPr>
            <a:r>
              <a:rPr lang="en" dirty="0">
                <a:solidFill>
                  <a:srgbClr val="002060"/>
                </a:solidFill>
              </a:rPr>
              <a:t>Formal education</a:t>
            </a:r>
          </a:p>
          <a:p>
            <a:pPr marL="457200" lvl="0" indent="-355600" rtl="0">
              <a:spcBef>
                <a:spcPts val="0"/>
              </a:spcBef>
              <a:spcAft>
                <a:spcPts val="1000"/>
              </a:spcAft>
              <a:buSzPct val="100000"/>
              <a:buFont typeface="Courier New" panose="02070309020205020404" pitchFamily="49" charset="0"/>
              <a:buChar char="o"/>
            </a:pPr>
            <a:r>
              <a:rPr lang="en" dirty="0">
                <a:solidFill>
                  <a:srgbClr val="002060"/>
                </a:solidFill>
              </a:rPr>
              <a:t>Family background</a:t>
            </a:r>
          </a:p>
          <a:p>
            <a:pPr marL="457200" lvl="0" indent="-355600" rtl="0">
              <a:spcBef>
                <a:spcPts val="0"/>
              </a:spcBef>
              <a:spcAft>
                <a:spcPts val="1000"/>
              </a:spcAft>
              <a:buSzPct val="100000"/>
              <a:buFont typeface="Courier New" panose="02070309020205020404" pitchFamily="49" charset="0"/>
              <a:buChar char="o"/>
            </a:pPr>
            <a:r>
              <a:rPr lang="en" dirty="0">
                <a:solidFill>
                  <a:srgbClr val="002060"/>
                </a:solidFill>
              </a:rPr>
              <a:t>Opportunities to </a:t>
            </a:r>
            <a:r>
              <a:rPr lang="en-US" dirty="0">
                <a:solidFill>
                  <a:srgbClr val="002060"/>
                </a:solidFill>
              </a:rPr>
              <a:t>use </a:t>
            </a:r>
            <a:r>
              <a:rPr lang="en" dirty="0">
                <a:solidFill>
                  <a:srgbClr val="002060"/>
                </a:solidFill>
              </a:rPr>
              <a:t>the language</a:t>
            </a:r>
          </a:p>
          <a:p>
            <a:pPr marL="457200" lvl="0" indent="-355600">
              <a:spcBef>
                <a:spcPts val="0"/>
              </a:spcBef>
              <a:spcAft>
                <a:spcPts val="1000"/>
              </a:spcAft>
              <a:buSzPct val="100000"/>
              <a:buFont typeface="Courier New" panose="02070309020205020404" pitchFamily="49" charset="0"/>
              <a:buChar char="o"/>
            </a:pPr>
            <a:r>
              <a:rPr lang="en" dirty="0">
                <a:solidFill>
                  <a:srgbClr val="002060"/>
                </a:solidFill>
              </a:rPr>
              <a:t>Connections between </a:t>
            </a:r>
            <a:r>
              <a:rPr lang="en-US" dirty="0">
                <a:solidFill>
                  <a:srgbClr val="002060"/>
                </a:solidFill>
              </a:rPr>
              <a:t>the two</a:t>
            </a:r>
            <a:r>
              <a:rPr lang="en" dirty="0">
                <a:solidFill>
                  <a:srgbClr val="002060"/>
                </a:solidFill>
              </a:rPr>
              <a:t> language</a:t>
            </a:r>
            <a:r>
              <a:rPr lang="en-US" dirty="0">
                <a:solidFill>
                  <a:srgbClr val="002060"/>
                </a:solidFill>
              </a:rPr>
              <a:t>s being learned</a:t>
            </a:r>
            <a:endParaRPr lang="en" dirty="0">
              <a:solidFill>
                <a:srgbClr val="002060"/>
              </a:solidFill>
            </a:endParaRPr>
          </a:p>
          <a:p>
            <a:pPr lvl="0">
              <a:spcBef>
                <a:spcPts val="0"/>
              </a:spcBef>
              <a:buFont typeface="Courier New" panose="02070309020205020404" pitchFamily="49" charset="0"/>
              <a:buChar char="o"/>
            </a:pPr>
            <a:endParaRPr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712"/>
            <a:ext cx="5706679" cy="489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9</a:t>
            </a:fld>
            <a:endParaRPr lang="en" dirty="0"/>
          </a:p>
        </p:txBody>
      </p:sp>
      <p:sp>
        <p:nvSpPr>
          <p:cNvPr id="9" name="Title 1"/>
          <p:cNvSpPr txBox="1">
            <a:spLocks/>
          </p:cNvSpPr>
          <p:nvPr/>
        </p:nvSpPr>
        <p:spPr>
          <a:xfrm>
            <a:off x="152400" y="193675"/>
            <a:ext cx="8520112" cy="625475"/>
          </a:xfrm>
          <a:prstGeom prst="rect">
            <a:avLst/>
          </a:prstGeom>
        </p:spPr>
        <p:txBody>
          <a:bodyPr vert="horz"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32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Bilingualism</a:t>
            </a:r>
          </a:p>
        </p:txBody>
      </p:sp>
      <p:sp>
        <p:nvSpPr>
          <p:cNvPr id="8" name="TextBox 7"/>
          <p:cNvSpPr txBox="1"/>
          <p:nvPr/>
        </p:nvSpPr>
        <p:spPr>
          <a:xfrm>
            <a:off x="33986" y="2647950"/>
            <a:ext cx="1373524" cy="307777"/>
          </a:xfrm>
          <a:prstGeom prst="rect">
            <a:avLst/>
          </a:prstGeom>
          <a:solidFill>
            <a:schemeClr val="bg1"/>
          </a:solidFill>
        </p:spPr>
        <p:txBody>
          <a:bodyPr wrap="square" rtlCol="0">
            <a:spAutoFit/>
          </a:bodyPr>
          <a:lstStyle/>
          <a:p>
            <a:r>
              <a:rPr lang="en-US" b="1" dirty="0">
                <a:latin typeface="Calibri" panose="020F0502020204030204" pitchFamily="34" charset="0"/>
                <a:cs typeface="Calibri" panose="020F0502020204030204" pitchFamily="34" charset="0"/>
              </a:rPr>
              <a:t>Silent/receptive</a:t>
            </a:r>
          </a:p>
        </p:txBody>
      </p:sp>
      <p:sp>
        <p:nvSpPr>
          <p:cNvPr id="10" name="TextBox 9"/>
          <p:cNvSpPr txBox="1"/>
          <p:nvPr/>
        </p:nvSpPr>
        <p:spPr>
          <a:xfrm>
            <a:off x="1066800" y="1425773"/>
            <a:ext cx="1471855" cy="307777"/>
          </a:xfrm>
          <a:prstGeom prst="rect">
            <a:avLst/>
          </a:prstGeom>
          <a:solidFill>
            <a:schemeClr val="bg1"/>
          </a:solidFill>
        </p:spPr>
        <p:txBody>
          <a:bodyPr wrap="square" rtlCol="0">
            <a:spAutoFit/>
          </a:bodyPr>
          <a:lstStyle/>
          <a:p>
            <a:pPr algn="r"/>
            <a:r>
              <a:rPr lang="en-US" b="1" dirty="0">
                <a:latin typeface="Calibri" panose="020F0502020204030204" pitchFamily="34" charset="0"/>
                <a:cs typeface="Calibri" panose="020F0502020204030204" pitchFamily="34" charset="0"/>
              </a:rPr>
              <a:t>Early production</a:t>
            </a:r>
          </a:p>
        </p:txBody>
      </p:sp>
      <p:sp>
        <p:nvSpPr>
          <p:cNvPr id="12" name="TextBox 11"/>
          <p:cNvSpPr txBox="1"/>
          <p:nvPr/>
        </p:nvSpPr>
        <p:spPr>
          <a:xfrm>
            <a:off x="2087940" y="968573"/>
            <a:ext cx="1569660" cy="307777"/>
          </a:xfrm>
          <a:prstGeom prst="rect">
            <a:avLst/>
          </a:prstGeom>
          <a:solidFill>
            <a:schemeClr val="bg1"/>
          </a:solidFill>
        </p:spPr>
        <p:txBody>
          <a:bodyPr wrap="none" rtlCol="0">
            <a:spAutoFit/>
          </a:bodyPr>
          <a:lstStyle/>
          <a:p>
            <a:pPr algn="r"/>
            <a:r>
              <a:rPr lang="en-US" b="1" dirty="0">
                <a:latin typeface="Calibri" panose="020F0502020204030204" pitchFamily="34" charset="0"/>
                <a:cs typeface="Calibri" panose="020F0502020204030204" pitchFamily="34" charset="0"/>
              </a:rPr>
              <a:t>Speech emergence</a:t>
            </a:r>
          </a:p>
        </p:txBody>
      </p:sp>
      <p:sp>
        <p:nvSpPr>
          <p:cNvPr id="13" name="TextBox 12"/>
          <p:cNvSpPr txBox="1"/>
          <p:nvPr/>
        </p:nvSpPr>
        <p:spPr>
          <a:xfrm>
            <a:off x="3011105" y="569407"/>
            <a:ext cx="1745991"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Intermediate fluency</a:t>
            </a:r>
          </a:p>
        </p:txBody>
      </p:sp>
      <p:sp>
        <p:nvSpPr>
          <p:cNvPr id="14" name="TextBox 13"/>
          <p:cNvSpPr txBox="1"/>
          <p:nvPr/>
        </p:nvSpPr>
        <p:spPr>
          <a:xfrm>
            <a:off x="4473555" y="58137"/>
            <a:ext cx="1503938" cy="307777"/>
          </a:xfrm>
          <a:prstGeom prst="rect">
            <a:avLst/>
          </a:prstGeom>
          <a:solidFill>
            <a:schemeClr val="bg1"/>
          </a:solidFill>
        </p:spPr>
        <p:txBody>
          <a:bodyPr wrap="none" rtlCol="0">
            <a:spAutoFit/>
          </a:bodyPr>
          <a:lstStyle/>
          <a:p>
            <a:r>
              <a:rPr lang="en-US" b="1" dirty="0">
                <a:latin typeface="Calibri" panose="020F0502020204030204" pitchFamily="34" charset="0"/>
                <a:cs typeface="Calibri" panose="020F0502020204030204" pitchFamily="34" charset="0"/>
              </a:rPr>
              <a:t>Advanced fluency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C42BDB-28F1-4BD0-AE8A-2D456D4B9FFA}">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Oriel</Template>
  <TotalTime>13277</TotalTime>
  <Words>3685</Words>
  <Application>Microsoft Macintosh PowerPoint</Application>
  <PresentationFormat>On-screen Show (16:9)</PresentationFormat>
  <Paragraphs>327</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Brush Script MT</vt:lpstr>
      <vt:lpstr>Arial</vt:lpstr>
      <vt:lpstr>Broadway</vt:lpstr>
      <vt:lpstr>Calibri</vt:lpstr>
      <vt:lpstr>Courier New</vt:lpstr>
      <vt:lpstr>Lato</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Bilingualism and Biliteracy</dc:title>
  <dc:creator>Maureen</dc:creator>
  <cp:lastModifiedBy>Diane J Tedick PhD</cp:lastModifiedBy>
  <cp:revision>579</cp:revision>
  <cp:lastPrinted>2019-03-26T20:49:04Z</cp:lastPrinted>
  <dcterms:modified xsi:type="dcterms:W3CDTF">2021-03-04T15:22:15Z</dcterms:modified>
</cp:coreProperties>
</file>