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085" r:id="rId1"/>
    <p:sldMasterId id="2147484069" r:id="rId2"/>
    <p:sldMasterId id="2147484195" r:id="rId3"/>
  </p:sldMasterIdLst>
  <p:notesMasterIdLst>
    <p:notesMasterId r:id="rId46"/>
  </p:notesMasterIdLst>
  <p:handoutMasterIdLst>
    <p:handoutMasterId r:id="rId47"/>
  </p:handoutMasterIdLst>
  <p:sldIdLst>
    <p:sldId id="257" r:id="rId4"/>
    <p:sldId id="440" r:id="rId5"/>
    <p:sldId id="359" r:id="rId6"/>
    <p:sldId id="353" r:id="rId7"/>
    <p:sldId id="377" r:id="rId8"/>
    <p:sldId id="450" r:id="rId9"/>
    <p:sldId id="307" r:id="rId10"/>
    <p:sldId id="259" r:id="rId11"/>
    <p:sldId id="404" r:id="rId12"/>
    <p:sldId id="488" r:id="rId13"/>
    <p:sldId id="455" r:id="rId14"/>
    <p:sldId id="461" r:id="rId15"/>
    <p:sldId id="490" r:id="rId16"/>
    <p:sldId id="465" r:id="rId17"/>
    <p:sldId id="475" r:id="rId18"/>
    <p:sldId id="520" r:id="rId19"/>
    <p:sldId id="491" r:id="rId20"/>
    <p:sldId id="492" r:id="rId21"/>
    <p:sldId id="493" r:id="rId22"/>
    <p:sldId id="518" r:id="rId23"/>
    <p:sldId id="519" r:id="rId24"/>
    <p:sldId id="463" r:id="rId25"/>
    <p:sldId id="418" r:id="rId26"/>
    <p:sldId id="437" r:id="rId27"/>
    <p:sldId id="413" r:id="rId28"/>
    <p:sldId id="499" r:id="rId29"/>
    <p:sldId id="389" r:id="rId30"/>
    <p:sldId id="449" r:id="rId31"/>
    <p:sldId id="514" r:id="rId32"/>
    <p:sldId id="466" r:id="rId33"/>
    <p:sldId id="467" r:id="rId34"/>
    <p:sldId id="468" r:id="rId35"/>
    <p:sldId id="469" r:id="rId36"/>
    <p:sldId id="470" r:id="rId37"/>
    <p:sldId id="471" r:id="rId38"/>
    <p:sldId id="472" r:id="rId39"/>
    <p:sldId id="473" r:id="rId40"/>
    <p:sldId id="500" r:id="rId41"/>
    <p:sldId id="350" r:id="rId42"/>
    <p:sldId id="372" r:id="rId43"/>
    <p:sldId id="521" r:id="rId44"/>
    <p:sldId id="433" r:id="rId45"/>
  </p:sldIdLst>
  <p:sldSz cx="9144000" cy="5143500" type="screen16x9"/>
  <p:notesSz cx="8520113" cy="7077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15" clrIdx="0"/>
  <p:cmAuthor id="1" name="Tara Fortune" initials="" lastIdx="4" clrIdx="1"/>
  <p:cmAuthor id="2" name="TERESA CHAVEZ" initials="" lastIdx="4" clrIdx="2"/>
  <p:cmAuthor id="3" name="corymathieu@gmail.com" initials="c" lastIdx="4" clrIdx="3"/>
  <p:cmAuthor id="4" name="corymathieu@gmail.com" initials="c [2]" lastIdx="1" clrIdx="4"/>
  <p:cmAuthor id="5" name="corymathieu@gmail.com" initials="c [3]" lastIdx="1" clrIdx="5"/>
  <p:cmAuthor id="6" name="corymathieu@gmail.com" initials="c [4]" lastIdx="1" clrIdx="6"/>
  <p:cmAuthor id="7" name="corymathieu@gmail.com" initials="c [5]" lastIdx="1" clrIdx="7"/>
  <p:cmAuthor id="8" name="corymathieu@gmail.com" initials="c [6]" lastIdx="1" clrIdx="8"/>
  <p:cmAuthor id="9" name="corymathieu@gmail.com" initials="c [7]" lastIdx="1" clrIdx="9"/>
  <p:cmAuthor id="10" name="Maureen" initials="M" lastIdx="16" clrIdx="10"/>
  <p:cmAuthor id="11" name="Microsoft Office User" initials="Office" lastIdx="5" clrIdx="11"/>
  <p:cmAuthor id="12" name="Microsoft Office User" initials="Office [2]" lastIdx="1" clrIdx="12"/>
  <p:cmAuthor id="13" name="Microsoft Office User" initials="Office [3]" lastIdx="1" clrIdx="13"/>
  <p:cmAuthor id="14" name="Microsoft Office User" initials="Office [4]" lastIdx="1" clrIdx="14"/>
  <p:cmAuthor id="15" name="Microsoft Office User" initials="Office [5]" lastIdx="1" clrIdx="15"/>
  <p:cmAuthor id="16" name="Microsoft Office User" initials="Office [6]" lastIdx="1" clrIdx="16"/>
  <p:cmAuthor id="17" name="Microsoft Office User" initials="Office [7]" lastIdx="1" clrIdx="17"/>
  <p:cmAuthor id="18" name="Microsoft Office User" initials="Office [8]" lastIdx="1" clrIdx="18"/>
  <p:cmAuthor id="19" name="Microsoft Office User" initials="Office [9]" lastIdx="1" clrIdx="19"/>
  <p:cmAuthor id="20" name="Microsoft Office User" initials="Office [10]" lastIdx="1" clrIdx="20"/>
  <p:cmAuthor id="21" name="Microsoft Office User" initials="Office [11]" lastIdx="1" clrIdx="21"/>
  <p:cmAuthor id="22" name="Microsoft Office User" initials="Office [12]" lastIdx="1" clrIdx="22"/>
  <p:cmAuthor id="23" name="Microsoft Office User" initials="Office [13]" lastIdx="1" clrIdx="2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B55"/>
    <a:srgbClr val="BCC9E0"/>
    <a:srgbClr val="FDC311"/>
    <a:srgbClr val="FDC412"/>
    <a:srgbClr val="948A54"/>
    <a:srgbClr val="002060"/>
    <a:srgbClr val="199124"/>
    <a:srgbClr val="AA19B9"/>
    <a:srgbClr val="00FF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napToObjects="1">
      <p:cViewPr varScale="1">
        <p:scale>
          <a:sx n="140" d="100"/>
          <a:sy n="140" d="100"/>
        </p:scale>
        <p:origin x="280" y="192"/>
      </p:cViewPr>
      <p:guideLst>
        <p:guide orient="horz" pos="1620"/>
        <p:guide pos="2880"/>
      </p:guideLst>
    </p:cSldViewPr>
  </p:slideViewPr>
  <p:outlineViewPr>
    <p:cViewPr>
      <p:scale>
        <a:sx n="33" d="100"/>
        <a:sy n="33" d="100"/>
      </p:scale>
      <p:origin x="0" y="-13920"/>
    </p:cViewPr>
  </p:outlineViewPr>
  <p:notesTextViewPr>
    <p:cViewPr>
      <p:scale>
        <a:sx n="100" d="100"/>
        <a:sy n="100" d="100"/>
      </p:scale>
      <p:origin x="0" y="0"/>
    </p:cViewPr>
  </p:notesTextViewPr>
  <p:sorterViewPr>
    <p:cViewPr>
      <p:scale>
        <a:sx n="129" d="100"/>
        <a:sy n="129" d="100"/>
      </p:scale>
      <p:origin x="0" y="0"/>
    </p:cViewPr>
  </p:sorterViewPr>
  <p:notesViewPr>
    <p:cSldViewPr snapToGrid="0" snapToObjects="1">
      <p:cViewPr varScale="1">
        <p:scale>
          <a:sx n="85" d="100"/>
          <a:sy n="85" d="100"/>
        </p:scale>
        <p:origin x="1204"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6ABD9D-210A-47A3-9BA9-1CEA64ECCAEA}"/>
              </a:ext>
            </a:extLst>
          </p:cNvPr>
          <p:cNvSpPr>
            <a:spLocks noGrp="1"/>
          </p:cNvSpPr>
          <p:nvPr>
            <p:ph type="hdr" sz="quarter"/>
          </p:nvPr>
        </p:nvSpPr>
        <p:spPr>
          <a:xfrm>
            <a:off x="0" y="0"/>
            <a:ext cx="3692525" cy="354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97606F-AF8F-4D04-8AD7-B4B2AE2CE099}"/>
              </a:ext>
            </a:extLst>
          </p:cNvPr>
          <p:cNvSpPr>
            <a:spLocks noGrp="1"/>
          </p:cNvSpPr>
          <p:nvPr>
            <p:ph type="dt" sz="quarter" idx="1"/>
          </p:nvPr>
        </p:nvSpPr>
        <p:spPr>
          <a:xfrm>
            <a:off x="4826000" y="0"/>
            <a:ext cx="3692525" cy="354013"/>
          </a:xfrm>
          <a:prstGeom prst="rect">
            <a:avLst/>
          </a:prstGeom>
        </p:spPr>
        <p:txBody>
          <a:bodyPr vert="horz" lIns="91440" tIns="45720" rIns="91440" bIns="45720" rtlCol="0"/>
          <a:lstStyle>
            <a:lvl1pPr algn="r">
              <a:defRPr sz="1200"/>
            </a:lvl1pPr>
          </a:lstStyle>
          <a:p>
            <a:fld id="{BD9DC707-D9A3-4D53-B9F5-1DA436745695}" type="datetimeFigureOut">
              <a:rPr lang="en-US" smtClean="0"/>
              <a:t>3/4/21</a:t>
            </a:fld>
            <a:endParaRPr lang="en-US"/>
          </a:p>
        </p:txBody>
      </p:sp>
      <p:sp>
        <p:nvSpPr>
          <p:cNvPr id="4" name="Footer Placeholder 3">
            <a:extLst>
              <a:ext uri="{FF2B5EF4-FFF2-40B4-BE49-F238E27FC236}">
                <a16:creationId xmlns:a16="http://schemas.microsoft.com/office/drawing/2014/main" id="{1638B6FC-F33A-4046-931F-C8C4873BEDE1}"/>
              </a:ext>
            </a:extLst>
          </p:cNvPr>
          <p:cNvSpPr>
            <a:spLocks noGrp="1"/>
          </p:cNvSpPr>
          <p:nvPr>
            <p:ph type="ftr" sz="quarter" idx="2"/>
          </p:nvPr>
        </p:nvSpPr>
        <p:spPr>
          <a:xfrm>
            <a:off x="0" y="6723063"/>
            <a:ext cx="3692525" cy="354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6A0462-1B46-48C0-BFFC-4906A5DC9E05}"/>
              </a:ext>
            </a:extLst>
          </p:cNvPr>
          <p:cNvSpPr>
            <a:spLocks noGrp="1"/>
          </p:cNvSpPr>
          <p:nvPr>
            <p:ph type="sldNum" sz="quarter" idx="3"/>
          </p:nvPr>
        </p:nvSpPr>
        <p:spPr>
          <a:xfrm>
            <a:off x="4826000" y="6723063"/>
            <a:ext cx="3692525" cy="354012"/>
          </a:xfrm>
          <a:prstGeom prst="rect">
            <a:avLst/>
          </a:prstGeom>
        </p:spPr>
        <p:txBody>
          <a:bodyPr vert="horz" lIns="91440" tIns="45720" rIns="91440" bIns="45720" rtlCol="0" anchor="b"/>
          <a:lstStyle>
            <a:lvl1pPr algn="r">
              <a:defRPr sz="1200"/>
            </a:lvl1pPr>
          </a:lstStyle>
          <a:p>
            <a:fld id="{7ACD6997-C775-4BC9-910B-87E1965E92DC}" type="slidenum">
              <a:rPr lang="en-US" smtClean="0"/>
              <a:t>‹#›</a:t>
            </a:fld>
            <a:endParaRPr lang="en-US"/>
          </a:p>
        </p:txBody>
      </p:sp>
    </p:spTree>
    <p:extLst>
      <p:ext uri="{BB962C8B-B14F-4D97-AF65-F5344CB8AC3E}">
        <p14:creationId xmlns:p14="http://schemas.microsoft.com/office/powerpoint/2010/main" val="269644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852012" y="3361611"/>
            <a:ext cx="6816090" cy="318468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17278908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r>
              <a:rPr lang="en" i="1" dirty="0"/>
              <a:t>Welcome the participants to the session. Introduce yourself and your role at the school/district. </a:t>
            </a:r>
          </a:p>
          <a:p>
            <a:pPr lvl="0">
              <a:spcBef>
                <a:spcPts val="0"/>
              </a:spcBef>
              <a:buNone/>
            </a:pPr>
            <a:r>
              <a:rPr lang="en" i="1" dirty="0"/>
              <a:t>Let</a:t>
            </a:r>
            <a:r>
              <a:rPr lang="en" i="1" baseline="0" dirty="0"/>
              <a:t> them know there</a:t>
            </a:r>
            <a:r>
              <a:rPr lang="en" i="1" dirty="0"/>
              <a:t> is one scheduled break but they </a:t>
            </a:r>
            <a:r>
              <a:rPr lang="en" i="1" baseline="0" dirty="0"/>
              <a:t>are free to take personal breaks as necessary.</a:t>
            </a:r>
          </a:p>
          <a:p>
            <a:pPr lvl="0">
              <a:spcBef>
                <a:spcPts val="0"/>
              </a:spcBef>
              <a:buNone/>
            </a:pPr>
            <a:endParaRPr lang="en" i="1" baseline="0" dirty="0"/>
          </a:p>
          <a:p>
            <a:pPr>
              <a:buFontTx/>
              <a:buNone/>
            </a:pPr>
            <a:r>
              <a:rPr lang="es-MX" sz="1100" kern="1200" dirty="0">
                <a:solidFill>
                  <a:schemeClr val="tx1"/>
                </a:solidFill>
                <a:effectLst/>
                <a:latin typeface="Calibri" panose="020F0502020204030204" pitchFamily="34" charset="0"/>
                <a:ea typeface="+mn-ea"/>
                <a:cs typeface="+mn-cs"/>
              </a:rPr>
              <a:t>Gracias por acompañarnos esta noche. Esperamos que disfruten las actividades de aprendizaje que hemos planeado para todos ustedes. Por favor, no duden en hacer preguntas durante el desarrollo de la presentación.</a:t>
            </a:r>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dirty="0"/>
          </a:p>
        </p:txBody>
      </p:sp>
    </p:spTree>
    <p:extLst>
      <p:ext uri="{BB962C8B-B14F-4D97-AF65-F5344CB8AC3E}">
        <p14:creationId xmlns:p14="http://schemas.microsoft.com/office/powerpoint/2010/main" val="214957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s-MX" sz="1100" kern="1200" dirty="0">
                <a:solidFill>
                  <a:schemeClr val="tx1"/>
                </a:solidFill>
                <a:effectLst/>
                <a:latin typeface="Calibri" panose="020F0502020204030204" pitchFamily="34" charset="0"/>
                <a:ea typeface="+mn-ea"/>
                <a:cs typeface="+mn-cs"/>
              </a:rPr>
              <a:t>Los cuatro tipos de estos programas comparten los mismos 3 objetivos. Piensen en el ABC del Lenguaje Dual e Inmersión.</a:t>
            </a:r>
          </a:p>
          <a:p>
            <a:pPr>
              <a:buNone/>
            </a:pPr>
            <a:endParaRPr lang="en-US" sz="1100" kern="1200" dirty="0">
              <a:solidFill>
                <a:schemeClr val="tx1"/>
              </a:solidFill>
              <a:effectLst/>
              <a:latin typeface="Calibri" panose="020F0502020204030204" pitchFamily="34" charset="0"/>
              <a:ea typeface="+mn-ea"/>
              <a:cs typeface="+mn-cs"/>
            </a:endParaRPr>
          </a:p>
          <a:p>
            <a:pPr lvl="0">
              <a:spcBef>
                <a:spcPts val="0"/>
              </a:spcBef>
              <a:buNone/>
            </a:pPr>
            <a:r>
              <a:rPr lang="en-US" i="1" dirty="0"/>
              <a:t>Explain:</a:t>
            </a:r>
          </a:p>
          <a:p>
            <a:pPr lvl="0">
              <a:spcBef>
                <a:spcPts val="0"/>
              </a:spcBef>
              <a:buNone/>
            </a:pPr>
            <a:endParaRPr lang="en-US" i="1" dirty="0"/>
          </a:p>
          <a:p>
            <a:pPr>
              <a:buNone/>
            </a:pPr>
            <a:r>
              <a:rPr lang="es-MX" sz="1100" kern="1200" dirty="0">
                <a:solidFill>
                  <a:schemeClr val="tx1"/>
                </a:solidFill>
                <a:effectLst/>
                <a:latin typeface="Calibri" panose="020F0502020204030204" pitchFamily="34" charset="0"/>
                <a:ea typeface="+mn-ea"/>
                <a:cs typeface="+mn-cs"/>
              </a:rPr>
              <a:t>El logro académico tiene que ver con qué tan bien los estudiantes lo hacen en la escuela. </a:t>
            </a:r>
          </a:p>
          <a:p>
            <a:pPr>
              <a:buNone/>
            </a:pPr>
            <a:r>
              <a:rPr lang="es-MX" sz="1100" kern="1200" dirty="0">
                <a:solidFill>
                  <a:schemeClr val="tx1"/>
                </a:solidFill>
                <a:effectLst/>
                <a:latin typeface="Calibri" panose="020F0502020204030204" pitchFamily="34" charset="0"/>
                <a:ea typeface="+mn-ea"/>
                <a:cs typeface="+mn-cs"/>
              </a:rPr>
              <a:t>Bilingüismo significa dominar dos idiomas con un alto nivel. El alfabetización bilingüe significa leer y escribir en dos idiomas. </a:t>
            </a:r>
          </a:p>
          <a:p>
            <a:pPr>
              <a:buNone/>
            </a:pPr>
            <a:r>
              <a:rPr lang="es-MX" sz="1100" kern="1200" dirty="0">
                <a:solidFill>
                  <a:schemeClr val="tx1"/>
                </a:solidFill>
                <a:effectLst/>
                <a:latin typeface="Calibri" panose="020F0502020204030204" pitchFamily="34" charset="0"/>
                <a:ea typeface="+mn-ea"/>
                <a:cs typeface="+mn-cs"/>
              </a:rPr>
              <a:t>La aptitud cultural es acerca de comprender cómo la cultura (nuestra propia cultura y otras) afectan nuestra forma de pensar y actuar.</a:t>
            </a:r>
            <a:br>
              <a:rPr lang="es-MX" sz="1100" kern="1200" dirty="0">
                <a:solidFill>
                  <a:schemeClr val="tx1"/>
                </a:solidFill>
                <a:effectLst/>
                <a:latin typeface="Calibri" panose="020F0502020204030204" pitchFamily="34" charset="0"/>
                <a:ea typeface="+mn-ea"/>
                <a:cs typeface="+mn-cs"/>
              </a:rPr>
            </a:br>
            <a:endParaRPr lang="en-U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29313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1" baseline="0" dirty="0"/>
          </a:p>
        </p:txBody>
      </p:sp>
    </p:spTree>
    <p:extLst>
      <p:ext uri="{BB962C8B-B14F-4D97-AF65-F5344CB8AC3E}">
        <p14:creationId xmlns:p14="http://schemas.microsoft.com/office/powerpoint/2010/main" val="199355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67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1" baseline="0" dirty="0"/>
          </a:p>
        </p:txBody>
      </p:sp>
    </p:spTree>
    <p:extLst>
      <p:ext uri="{BB962C8B-B14F-4D97-AF65-F5344CB8AC3E}">
        <p14:creationId xmlns:p14="http://schemas.microsoft.com/office/powerpoint/2010/main" val="454128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tx1"/>
                </a:solidFill>
                <a:effectLst/>
                <a:latin typeface="Calibri" panose="020F0502020204030204" pitchFamily="34" charset="0"/>
                <a:ea typeface="+mn-ea"/>
                <a:cs typeface="+mn-cs"/>
              </a:rPr>
              <a:t>Esta gráfica muestra cómo los estudiantes de inglés logran la lectura en inglés en una variedad de modelos de programas. Representa una investigación longitudinal que involucra a más de 15,000 estudiantes en diferentes programas e idiomas en varios estados de los EE. UU (no incluye a MN). Veamos una versión más grande del gráfico para interpretarlo mejor. La investigación longitudinal significa que estamos viendo a los mismos estudiantes con el tiempo.</a:t>
            </a:r>
            <a:endParaRPr lang="en-US" sz="1100" b="1" i="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es-MX" sz="11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baseline="0" dirty="0"/>
          </a:p>
        </p:txBody>
      </p:sp>
    </p:spTree>
    <p:extLst>
      <p:ext uri="{BB962C8B-B14F-4D97-AF65-F5344CB8AC3E}">
        <p14:creationId xmlns:p14="http://schemas.microsoft.com/office/powerpoint/2010/main" val="708500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baseline="0" dirty="0"/>
              <a:t>Note:  You don’t have to go into detail about all of the different kinds of programs on this graph.  Point out the heavy dotted line, which represents average English-language reading achievement levels for native English speakers in English-only programs, and the top 2 lines for ELs (ELs in two-way and developmental bilingual programs. </a:t>
            </a:r>
            <a:r>
              <a:rPr lang="en-US" i="1" dirty="0"/>
              <a:t>One-way Dual language Ed. = Developmental Bilingual on Umbrella slide</a:t>
            </a:r>
            <a:r>
              <a:rPr lang="en-US" sz="1100" i="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baseline="0" dirty="0"/>
              <a:t>For your information only:  NCE = Normal Curve Equivalent – an NCE of 50 = the 50th percentile, which is the average performance of native English-speaking students - that’s depicted by the dotted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baseline="0" dirty="0"/>
          </a:p>
          <a:p>
            <a:r>
              <a:rPr lang="en-US" dirty="0"/>
              <a:t>One-way Dual language Ed. = Developmental Bilingual on Umbrella slide </a:t>
            </a:r>
          </a:p>
          <a:p>
            <a:r>
              <a:rPr lang="en-US" dirty="0"/>
              <a:t>The greatest predictor of success in English and academic learning in English is strong development of the home language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0" baseline="0" dirty="0"/>
          </a:p>
          <a:p>
            <a:endParaRPr lang="en-US" dirty="0"/>
          </a:p>
        </p:txBody>
      </p:sp>
    </p:spTree>
    <p:extLst>
      <p:ext uri="{BB962C8B-B14F-4D97-AF65-F5344CB8AC3E}">
        <p14:creationId xmlns:p14="http://schemas.microsoft.com/office/powerpoint/2010/main" val="2231115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One-way Dual language Ed. = Developmental Bilingual on Umbrella slide </a:t>
            </a:r>
          </a:p>
          <a:p>
            <a:r>
              <a:rPr lang="en-US" dirty="0"/>
              <a:t>The greatest predictor of success in English and academic learning in English is strong development of the home language</a:t>
            </a:r>
          </a:p>
        </p:txBody>
      </p:sp>
    </p:spTree>
    <p:extLst>
      <p:ext uri="{BB962C8B-B14F-4D97-AF65-F5344CB8AC3E}">
        <p14:creationId xmlns:p14="http://schemas.microsoft.com/office/powerpoint/2010/main" val="3701555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s-MX" sz="1100" kern="1200" dirty="0">
                <a:solidFill>
                  <a:schemeClr val="tx1"/>
                </a:solidFill>
                <a:effectLst/>
                <a:latin typeface="Calibri" panose="020F0502020204030204" pitchFamily="34" charset="0"/>
                <a:ea typeface="+mn-ea"/>
                <a:cs typeface="+mn-cs"/>
              </a:rPr>
              <a:t>¡El camino hacia el bilingüismo está lleno de baches! Ustedes y sus hijos enfrentarán desafíos y la sesión de esta noche, y las que vendrán, les ayudarán a conocerlos y superarlos.</a:t>
            </a:r>
            <a:r>
              <a:rPr lang="en-US" dirty="0">
                <a:effectLst/>
              </a:rPr>
              <a:t> </a:t>
            </a:r>
          </a:p>
          <a:p>
            <a:pPr>
              <a:buNone/>
            </a:pPr>
            <a:endParaRPr lang="en-US" i="0" baseline="0" dirty="0">
              <a:effectLst/>
            </a:endParaRPr>
          </a:p>
          <a:p>
            <a:pPr>
              <a:buFontTx/>
              <a:buNone/>
            </a:pPr>
            <a:r>
              <a:rPr lang="en-US" sz="1100" i="1" kern="1200" dirty="0">
                <a:solidFill>
                  <a:schemeClr val="tx1"/>
                </a:solidFill>
                <a:effectLst/>
                <a:latin typeface="Calibri" panose="020F0502020204030204" pitchFamily="34" charset="0"/>
                <a:ea typeface="+mn-ea"/>
                <a:cs typeface="+mn-cs"/>
              </a:rPr>
              <a:t>Bumps in the Road Activity.  Read/display each “bump”  (slides 18,</a:t>
            </a:r>
            <a:r>
              <a:rPr lang="en-US" sz="1100" i="1" kern="1200" baseline="0" dirty="0">
                <a:solidFill>
                  <a:schemeClr val="tx1"/>
                </a:solidFill>
                <a:effectLst/>
                <a:latin typeface="Calibri" panose="020F0502020204030204" pitchFamily="34" charset="0"/>
                <a:ea typeface="+mn-ea"/>
                <a:cs typeface="+mn-cs"/>
              </a:rPr>
              <a:t> 19). </a:t>
            </a:r>
            <a:r>
              <a:rPr lang="en-US" sz="1100" i="1" kern="1200" dirty="0">
                <a:solidFill>
                  <a:schemeClr val="tx1"/>
                </a:solidFill>
                <a:effectLst/>
                <a:latin typeface="Calibri" panose="020F0502020204030204" pitchFamily="34" charset="0"/>
                <a:ea typeface="+mn-ea"/>
                <a:cs typeface="+mn-cs"/>
              </a:rPr>
              <a:t> Give parents a minute or two to discuss a possible response – how they might</a:t>
            </a:r>
            <a:r>
              <a:rPr lang="en-US" sz="1100" i="1" kern="1200" baseline="0" dirty="0">
                <a:solidFill>
                  <a:schemeClr val="tx1"/>
                </a:solidFill>
                <a:effectLst/>
                <a:latin typeface="Calibri" panose="020F0502020204030204" pitchFamily="34" charset="0"/>
                <a:ea typeface="+mn-ea"/>
                <a:cs typeface="+mn-cs"/>
              </a:rPr>
              <a:t> </a:t>
            </a:r>
            <a:r>
              <a:rPr lang="en-US" sz="1100" i="1" kern="1200" dirty="0">
                <a:solidFill>
                  <a:schemeClr val="tx1"/>
                </a:solidFill>
                <a:effectLst/>
                <a:latin typeface="Calibri" panose="020F0502020204030204" pitchFamily="34" charset="0"/>
                <a:ea typeface="+mn-ea"/>
                <a:cs typeface="+mn-cs"/>
              </a:rPr>
              <a:t>deal with this challenge.</a:t>
            </a:r>
            <a:r>
              <a:rPr lang="en-US" sz="1100" kern="1200" dirty="0">
                <a:solidFill>
                  <a:schemeClr val="tx1"/>
                </a:solidFill>
                <a:effectLst/>
                <a:latin typeface="Calibri" panose="020F0502020204030204" pitchFamily="34" charset="0"/>
                <a:ea typeface="+mn-ea"/>
                <a:cs typeface="+mn-cs"/>
              </a:rPr>
              <a:t>  </a:t>
            </a:r>
            <a:r>
              <a:rPr lang="en-US" sz="1100" i="1" kern="1200" dirty="0">
                <a:solidFill>
                  <a:schemeClr val="tx1"/>
                </a:solidFill>
                <a:effectLst/>
                <a:latin typeface="Calibri" panose="020F0502020204030204" pitchFamily="34" charset="0"/>
                <a:ea typeface="+mn-ea"/>
                <a:cs typeface="+mn-cs"/>
              </a:rPr>
              <a:t>Share a few comments then click on the “bump” slide to show the response we created.  </a:t>
            </a:r>
          </a:p>
          <a:p>
            <a:pPr>
              <a:buFontTx/>
              <a:buNone/>
            </a:pPr>
            <a:endParaRPr lang="en-US" sz="1100" i="1" kern="1200" dirty="0">
              <a:solidFill>
                <a:schemeClr val="tx1"/>
              </a:solidFill>
              <a:effectLst/>
              <a:latin typeface="Calibri" panose="020F0502020204030204" pitchFamily="34" charset="0"/>
              <a:ea typeface="+mn-ea"/>
              <a:cs typeface="+mn-cs"/>
            </a:endParaRPr>
          </a:p>
          <a:p>
            <a:pPr>
              <a:buFontTx/>
              <a:buNone/>
            </a:pPr>
            <a:r>
              <a:rPr lang="en-US" sz="1100" i="1" kern="1200" dirty="0">
                <a:solidFill>
                  <a:schemeClr val="tx1"/>
                </a:solidFill>
                <a:effectLst/>
                <a:latin typeface="Calibri" panose="020F0502020204030204" pitchFamily="34" charset="0"/>
                <a:ea typeface="+mn-ea"/>
                <a:cs typeface="+mn-cs"/>
              </a:rPr>
              <a:t>The answers that we have supplied can be found at the end of the handout.</a:t>
            </a:r>
            <a:endParaRPr lang="en-U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3895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baseline="0" dirty="0"/>
          </a:p>
          <a:p>
            <a:pPr>
              <a:buNone/>
            </a:pPr>
            <a:endParaRPr lang="en-US" dirty="0"/>
          </a:p>
        </p:txBody>
      </p:sp>
    </p:spTree>
    <p:extLst>
      <p:ext uri="{BB962C8B-B14F-4D97-AF65-F5344CB8AC3E}">
        <p14:creationId xmlns:p14="http://schemas.microsoft.com/office/powerpoint/2010/main" val="159855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72222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Facilitators: try to mix up your parents so that they are sitting in mixed language</a:t>
            </a:r>
            <a:r>
              <a:rPr lang="en-US" sz="1100" i="1" baseline="0" dirty="0"/>
              <a:t> groups. Make sure there is at least one bilingual at each table who can give linguistic support as needed.</a:t>
            </a:r>
            <a:endParaRPr lang="es-ES" sz="11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100" kern="1200" dirty="0">
              <a:solidFill>
                <a:schemeClr val="tx1"/>
              </a:solidFill>
              <a:effectLst/>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s-ES" sz="1100" kern="1200" dirty="0">
                <a:solidFill>
                  <a:schemeClr val="tx1"/>
                </a:solidFill>
                <a:effectLst/>
                <a:latin typeface="Calibri" panose="020F0502020204030204" pitchFamily="34" charset="0"/>
                <a:ea typeface="+mn-ea"/>
                <a:cs typeface="+mn-cs"/>
              </a:rPr>
              <a:t>El programa de Participación Familiar en Lenguaje Dual e Inmersión está respaldado por un subsidio del Departamento de Educación de Estados Unidos a través de la Oficina de Adquisición del Idioma Inglés.</a:t>
            </a:r>
          </a:p>
          <a:p>
            <a:pPr marL="171450" marR="0" lvl="0" indent="-171450" algn="l" defTabSz="914400" rtl="0" eaLnBrk="1" fontAlgn="auto" latinLnBrk="0" hangingPunct="1">
              <a:lnSpc>
                <a:spcPct val="100000"/>
              </a:lnSpc>
              <a:spcBef>
                <a:spcPts val="0"/>
              </a:spcBef>
              <a:spcAft>
                <a:spcPts val="0"/>
              </a:spcAft>
              <a:buClrTx/>
              <a:buSzTx/>
              <a:tabLst/>
              <a:defRPr/>
            </a:pPr>
            <a:r>
              <a:rPr lang="es-ES" sz="1100" kern="1200" dirty="0">
                <a:solidFill>
                  <a:schemeClr val="tx1"/>
                </a:solidFill>
                <a:effectLst/>
                <a:latin typeface="Calibri" panose="020F0502020204030204" pitchFamily="34" charset="0"/>
                <a:ea typeface="+mn-ea"/>
                <a:cs typeface="+mn-cs"/>
              </a:rPr>
              <a:t>Impartiremos </a:t>
            </a:r>
            <a:r>
              <a:rPr lang="es-MX" sz="1100" kern="1200" dirty="0">
                <a:solidFill>
                  <a:schemeClr val="tx1"/>
                </a:solidFill>
                <a:effectLst/>
                <a:latin typeface="Calibri" panose="020F0502020204030204" pitchFamily="34" charset="0"/>
                <a:ea typeface="+mn-ea"/>
                <a:cs typeface="+mn-cs"/>
              </a:rPr>
              <a:t>estas sesiones en forma bilingüe en lugar de formar diferentes grupos. Sus hijos están juntos para aprender y esa integración es clave para el éxito del programa. Sin embargo, tengan presente que aunque estas sesiones se realicen en forma bilingüe, a sus hijos se les enseña en uno u otro idioma; los profesores no traducen ni usan los dos idiomas durante su instrucción, aun cuando esta noche sí haremos algo de eso.</a:t>
            </a:r>
            <a:r>
              <a:rPr lang="en-US" dirty="0">
                <a:effectLst/>
              </a:rPr>
              <a:t> </a:t>
            </a:r>
            <a:endParaRPr lang="en-US" i="0" dirty="0"/>
          </a:p>
        </p:txBody>
      </p:sp>
    </p:spTree>
    <p:extLst>
      <p:ext uri="{BB962C8B-B14F-4D97-AF65-F5344CB8AC3E}">
        <p14:creationId xmlns:p14="http://schemas.microsoft.com/office/powerpoint/2010/main" val="172202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600" i="0" baseline="0" dirty="0"/>
              <a:t>El </a:t>
            </a:r>
            <a:r>
              <a:rPr lang="en-US" sz="1600" i="0" baseline="0" dirty="0" err="1"/>
              <a:t>segundo</a:t>
            </a:r>
            <a:r>
              <a:rPr lang="en-US" sz="1600" i="0" baseline="0" dirty="0"/>
              <a:t> </a:t>
            </a:r>
            <a:r>
              <a:rPr lang="en-US" sz="1600" i="0" baseline="0" dirty="0" err="1"/>
              <a:t>objetivo</a:t>
            </a:r>
            <a:r>
              <a:rPr lang="en-US" sz="1600" i="0" baseline="0" dirty="0"/>
              <a:t> de la </a:t>
            </a:r>
            <a:r>
              <a:rPr lang="en-US" sz="1600" i="0" baseline="0" dirty="0" err="1"/>
              <a:t>educación</a:t>
            </a:r>
            <a:r>
              <a:rPr lang="en-US" sz="1600" i="0" baseline="0" dirty="0"/>
              <a:t> </a:t>
            </a:r>
            <a:r>
              <a:rPr lang="en-US" sz="1600" i="0" baseline="0" dirty="0" err="1"/>
              <a:t>en</a:t>
            </a:r>
            <a:r>
              <a:rPr lang="en-US" sz="1600" i="0" baseline="0" dirty="0"/>
              <a:t> </a:t>
            </a:r>
            <a:r>
              <a:rPr lang="en-US" sz="1600" i="0" baseline="0" dirty="0" err="1"/>
              <a:t>lenguaje</a:t>
            </a:r>
            <a:r>
              <a:rPr lang="en-US" sz="1600" i="0" baseline="0" dirty="0"/>
              <a:t> dual e </a:t>
            </a:r>
            <a:r>
              <a:rPr lang="en-US" sz="1600" i="0" baseline="0" dirty="0" err="1"/>
              <a:t>inmersión</a:t>
            </a:r>
            <a:r>
              <a:rPr lang="en-US" sz="1600" i="0" baseline="0" dirty="0"/>
              <a:t> (DLI) </a:t>
            </a:r>
            <a:r>
              <a:rPr lang="en-US" sz="1600" i="0" baseline="0" dirty="0" err="1"/>
              <a:t>es</a:t>
            </a:r>
            <a:r>
              <a:rPr lang="en-US" sz="1600" i="0" baseline="0" dirty="0"/>
              <a:t> el </a:t>
            </a:r>
            <a:r>
              <a:rPr lang="en-US" sz="1600" i="0" baseline="0" dirty="0" err="1"/>
              <a:t>bilingüismo</a:t>
            </a:r>
            <a:r>
              <a:rPr lang="en-US" sz="1600" i="0" baseline="0" dirty="0"/>
              <a:t> y el </a:t>
            </a:r>
            <a:r>
              <a:rPr lang="en-US" sz="1600" i="0" baseline="0" dirty="0" err="1"/>
              <a:t>alfabetismo</a:t>
            </a:r>
            <a:r>
              <a:rPr lang="en-US" sz="1600" i="0" baseline="0" dirty="0"/>
              <a:t> </a:t>
            </a:r>
            <a:r>
              <a:rPr lang="en-US" sz="1600" i="0" baseline="0" dirty="0" err="1"/>
              <a:t>bilingüe</a:t>
            </a:r>
            <a:r>
              <a:rPr lang="en-US" sz="1600" i="0" baseline="0" dirty="0"/>
              <a:t>. Hay </a:t>
            </a:r>
            <a:r>
              <a:rPr lang="en-US" sz="1600" i="0" baseline="0" dirty="0" err="1"/>
              <a:t>tanta</a:t>
            </a:r>
            <a:r>
              <a:rPr lang="en-US" sz="1600" i="0" baseline="0" dirty="0"/>
              <a:t> </a:t>
            </a:r>
            <a:r>
              <a:rPr lang="en-US" sz="1600" i="0" baseline="0" dirty="0" err="1"/>
              <a:t>información</a:t>
            </a:r>
            <a:r>
              <a:rPr lang="en-US" sz="1600" i="0" baseline="0" dirty="0"/>
              <a:t> </a:t>
            </a:r>
            <a:r>
              <a:rPr lang="en-US" sz="1600" i="0" baseline="0" dirty="0" err="1"/>
              <a:t>sobre</a:t>
            </a:r>
            <a:r>
              <a:rPr lang="en-US" sz="1600" i="0" baseline="0" dirty="0"/>
              <a:t> </a:t>
            </a:r>
            <a:r>
              <a:rPr lang="en-US" sz="1600" i="0" baseline="0" dirty="0" err="1"/>
              <a:t>este</a:t>
            </a:r>
            <a:r>
              <a:rPr lang="en-US" sz="1600" i="0" baseline="0" dirty="0"/>
              <a:t> </a:t>
            </a:r>
            <a:r>
              <a:rPr lang="en-US" sz="1600" i="0" baseline="0" dirty="0" err="1"/>
              <a:t>tema</a:t>
            </a:r>
            <a:r>
              <a:rPr lang="en-US" sz="1600" i="0" baseline="0" dirty="0"/>
              <a:t> que </a:t>
            </a:r>
            <a:r>
              <a:rPr lang="en-US" sz="1600" i="0" baseline="0" dirty="0" err="1"/>
              <a:t>vamos</a:t>
            </a:r>
            <a:r>
              <a:rPr lang="en-US" sz="1600" i="0" baseline="0" dirty="0"/>
              <a:t> a </a:t>
            </a:r>
            <a:r>
              <a:rPr lang="en-US" sz="1600" i="0" baseline="0" dirty="0" err="1"/>
              <a:t>dedicar</a:t>
            </a:r>
            <a:r>
              <a:rPr lang="en-US" sz="1600" i="0" baseline="0" dirty="0"/>
              <a:t> la </a:t>
            </a:r>
            <a:r>
              <a:rPr lang="en-US" sz="1600" i="0" baseline="0" dirty="0" err="1"/>
              <a:t>siguiente</a:t>
            </a:r>
            <a:r>
              <a:rPr lang="en-US" sz="1600" i="0" baseline="0" dirty="0"/>
              <a:t> </a:t>
            </a:r>
            <a:r>
              <a:rPr lang="en-US" sz="1600" i="0" baseline="0" dirty="0" err="1"/>
              <a:t>sesión</a:t>
            </a:r>
            <a:r>
              <a:rPr lang="en-US" sz="1600" i="0" baseline="0" dirty="0"/>
              <a:t> a </a:t>
            </a:r>
            <a:r>
              <a:rPr lang="en-US" sz="1600" i="0" baseline="0" dirty="0" err="1"/>
              <a:t>este</a:t>
            </a:r>
            <a:r>
              <a:rPr lang="en-US" sz="1600" i="0" baseline="0" dirty="0"/>
              <a:t> </a:t>
            </a:r>
            <a:r>
              <a:rPr lang="en-US" sz="1600" i="0" baseline="0" dirty="0" err="1"/>
              <a:t>tema</a:t>
            </a:r>
            <a:r>
              <a:rPr lang="en-US" sz="1600" i="0" baseline="0" dirty="0"/>
              <a:t>. </a:t>
            </a:r>
            <a:r>
              <a:rPr lang="en-US" sz="1600" i="0" baseline="0" dirty="0" err="1"/>
              <a:t>Asegúrense</a:t>
            </a:r>
            <a:r>
              <a:rPr lang="en-US" sz="1600" i="0" baseline="0" dirty="0"/>
              <a:t> de </a:t>
            </a:r>
            <a:r>
              <a:rPr lang="en-US" sz="1600" i="0" baseline="0" dirty="0" err="1"/>
              <a:t>volver</a:t>
            </a:r>
            <a:r>
              <a:rPr lang="en-US" sz="1600" i="0" baseline="0" dirty="0"/>
              <a:t> para </a:t>
            </a:r>
            <a:r>
              <a:rPr lang="en-US" sz="1600" i="0" baseline="0" dirty="0" err="1"/>
              <a:t>esta</a:t>
            </a:r>
            <a:r>
              <a:rPr lang="en-US" sz="1600" i="0" baseline="0" dirty="0"/>
              <a:t> </a:t>
            </a:r>
            <a:r>
              <a:rPr lang="en-US" sz="1600" i="0" baseline="0" dirty="0" err="1"/>
              <a:t>importante</a:t>
            </a:r>
            <a:r>
              <a:rPr lang="en-US" sz="1600" i="0" baseline="0" dirty="0"/>
              <a:t> </a:t>
            </a:r>
            <a:r>
              <a:rPr lang="en-US" sz="1600" i="0" baseline="0" dirty="0" err="1"/>
              <a:t>presentación</a:t>
            </a:r>
            <a:r>
              <a:rPr lang="en-US" sz="1600" i="0" baseline="0" dirty="0"/>
              <a:t>.</a:t>
            </a:r>
          </a:p>
        </p:txBody>
      </p:sp>
    </p:spTree>
    <p:extLst>
      <p:ext uri="{BB962C8B-B14F-4D97-AF65-F5344CB8AC3E}">
        <p14:creationId xmlns:p14="http://schemas.microsoft.com/office/powerpoint/2010/main" val="2878938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0" baseline="0" dirty="0"/>
          </a:p>
        </p:txBody>
      </p:sp>
    </p:spTree>
    <p:extLst>
      <p:ext uri="{BB962C8B-B14F-4D97-AF65-F5344CB8AC3E}">
        <p14:creationId xmlns:p14="http://schemas.microsoft.com/office/powerpoint/2010/main" val="57412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78983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3295529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Tree>
    <p:extLst>
      <p:ext uri="{BB962C8B-B14F-4D97-AF65-F5344CB8AC3E}">
        <p14:creationId xmlns:p14="http://schemas.microsoft.com/office/powerpoint/2010/main" val="43199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0" baseline="0" dirty="0"/>
          </a:p>
        </p:txBody>
      </p:sp>
    </p:spTree>
    <p:extLst>
      <p:ext uri="{BB962C8B-B14F-4D97-AF65-F5344CB8AC3E}">
        <p14:creationId xmlns:p14="http://schemas.microsoft.com/office/powerpoint/2010/main" val="866932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r>
              <a:rPr lang="en-US" sz="1100" i="1" kern="1200" dirty="0">
                <a:solidFill>
                  <a:schemeClr val="tx1"/>
                </a:solidFill>
                <a:effectLst/>
                <a:latin typeface="Calibri" panose="020F0502020204030204" pitchFamily="34" charset="0"/>
                <a:ea typeface="+mn-ea"/>
                <a:cs typeface="+mn-cs"/>
              </a:rPr>
              <a:t>Share out with the “bump” slides by clicking on the statement and reading it, after they share their ideas, then click on the slide again to show the response we created.</a:t>
            </a:r>
            <a:endParaRPr lang="en-US" sz="1100" kern="1200" dirty="0">
              <a:solidFill>
                <a:schemeClr val="tx1"/>
              </a:solidFill>
              <a:effectLst/>
              <a:latin typeface="Calibri" panose="020F0502020204030204" pitchFamily="34" charset="0"/>
              <a:ea typeface="+mn-ea"/>
              <a:cs typeface="+mn-cs"/>
            </a:endParaRPr>
          </a:p>
          <a:p>
            <a:endParaRPr lang="en-US" dirty="0"/>
          </a:p>
        </p:txBody>
      </p:sp>
    </p:spTree>
    <p:extLst>
      <p:ext uri="{BB962C8B-B14F-4D97-AF65-F5344CB8AC3E}">
        <p14:creationId xmlns:p14="http://schemas.microsoft.com/office/powerpoint/2010/main" val="2872730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537315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i="1" kern="1200" dirty="0">
                <a:solidFill>
                  <a:schemeClr val="tx1"/>
                </a:solidFill>
                <a:effectLst/>
                <a:latin typeface="Calibri" panose="020F0502020204030204" pitchFamily="34" charset="0"/>
                <a:ea typeface="+mn-ea"/>
                <a:cs typeface="+mn-cs"/>
              </a:rPr>
              <a:t>This slide is a place holder.  </a:t>
            </a:r>
            <a:r>
              <a:rPr lang="en-US" sz="1100" b="1" i="1" kern="1200" dirty="0">
                <a:solidFill>
                  <a:schemeClr val="tx1"/>
                </a:solidFill>
                <a:effectLst/>
                <a:latin typeface="Calibri" panose="020F0502020204030204" pitchFamily="34" charset="0"/>
                <a:ea typeface="+mn-ea"/>
                <a:cs typeface="+mn-cs"/>
              </a:rPr>
              <a:t>The game is a separate </a:t>
            </a:r>
            <a:r>
              <a:rPr lang="en-US" sz="1100" b="1" i="1" kern="1200" dirty="0" err="1">
                <a:solidFill>
                  <a:schemeClr val="tx1"/>
                </a:solidFill>
                <a:effectLst/>
                <a:latin typeface="Calibri" panose="020F0502020204030204" pitchFamily="34" charset="0"/>
                <a:ea typeface="+mn-ea"/>
                <a:cs typeface="+mn-cs"/>
              </a:rPr>
              <a:t>ppt</a:t>
            </a:r>
            <a:r>
              <a:rPr lang="en-US" sz="1100" b="1" i="1" kern="1200" dirty="0">
                <a:solidFill>
                  <a:schemeClr val="tx1"/>
                </a:solidFill>
                <a:effectLst/>
                <a:latin typeface="Calibri" panose="020F0502020204030204" pitchFamily="34" charset="0"/>
                <a:ea typeface="+mn-ea"/>
                <a:cs typeface="+mn-cs"/>
              </a:rPr>
              <a:t> in the Games folder.</a:t>
            </a:r>
            <a:r>
              <a:rPr lang="en-US" sz="1100" i="1" kern="1200" dirty="0">
                <a:solidFill>
                  <a:schemeClr val="tx1"/>
                </a:solidFill>
                <a:effectLst/>
                <a:latin typeface="Calibri" panose="020F0502020204030204" pitchFamily="34" charset="0"/>
                <a:ea typeface="+mn-ea"/>
                <a:cs typeface="+mn-cs"/>
              </a:rPr>
              <a:t> Distribute BINGO cards, one to each table or small group.  Display and read one slide at a time.  Participants find the answer on their bingo card and either mark it with a pencil or, if you want to reuse the sheets, give them bingo markers.  Tables can call out “DLI!” (or something else of your choosing!) but continue playing until all 13 questions have been asked.  When all the questions have been asked (through slide 14), click to bring up answers (slides 15-28).</a:t>
            </a:r>
            <a:endParaRPr lang="en-US" i="1" dirty="0"/>
          </a:p>
        </p:txBody>
      </p:sp>
    </p:spTree>
    <p:extLst>
      <p:ext uri="{BB962C8B-B14F-4D97-AF65-F5344CB8AC3E}">
        <p14:creationId xmlns:p14="http://schemas.microsoft.com/office/powerpoint/2010/main" val="3870023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lvl="0" rtl="0">
              <a:spcBef>
                <a:spcPts val="0"/>
              </a:spcBef>
              <a:buNone/>
            </a:pPr>
            <a:endParaRPr lang="en" baseline="0" dirty="0"/>
          </a:p>
        </p:txBody>
      </p:sp>
    </p:spTree>
    <p:extLst>
      <p:ext uri="{BB962C8B-B14F-4D97-AF65-F5344CB8AC3E}">
        <p14:creationId xmlns:p14="http://schemas.microsoft.com/office/powerpoint/2010/main" val="73991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1600" y="398463"/>
            <a:ext cx="3536950" cy="1990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Calibri" panose="020F0502020204030204" pitchFamily="34" charset="0"/>
                <a:ea typeface="+mn-ea"/>
                <a:cs typeface="+mn-cs"/>
              </a:rPr>
              <a:t>Esta beca fue otorgada a la Universidad de Minnesota en asociación con los siguientes distritos / programas: Escuelas del Condado de East Carver, Escuelas Públicas de Minneapolis, Escuelas Públicas de </a:t>
            </a:r>
            <a:r>
              <a:rPr lang="es-ES" sz="1100" kern="1200" dirty="0" err="1">
                <a:solidFill>
                  <a:schemeClr val="tx1"/>
                </a:solidFill>
                <a:effectLst/>
                <a:latin typeface="Calibri" panose="020F0502020204030204" pitchFamily="34" charset="0"/>
                <a:ea typeface="+mn-ea"/>
                <a:cs typeface="+mn-cs"/>
              </a:rPr>
              <a:t>Northfield</a:t>
            </a:r>
            <a:r>
              <a:rPr lang="es-ES" sz="1100" kern="1200" dirty="0">
                <a:solidFill>
                  <a:schemeClr val="tx1"/>
                </a:solidFill>
                <a:effectLst/>
                <a:latin typeface="Calibri" panose="020F0502020204030204" pitchFamily="34" charset="0"/>
                <a:ea typeface="+mn-ea"/>
                <a:cs typeface="+mn-cs"/>
              </a:rPr>
              <a:t>, Escuelas Públicas de </a:t>
            </a:r>
            <a:r>
              <a:rPr lang="es-ES" sz="1100" kern="1200" dirty="0" err="1">
                <a:solidFill>
                  <a:schemeClr val="tx1"/>
                </a:solidFill>
                <a:effectLst/>
                <a:latin typeface="Calibri" panose="020F0502020204030204" pitchFamily="34" charset="0"/>
                <a:ea typeface="+mn-ea"/>
                <a:cs typeface="+mn-cs"/>
              </a:rPr>
              <a:t>Richfield</a:t>
            </a:r>
            <a:r>
              <a:rPr lang="es-ES" sz="1100" kern="1200" dirty="0">
                <a:solidFill>
                  <a:schemeClr val="tx1"/>
                </a:solidFill>
                <a:effectLst/>
                <a:latin typeface="Calibri" panose="020F0502020204030204" pitchFamily="34" charset="0"/>
                <a:ea typeface="+mn-ea"/>
                <a:cs typeface="+mn-cs"/>
              </a:rPr>
              <a:t>, Escuela Católica </a:t>
            </a:r>
            <a:r>
              <a:rPr lang="es-ES" sz="1100" kern="1200" dirty="0" err="1">
                <a:solidFill>
                  <a:schemeClr val="tx1"/>
                </a:solidFill>
                <a:effectLst/>
                <a:latin typeface="Calibri" panose="020F0502020204030204" pitchFamily="34" charset="0"/>
                <a:ea typeface="+mn-ea"/>
                <a:cs typeface="+mn-cs"/>
              </a:rPr>
              <a:t>Risen</a:t>
            </a:r>
            <a:r>
              <a:rPr lang="es-ES" sz="1100" kern="1200" dirty="0">
                <a:solidFill>
                  <a:schemeClr val="tx1"/>
                </a:solidFill>
                <a:effectLst/>
                <a:latin typeface="Calibri" panose="020F0502020204030204" pitchFamily="34" charset="0"/>
                <a:ea typeface="+mn-ea"/>
                <a:cs typeface="+mn-cs"/>
              </a:rPr>
              <a:t> </a:t>
            </a:r>
            <a:r>
              <a:rPr lang="es-ES" sz="1100" kern="1200" dirty="0" err="1">
                <a:solidFill>
                  <a:schemeClr val="tx1"/>
                </a:solidFill>
                <a:effectLst/>
                <a:latin typeface="Calibri" panose="020F0502020204030204" pitchFamily="34" charset="0"/>
                <a:ea typeface="+mn-ea"/>
                <a:cs typeface="+mn-cs"/>
              </a:rPr>
              <a:t>Christ</a:t>
            </a:r>
            <a:r>
              <a:rPr lang="es-ES" sz="1100" kern="1200" dirty="0">
                <a:solidFill>
                  <a:schemeClr val="tx1"/>
                </a:solidFill>
                <a:effectLst/>
                <a:latin typeface="Calibri" panose="020F0502020204030204" pitchFamily="34" charset="0"/>
                <a:ea typeface="+mn-ea"/>
                <a:cs typeface="+mn-cs"/>
              </a:rPr>
              <a:t>, Escuelas del Área de </a:t>
            </a:r>
            <a:r>
              <a:rPr lang="es-ES" sz="1100" kern="1200" dirty="0" err="1">
                <a:solidFill>
                  <a:schemeClr val="tx1"/>
                </a:solidFill>
                <a:effectLst/>
                <a:latin typeface="Calibri" panose="020F0502020204030204" pitchFamily="34" charset="0"/>
                <a:ea typeface="+mn-ea"/>
                <a:cs typeface="+mn-cs"/>
              </a:rPr>
              <a:t>Roseville</a:t>
            </a:r>
            <a:r>
              <a:rPr lang="es-ES" sz="1100" kern="1200" dirty="0">
                <a:solidFill>
                  <a:schemeClr val="tx1"/>
                </a:solidFill>
                <a:effectLst/>
                <a:latin typeface="Calibri" panose="020F0502020204030204" pitchFamily="34" charset="0"/>
                <a:ea typeface="+mn-ea"/>
                <a:cs typeface="+mn-cs"/>
              </a:rPr>
              <a:t> y Escuelas Públicas de Saint Paul.</a:t>
            </a:r>
            <a:r>
              <a:rPr lang="en-US" dirty="0">
                <a:effectLst/>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6437419" y="5042417"/>
            <a:ext cx="4922732" cy="265390"/>
          </a:xfrm>
          <a:prstGeom prst="rect">
            <a:avLst/>
          </a:prstGeom>
        </p:spPr>
        <p:txBody>
          <a:bodyPr/>
          <a:lstStyle/>
          <a:p>
            <a:fld id="{95F39486-CD5F-4FE6-AD08-4256B73A52BB}"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1817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171450" lvl="0" indent="-171450" rtl="0">
              <a:lnSpc>
                <a:spcPct val="115000"/>
              </a:lnSpc>
              <a:spcBef>
                <a:spcPts val="0"/>
              </a:spcBef>
              <a:spcAft>
                <a:spcPts val="1600"/>
              </a:spcAft>
            </a:pPr>
            <a:r>
              <a:rPr lang="en-US" sz="1200" baseline="0" dirty="0" err="1">
                <a:solidFill>
                  <a:schemeClr val="dk1"/>
                </a:solidFill>
                <a:ea typeface="Lato"/>
                <a:cs typeface="Calibri" panose="020F0502020204030204" pitchFamily="34" charset="0"/>
                <a:sym typeface="Lato"/>
              </a:rPr>
              <a:t>Aquí</a:t>
            </a:r>
            <a:r>
              <a:rPr lang="en-US" sz="1200" baseline="0" dirty="0">
                <a:solidFill>
                  <a:schemeClr val="dk1"/>
                </a:solidFill>
                <a:ea typeface="Lato"/>
                <a:cs typeface="Calibri" panose="020F0502020204030204" pitchFamily="34" charset="0"/>
                <a:sym typeface="Lato"/>
              </a:rPr>
              <a:t> se </a:t>
            </a:r>
            <a:r>
              <a:rPr lang="en-US" sz="1200" baseline="0" dirty="0" err="1">
                <a:solidFill>
                  <a:schemeClr val="dk1"/>
                </a:solidFill>
                <a:ea typeface="Lato"/>
                <a:cs typeface="Calibri" panose="020F0502020204030204" pitchFamily="34" charset="0"/>
                <a:sym typeface="Lato"/>
              </a:rPr>
              <a:t>ve</a:t>
            </a:r>
            <a:r>
              <a:rPr lang="en-US" sz="1200" baseline="0" dirty="0">
                <a:solidFill>
                  <a:schemeClr val="dk1"/>
                </a:solidFill>
                <a:ea typeface="Lato"/>
                <a:cs typeface="Calibri" panose="020F0502020204030204" pitchFamily="34" charset="0"/>
                <a:sym typeface="Lato"/>
              </a:rPr>
              <a:t> un </a:t>
            </a:r>
            <a:r>
              <a:rPr lang="en-US" sz="1200" baseline="0" dirty="0" err="1">
                <a:solidFill>
                  <a:schemeClr val="dk1"/>
                </a:solidFill>
                <a:ea typeface="Lato"/>
                <a:cs typeface="Calibri" panose="020F0502020204030204" pitchFamily="34" charset="0"/>
                <a:sym typeface="Lato"/>
              </a:rPr>
              <a:t>ejemplo</a:t>
            </a:r>
            <a:r>
              <a:rPr lang="en-US" sz="1200" baseline="0" dirty="0">
                <a:solidFill>
                  <a:schemeClr val="dk1"/>
                </a:solidFill>
                <a:ea typeface="Lato"/>
                <a:cs typeface="Calibri" panose="020F0502020204030204" pitchFamily="34" charset="0"/>
                <a:sym typeface="Lato"/>
              </a:rPr>
              <a:t> de </a:t>
            </a:r>
            <a:r>
              <a:rPr lang="en-US" sz="1200" baseline="0" dirty="0" err="1">
                <a:solidFill>
                  <a:schemeClr val="dk1"/>
                </a:solidFill>
                <a:ea typeface="Lato"/>
                <a:cs typeface="Calibri" panose="020F0502020204030204" pitchFamily="34" charset="0"/>
                <a:sym typeface="Lato"/>
              </a:rPr>
              <a:t>una</a:t>
            </a:r>
            <a:r>
              <a:rPr lang="en-US" sz="1200" baseline="0" dirty="0">
                <a:solidFill>
                  <a:schemeClr val="dk1"/>
                </a:solidFill>
                <a:ea typeface="Lato"/>
                <a:cs typeface="Calibri" panose="020F0502020204030204" pitchFamily="34" charset="0"/>
                <a:sym typeface="Lato"/>
              </a:rPr>
              <a:t> </a:t>
            </a:r>
            <a:r>
              <a:rPr lang="en-US" sz="1200" baseline="0" dirty="0" err="1">
                <a:solidFill>
                  <a:schemeClr val="dk1"/>
                </a:solidFill>
                <a:ea typeface="Lato"/>
                <a:cs typeface="Calibri" panose="020F0502020204030204" pitchFamily="34" charset="0"/>
                <a:sym typeface="Lato"/>
              </a:rPr>
              <a:t>rutina</a:t>
            </a:r>
            <a:r>
              <a:rPr lang="en-US" sz="1200" baseline="0" dirty="0">
                <a:solidFill>
                  <a:schemeClr val="dk1"/>
                </a:solidFill>
                <a:ea typeface="Lato"/>
                <a:cs typeface="Calibri" panose="020F0502020204030204" pitchFamily="34" charset="0"/>
                <a:sym typeface="Lato"/>
              </a:rPr>
              <a:t> de </a:t>
            </a:r>
            <a:r>
              <a:rPr lang="en-US" sz="1200" baseline="0" dirty="0" err="1">
                <a:solidFill>
                  <a:schemeClr val="dk1"/>
                </a:solidFill>
                <a:ea typeface="Lato"/>
                <a:cs typeface="Calibri" panose="020F0502020204030204" pitchFamily="34" charset="0"/>
                <a:sym typeface="Lato"/>
              </a:rPr>
              <a:t>calandario</a:t>
            </a:r>
            <a:r>
              <a:rPr lang="en-US" sz="1200" baseline="0" dirty="0">
                <a:solidFill>
                  <a:schemeClr val="dk1"/>
                </a:solidFill>
                <a:ea typeface="Lato"/>
                <a:cs typeface="Calibri" panose="020F0502020204030204" pitchFamily="34" charset="0"/>
                <a:sym typeface="Lato"/>
              </a:rPr>
              <a:t> de kindergarten </a:t>
            </a:r>
            <a:r>
              <a:rPr lang="en-US" sz="1200" baseline="0" dirty="0" err="1">
                <a:solidFill>
                  <a:schemeClr val="dk1"/>
                </a:solidFill>
                <a:ea typeface="Lato"/>
                <a:cs typeface="Calibri" panose="020F0502020204030204" pitchFamily="34" charset="0"/>
                <a:sym typeface="Lato"/>
              </a:rPr>
              <a:t>en</a:t>
            </a:r>
            <a:r>
              <a:rPr lang="en-US" sz="1200" baseline="0" dirty="0">
                <a:solidFill>
                  <a:schemeClr val="dk1"/>
                </a:solidFill>
                <a:ea typeface="Lato"/>
                <a:cs typeface="Calibri" panose="020F0502020204030204" pitchFamily="34" charset="0"/>
                <a:sym typeface="Lato"/>
              </a:rPr>
              <a:t> </a:t>
            </a:r>
            <a:r>
              <a:rPr lang="en-US" sz="1200" baseline="0" dirty="0" err="1">
                <a:solidFill>
                  <a:schemeClr val="dk1"/>
                </a:solidFill>
                <a:ea typeface="Lato"/>
                <a:cs typeface="Calibri" panose="020F0502020204030204" pitchFamily="34" charset="0"/>
                <a:sym typeface="Lato"/>
              </a:rPr>
              <a:t>español</a:t>
            </a:r>
            <a:r>
              <a:rPr lang="en-US" sz="1200" baseline="0" dirty="0">
                <a:solidFill>
                  <a:schemeClr val="dk1"/>
                </a:solidFill>
                <a:ea typeface="Lato"/>
                <a:cs typeface="Calibri" panose="020F0502020204030204" pitchFamily="34" charset="0"/>
                <a:sym typeface="Lato"/>
              </a:rPr>
              <a:t>. </a:t>
            </a:r>
            <a:r>
              <a:rPr lang="en-US" sz="1200" baseline="0" dirty="0" err="1">
                <a:solidFill>
                  <a:schemeClr val="dk1"/>
                </a:solidFill>
                <a:ea typeface="Lato"/>
                <a:cs typeface="Calibri" panose="020F0502020204030204" pitchFamily="34" charset="0"/>
                <a:sym typeface="Lato"/>
              </a:rPr>
              <a:t>Además</a:t>
            </a:r>
            <a:r>
              <a:rPr lang="en-US" sz="1200" baseline="0" dirty="0">
                <a:solidFill>
                  <a:schemeClr val="dk1"/>
                </a:solidFill>
                <a:ea typeface="Lato"/>
                <a:cs typeface="Calibri" panose="020F0502020204030204" pitchFamily="34" charset="0"/>
                <a:sym typeface="Lato"/>
              </a:rPr>
              <a:t> de </a:t>
            </a:r>
            <a:r>
              <a:rPr lang="en-US" sz="1200" baseline="0" dirty="0" err="1">
                <a:solidFill>
                  <a:schemeClr val="dk1"/>
                </a:solidFill>
                <a:ea typeface="Lato"/>
                <a:cs typeface="Calibri" panose="020F0502020204030204" pitchFamily="34" charset="0"/>
                <a:sym typeface="Lato"/>
              </a:rPr>
              <a:t>aprender</a:t>
            </a:r>
            <a:r>
              <a:rPr lang="en-US" sz="1200" baseline="0" dirty="0">
                <a:solidFill>
                  <a:schemeClr val="dk1"/>
                </a:solidFill>
                <a:ea typeface="Lato"/>
                <a:cs typeface="Calibri" panose="020F0502020204030204" pitchFamily="34" charset="0"/>
                <a:sym typeface="Lato"/>
              </a:rPr>
              <a:t> los </a:t>
            </a:r>
            <a:r>
              <a:rPr lang="en-US" sz="1200" baseline="0" dirty="0" err="1">
                <a:solidFill>
                  <a:schemeClr val="dk1"/>
                </a:solidFill>
                <a:ea typeface="Lato"/>
                <a:cs typeface="Calibri" panose="020F0502020204030204" pitchFamily="34" charset="0"/>
                <a:sym typeface="Lato"/>
              </a:rPr>
              <a:t>conceptos</a:t>
            </a:r>
            <a:r>
              <a:rPr lang="en-US" sz="1200" baseline="0" dirty="0">
                <a:solidFill>
                  <a:schemeClr val="dk1"/>
                </a:solidFill>
                <a:ea typeface="Lato"/>
                <a:cs typeface="Calibri" panose="020F0502020204030204" pitchFamily="34" charset="0"/>
                <a:sym typeface="Lato"/>
              </a:rPr>
              <a:t> </a:t>
            </a:r>
            <a:r>
              <a:rPr lang="en-US" sz="1200" baseline="0" dirty="0" err="1">
                <a:solidFill>
                  <a:schemeClr val="dk1"/>
                </a:solidFill>
                <a:ea typeface="Lato"/>
                <a:cs typeface="Calibri" panose="020F0502020204030204" pitchFamily="34" charset="0"/>
                <a:sym typeface="Lato"/>
              </a:rPr>
              <a:t>matemáticos</a:t>
            </a:r>
            <a:r>
              <a:rPr lang="en-US" sz="1200" baseline="0" dirty="0">
                <a:solidFill>
                  <a:schemeClr val="dk1"/>
                </a:solidFill>
                <a:ea typeface="Lato"/>
                <a:cs typeface="Calibri" panose="020F0502020204030204" pitchFamily="34" charset="0"/>
                <a:sym typeface="Lato"/>
              </a:rPr>
              <a:t> a </a:t>
            </a:r>
            <a:r>
              <a:rPr lang="en-US" sz="1200" baseline="0" dirty="0" err="1">
                <a:solidFill>
                  <a:schemeClr val="dk1"/>
                </a:solidFill>
                <a:ea typeface="Lato"/>
                <a:cs typeface="Calibri" panose="020F0502020204030204" pitchFamily="34" charset="0"/>
                <a:sym typeface="Lato"/>
              </a:rPr>
              <a:t>través</a:t>
            </a:r>
            <a:r>
              <a:rPr lang="en-US" sz="1200" baseline="0" dirty="0">
                <a:solidFill>
                  <a:schemeClr val="dk1"/>
                </a:solidFill>
                <a:ea typeface="Lato"/>
                <a:cs typeface="Calibri" panose="020F0502020204030204" pitchFamily="34" charset="0"/>
                <a:sym typeface="Lato"/>
              </a:rPr>
              <a:t> de </a:t>
            </a:r>
            <a:r>
              <a:rPr lang="en-US" sz="1200" baseline="0" dirty="0" err="1">
                <a:solidFill>
                  <a:schemeClr val="dk1"/>
                </a:solidFill>
                <a:ea typeface="Lato"/>
                <a:cs typeface="Calibri" panose="020F0502020204030204" pitchFamily="34" charset="0"/>
                <a:sym typeface="Lato"/>
              </a:rPr>
              <a:t>esta</a:t>
            </a:r>
            <a:r>
              <a:rPr lang="en-US" sz="1200" baseline="0" dirty="0">
                <a:solidFill>
                  <a:schemeClr val="dk1"/>
                </a:solidFill>
                <a:ea typeface="Lato"/>
                <a:cs typeface="Calibri" panose="020F0502020204030204" pitchFamily="34" charset="0"/>
                <a:sym typeface="Lato"/>
              </a:rPr>
              <a:t> </a:t>
            </a:r>
            <a:r>
              <a:rPr lang="en-US" sz="1200" baseline="0" dirty="0" err="1">
                <a:solidFill>
                  <a:schemeClr val="dk1"/>
                </a:solidFill>
                <a:ea typeface="Lato"/>
                <a:cs typeface="Calibri" panose="020F0502020204030204" pitchFamily="34" charset="0"/>
                <a:sym typeface="Lato"/>
              </a:rPr>
              <a:t>rutina</a:t>
            </a:r>
            <a:r>
              <a:rPr lang="en-US" sz="1200" baseline="0" dirty="0">
                <a:solidFill>
                  <a:schemeClr val="dk1"/>
                </a:solidFill>
                <a:ea typeface="Lato"/>
                <a:cs typeface="Calibri" panose="020F0502020204030204" pitchFamily="34" charset="0"/>
                <a:sym typeface="Lato"/>
              </a:rPr>
              <a:t>, los </a:t>
            </a:r>
            <a:r>
              <a:rPr lang="en-US" sz="1200" baseline="0" dirty="0" err="1">
                <a:solidFill>
                  <a:schemeClr val="dk1"/>
                </a:solidFill>
                <a:ea typeface="Lato"/>
                <a:cs typeface="Calibri" panose="020F0502020204030204" pitchFamily="34" charset="0"/>
                <a:sym typeface="Lato"/>
              </a:rPr>
              <a:t>estudiantes</a:t>
            </a:r>
            <a:r>
              <a:rPr lang="en-US" sz="1200" baseline="0" dirty="0">
                <a:solidFill>
                  <a:schemeClr val="dk1"/>
                </a:solidFill>
                <a:ea typeface="Lato"/>
                <a:cs typeface="Calibri" panose="020F0502020204030204" pitchFamily="34" charset="0"/>
                <a:sym typeface="Lato"/>
              </a:rPr>
              <a:t> de DLI </a:t>
            </a:r>
            <a:r>
              <a:rPr lang="en-US" sz="1200" baseline="0" dirty="0" err="1">
                <a:solidFill>
                  <a:schemeClr val="dk1"/>
                </a:solidFill>
                <a:ea typeface="Lato"/>
                <a:cs typeface="Calibri" panose="020F0502020204030204" pitchFamily="34" charset="0"/>
                <a:sym typeface="Lato"/>
              </a:rPr>
              <a:t>aprenden</a:t>
            </a:r>
            <a:r>
              <a:rPr lang="en-US" sz="1200" baseline="0" dirty="0">
                <a:solidFill>
                  <a:schemeClr val="dk1"/>
                </a:solidFill>
                <a:ea typeface="Lato"/>
                <a:cs typeface="Calibri" panose="020F0502020204030204" pitchFamily="34" charset="0"/>
                <a:sym typeface="Lato"/>
              </a:rPr>
              <a:t> las </a:t>
            </a:r>
            <a:r>
              <a:rPr lang="en-US" sz="1200" baseline="0" dirty="0" err="1">
                <a:solidFill>
                  <a:schemeClr val="dk1"/>
                </a:solidFill>
                <a:ea typeface="Lato"/>
                <a:cs typeface="Calibri" panose="020F0502020204030204" pitchFamily="34" charset="0"/>
                <a:sym typeface="Lato"/>
              </a:rPr>
              <a:t>básicas</a:t>
            </a:r>
            <a:r>
              <a:rPr lang="en-US" sz="1200" baseline="0" dirty="0">
                <a:solidFill>
                  <a:schemeClr val="dk1"/>
                </a:solidFill>
                <a:ea typeface="Lato"/>
                <a:cs typeface="Calibri" panose="020F0502020204030204" pitchFamily="34" charset="0"/>
                <a:sym typeface="Lato"/>
              </a:rPr>
              <a:t> del </a:t>
            </a:r>
            <a:r>
              <a:rPr lang="en-US" sz="1200" baseline="0" dirty="0" err="1">
                <a:solidFill>
                  <a:schemeClr val="dk1"/>
                </a:solidFill>
                <a:ea typeface="Lato"/>
                <a:cs typeface="Calibri" panose="020F0502020204030204" pitchFamily="34" charset="0"/>
                <a:sym typeface="Lato"/>
              </a:rPr>
              <a:t>idioma</a:t>
            </a:r>
            <a:r>
              <a:rPr lang="en-US" sz="1200" baseline="0" dirty="0">
                <a:solidFill>
                  <a:schemeClr val="dk1"/>
                </a:solidFill>
                <a:ea typeface="Lato"/>
                <a:cs typeface="Calibri" panose="020F0502020204030204" pitchFamily="34" charset="0"/>
                <a:sym typeface="Lato"/>
              </a:rPr>
              <a:t> </a:t>
            </a:r>
            <a:r>
              <a:rPr lang="en-US" sz="1200" baseline="0" dirty="0" err="1">
                <a:solidFill>
                  <a:schemeClr val="dk1"/>
                </a:solidFill>
                <a:ea typeface="Lato"/>
                <a:cs typeface="Calibri" panose="020F0502020204030204" pitchFamily="34" charset="0"/>
                <a:sym typeface="Lato"/>
              </a:rPr>
              <a:t>asociado</a:t>
            </a:r>
            <a:r>
              <a:rPr lang="en-US" sz="1200" baseline="0" dirty="0">
                <a:solidFill>
                  <a:schemeClr val="dk1"/>
                </a:solidFill>
                <a:ea typeface="Lato"/>
                <a:cs typeface="Calibri" panose="020F0502020204030204" pitchFamily="34" charset="0"/>
                <a:sym typeface="Lato"/>
              </a:rPr>
              <a:t>: los </a:t>
            </a:r>
            <a:r>
              <a:rPr lang="en-US" sz="1200" baseline="0" dirty="0" err="1">
                <a:solidFill>
                  <a:schemeClr val="dk1"/>
                </a:solidFill>
                <a:ea typeface="Lato"/>
                <a:cs typeface="Calibri" panose="020F0502020204030204" pitchFamily="34" charset="0"/>
                <a:sym typeface="Lato"/>
              </a:rPr>
              <a:t>colores</a:t>
            </a:r>
            <a:r>
              <a:rPr lang="en-US" sz="1200" baseline="0" dirty="0">
                <a:solidFill>
                  <a:schemeClr val="dk1"/>
                </a:solidFill>
                <a:ea typeface="Lato"/>
                <a:cs typeface="Calibri" panose="020F0502020204030204" pitchFamily="34" charset="0"/>
                <a:sym typeface="Lato"/>
              </a:rPr>
              <a:t>, los </a:t>
            </a:r>
            <a:r>
              <a:rPr lang="en-US" sz="1200" baseline="0" dirty="0" err="1">
                <a:solidFill>
                  <a:schemeClr val="dk1"/>
                </a:solidFill>
                <a:ea typeface="Lato"/>
                <a:cs typeface="Calibri" panose="020F0502020204030204" pitchFamily="34" charset="0"/>
                <a:sym typeface="Lato"/>
              </a:rPr>
              <a:t>números</a:t>
            </a:r>
            <a:r>
              <a:rPr lang="en-US" sz="1200" baseline="0" dirty="0">
                <a:solidFill>
                  <a:schemeClr val="dk1"/>
                </a:solidFill>
                <a:ea typeface="Lato"/>
                <a:cs typeface="Calibri" panose="020F0502020204030204" pitchFamily="34" charset="0"/>
                <a:sym typeface="Lato"/>
              </a:rPr>
              <a:t>, los </a:t>
            </a:r>
            <a:r>
              <a:rPr lang="en-US" sz="1200" baseline="0" dirty="0" err="1">
                <a:solidFill>
                  <a:schemeClr val="dk1"/>
                </a:solidFill>
                <a:ea typeface="Lato"/>
                <a:cs typeface="Calibri" panose="020F0502020204030204" pitchFamily="34" charset="0"/>
                <a:sym typeface="Lato"/>
              </a:rPr>
              <a:t>días</a:t>
            </a:r>
            <a:r>
              <a:rPr lang="en-US" sz="1200" baseline="0" dirty="0">
                <a:solidFill>
                  <a:schemeClr val="dk1"/>
                </a:solidFill>
                <a:ea typeface="Lato"/>
                <a:cs typeface="Calibri" panose="020F0502020204030204" pitchFamily="34" charset="0"/>
                <a:sym typeface="Lato"/>
              </a:rPr>
              <a:t> de la </a:t>
            </a:r>
            <a:r>
              <a:rPr lang="en-US" sz="1200" baseline="0" dirty="0" err="1">
                <a:solidFill>
                  <a:schemeClr val="dk1"/>
                </a:solidFill>
                <a:ea typeface="Lato"/>
                <a:cs typeface="Calibri" panose="020F0502020204030204" pitchFamily="34" charset="0"/>
                <a:sym typeface="Lato"/>
              </a:rPr>
              <a:t>semana</a:t>
            </a:r>
            <a:r>
              <a:rPr lang="en-US" sz="1200" baseline="0" dirty="0">
                <a:solidFill>
                  <a:schemeClr val="dk1"/>
                </a:solidFill>
                <a:ea typeface="Lato"/>
                <a:cs typeface="Calibri" panose="020F0502020204030204" pitchFamily="34" charset="0"/>
                <a:sym typeface="Lato"/>
              </a:rPr>
              <a:t>, las </a:t>
            </a:r>
            <a:r>
              <a:rPr lang="en-US" sz="1200" baseline="0" dirty="0" err="1">
                <a:solidFill>
                  <a:schemeClr val="dk1"/>
                </a:solidFill>
                <a:ea typeface="Lato"/>
                <a:cs typeface="Calibri" panose="020F0502020204030204" pitchFamily="34" charset="0"/>
                <a:sym typeface="Lato"/>
              </a:rPr>
              <a:t>expresiones</a:t>
            </a:r>
            <a:r>
              <a:rPr lang="en-US" sz="1200" baseline="0" dirty="0">
                <a:solidFill>
                  <a:schemeClr val="dk1"/>
                </a:solidFill>
                <a:ea typeface="Lato"/>
                <a:cs typeface="Calibri" panose="020F0502020204030204" pitchFamily="34" charset="0"/>
                <a:sym typeface="Lato"/>
              </a:rPr>
              <a:t> del </a:t>
            </a:r>
            <a:r>
              <a:rPr lang="en-US" sz="1200" baseline="0" dirty="0" err="1">
                <a:solidFill>
                  <a:schemeClr val="dk1"/>
                </a:solidFill>
                <a:ea typeface="Lato"/>
                <a:cs typeface="Calibri" panose="020F0502020204030204" pitchFamily="34" charset="0"/>
                <a:sym typeface="Lato"/>
              </a:rPr>
              <a:t>tiempo</a:t>
            </a:r>
            <a:r>
              <a:rPr lang="en-US" sz="1200" baseline="0" dirty="0">
                <a:solidFill>
                  <a:schemeClr val="dk1"/>
                </a:solidFill>
                <a:ea typeface="Lato"/>
                <a:cs typeface="Calibri" panose="020F0502020204030204" pitchFamily="34" charset="0"/>
                <a:sym typeface="Lato"/>
              </a:rPr>
              <a:t>, la </a:t>
            </a:r>
            <a:r>
              <a:rPr lang="en-US" sz="1200" baseline="0" dirty="0" err="1">
                <a:solidFill>
                  <a:schemeClr val="dk1"/>
                </a:solidFill>
                <a:ea typeface="Lato"/>
                <a:cs typeface="Calibri" panose="020F0502020204030204" pitchFamily="34" charset="0"/>
                <a:sym typeface="Lato"/>
              </a:rPr>
              <a:t>ropa</a:t>
            </a:r>
            <a:r>
              <a:rPr lang="en-US" sz="1200" baseline="0" dirty="0">
                <a:solidFill>
                  <a:schemeClr val="dk1"/>
                </a:solidFill>
                <a:ea typeface="Lato"/>
                <a:cs typeface="Calibri" panose="020F0502020204030204" pitchFamily="34" charset="0"/>
                <a:sym typeface="Lato"/>
              </a:rPr>
              <a:t>, etc. </a:t>
            </a:r>
            <a:br>
              <a:rPr lang="en-US" sz="1200" baseline="0" dirty="0">
                <a:solidFill>
                  <a:schemeClr val="dk1"/>
                </a:solidFill>
                <a:ea typeface="Lato"/>
                <a:cs typeface="Calibri" panose="020F0502020204030204" pitchFamily="34" charset="0"/>
                <a:sym typeface="Lato"/>
              </a:rPr>
            </a:br>
            <a:endParaRPr lang="en-US" sz="1200" baseline="0" dirty="0">
              <a:solidFill>
                <a:schemeClr val="dk1"/>
              </a:solidFill>
              <a:ea typeface="Lato"/>
              <a:cs typeface="Calibri" panose="020F0502020204030204" pitchFamily="34" charset="0"/>
              <a:sym typeface="Lato"/>
            </a:endParaRPr>
          </a:p>
          <a:p>
            <a:pPr marL="171450" marR="0" lvl="0" indent="-171450" algn="l" defTabSz="914400" rtl="0" eaLnBrk="1" fontAlgn="auto" latinLnBrk="0" hangingPunct="1">
              <a:lnSpc>
                <a:spcPct val="115000"/>
              </a:lnSpc>
              <a:spcBef>
                <a:spcPts val="0"/>
              </a:spcBef>
              <a:spcAft>
                <a:spcPts val="1600"/>
              </a:spcAft>
              <a:buClrTx/>
              <a:buSzTx/>
              <a:buFontTx/>
              <a:buChar char="●"/>
              <a:tabLst/>
              <a:defRPr/>
            </a:pPr>
            <a:r>
              <a:rPr lang="en-US" sz="1200" kern="1200" dirty="0" err="1">
                <a:solidFill>
                  <a:schemeClr val="tx1"/>
                </a:solidFill>
                <a:effectLst/>
                <a:latin typeface="Calibri" panose="020F0502020204030204" pitchFamily="34" charset="0"/>
                <a:ea typeface="+mn-ea"/>
                <a:cs typeface="+mn-cs"/>
              </a:rPr>
              <a:t>En</a:t>
            </a:r>
            <a:r>
              <a:rPr lang="en-US" sz="1200" kern="1200" dirty="0">
                <a:solidFill>
                  <a:schemeClr val="tx1"/>
                </a:solidFill>
                <a:effectLst/>
                <a:latin typeface="Calibri" panose="020F0502020204030204" pitchFamily="34" charset="0"/>
                <a:ea typeface="+mn-ea"/>
                <a:cs typeface="+mn-cs"/>
              </a:rPr>
              <a:t> el video se </a:t>
            </a:r>
            <a:r>
              <a:rPr lang="en-US" sz="1200" kern="1200" dirty="0" err="1">
                <a:solidFill>
                  <a:schemeClr val="tx1"/>
                </a:solidFill>
                <a:effectLst/>
                <a:latin typeface="Calibri" panose="020F0502020204030204" pitchFamily="34" charset="0"/>
                <a:ea typeface="+mn-ea"/>
                <a:cs typeface="+mn-cs"/>
              </a:rPr>
              <a:t>ven</a:t>
            </a:r>
            <a:r>
              <a:rPr lang="en-US" sz="1200" kern="1200" dirty="0">
                <a:solidFill>
                  <a:schemeClr val="tx1"/>
                </a:solidFill>
                <a:effectLst/>
                <a:latin typeface="Calibri" panose="020F0502020204030204" pitchFamily="34" charset="0"/>
                <a:ea typeface="+mn-ea"/>
                <a:cs typeface="+mn-cs"/>
              </a:rPr>
              <a:t> a </a:t>
            </a:r>
            <a:r>
              <a:rPr lang="en-US" sz="1200" kern="1200" dirty="0" err="1">
                <a:solidFill>
                  <a:schemeClr val="tx1"/>
                </a:solidFill>
                <a:effectLst/>
                <a:latin typeface="Calibri" panose="020F0502020204030204" pitchFamily="34" charset="0"/>
                <a:ea typeface="+mn-ea"/>
                <a:cs typeface="+mn-cs"/>
              </a:rPr>
              <a:t>los</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estudiantes</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aprendiendo</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español</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en</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una</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amplia</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variedad</a:t>
            </a:r>
            <a:r>
              <a:rPr lang="en-US" sz="1200" kern="1200" dirty="0">
                <a:solidFill>
                  <a:schemeClr val="tx1"/>
                </a:solidFill>
                <a:effectLst/>
                <a:latin typeface="Calibri" panose="020F0502020204030204" pitchFamily="34" charset="0"/>
                <a:ea typeface="+mn-ea"/>
                <a:cs typeface="+mn-cs"/>
              </a:rPr>
              <a:t> de </a:t>
            </a:r>
            <a:r>
              <a:rPr lang="en-US" sz="1200" kern="1200" dirty="0" err="1">
                <a:solidFill>
                  <a:schemeClr val="tx1"/>
                </a:solidFill>
                <a:effectLst/>
                <a:latin typeface="Calibri" panose="020F0502020204030204" pitchFamily="34" charset="0"/>
                <a:ea typeface="+mn-ea"/>
                <a:cs typeface="+mn-cs"/>
              </a:rPr>
              <a:t>contextos</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desde</a:t>
            </a:r>
            <a:r>
              <a:rPr lang="en-US" sz="1200" kern="1200" dirty="0">
                <a:solidFill>
                  <a:schemeClr val="tx1"/>
                </a:solidFill>
                <a:effectLst/>
                <a:latin typeface="Calibri" panose="020F0502020204030204" pitchFamily="34" charset="0"/>
                <a:ea typeface="+mn-ea"/>
                <a:cs typeface="+mn-cs"/>
              </a:rPr>
              <a:t> kinder hasta quinto </a:t>
            </a:r>
            <a:r>
              <a:rPr lang="en-US" sz="1200" kern="1200" dirty="0" err="1">
                <a:solidFill>
                  <a:schemeClr val="tx1"/>
                </a:solidFill>
                <a:effectLst/>
                <a:latin typeface="Calibri" panose="020F0502020204030204" pitchFamily="34" charset="0"/>
                <a:ea typeface="+mn-ea"/>
                <a:cs typeface="+mn-cs"/>
              </a:rPr>
              <a:t>grado</a:t>
            </a:r>
            <a:r>
              <a:rPr lang="en-US" sz="1200" kern="1200" dirty="0">
                <a:solidFill>
                  <a:schemeClr val="tx1"/>
                </a:solidFill>
                <a:effectLst/>
                <a:latin typeface="Calibri" panose="020F0502020204030204" pitchFamily="34" charset="0"/>
                <a:ea typeface="+mn-ea"/>
                <a:cs typeface="+mn-cs"/>
              </a:rPr>
              <a:t>. El video </a:t>
            </a:r>
            <a:r>
              <a:rPr lang="en-US" sz="1200" kern="1200" dirty="0" err="1">
                <a:solidFill>
                  <a:schemeClr val="tx1"/>
                </a:solidFill>
                <a:effectLst/>
                <a:latin typeface="Calibri" panose="020F0502020204030204" pitchFamily="34" charset="0"/>
                <a:ea typeface="+mn-ea"/>
                <a:cs typeface="+mn-cs"/>
              </a:rPr>
              <a:t>muestra</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cómo</a:t>
            </a:r>
            <a:r>
              <a:rPr lang="en-US" sz="1200" kern="1200" dirty="0">
                <a:solidFill>
                  <a:schemeClr val="tx1"/>
                </a:solidFill>
                <a:effectLst/>
                <a:latin typeface="Calibri" panose="020F0502020204030204" pitchFamily="34" charset="0"/>
                <a:ea typeface="+mn-ea"/>
                <a:cs typeface="+mn-cs"/>
              </a:rPr>
              <a:t> los </a:t>
            </a:r>
            <a:r>
              <a:rPr lang="en-US" sz="1200" kern="1200" dirty="0" err="1">
                <a:solidFill>
                  <a:schemeClr val="tx1"/>
                </a:solidFill>
                <a:effectLst/>
                <a:latin typeface="Calibri" panose="020F0502020204030204" pitchFamily="34" charset="0"/>
                <a:ea typeface="+mn-ea"/>
                <a:cs typeface="+mn-cs"/>
              </a:rPr>
              <a:t>niños</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aprenden</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matemáticas</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estudios</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sociales</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etcétera</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en</a:t>
            </a:r>
            <a:r>
              <a:rPr lang="en-US" sz="1200" kern="1200" dirty="0">
                <a:solidFill>
                  <a:schemeClr val="tx1"/>
                </a:solidFill>
                <a:effectLst/>
                <a:latin typeface="Calibri" panose="020F0502020204030204" pitchFamily="34" charset="0"/>
                <a:ea typeface="+mn-ea"/>
                <a:cs typeface="+mn-cs"/>
              </a:rPr>
              <a:t> un </a:t>
            </a:r>
            <a:r>
              <a:rPr lang="en-US" sz="1200" kern="1200" dirty="0" err="1">
                <a:solidFill>
                  <a:schemeClr val="tx1"/>
                </a:solidFill>
                <a:effectLst/>
                <a:latin typeface="Calibri" panose="020F0502020204030204" pitchFamily="34" charset="0"/>
                <a:ea typeface="+mn-ea"/>
                <a:cs typeface="+mn-cs"/>
              </a:rPr>
              <a:t>segundo</a:t>
            </a:r>
            <a:r>
              <a:rPr lang="en-US" sz="1200" kern="1200" dirty="0">
                <a:solidFill>
                  <a:schemeClr val="tx1"/>
                </a:solidFill>
                <a:effectLst/>
                <a:latin typeface="Calibri" panose="020F0502020204030204" pitchFamily="34" charset="0"/>
                <a:ea typeface="+mn-ea"/>
                <a:cs typeface="+mn-cs"/>
              </a:rPr>
              <a:t> </a:t>
            </a:r>
            <a:r>
              <a:rPr lang="en-US" sz="1200" kern="1200" dirty="0" err="1">
                <a:solidFill>
                  <a:schemeClr val="tx1"/>
                </a:solidFill>
                <a:effectLst/>
                <a:latin typeface="Calibri" panose="020F0502020204030204" pitchFamily="34" charset="0"/>
                <a:ea typeface="+mn-ea"/>
                <a:cs typeface="+mn-cs"/>
              </a:rPr>
              <a:t>idioma</a:t>
            </a:r>
            <a:r>
              <a:rPr lang="en-US" sz="1200" kern="1200" dirty="0">
                <a:solidFill>
                  <a:schemeClr val="tx1"/>
                </a:solidFill>
                <a:effectLst/>
                <a:latin typeface="Calibri" panose="020F0502020204030204" pitchFamily="34" charset="0"/>
                <a:ea typeface="+mn-ea"/>
                <a:cs typeface="+mn-cs"/>
              </a:rPr>
              <a:t>.</a:t>
            </a:r>
            <a:endParaRPr lang="en-US" sz="1200" dirty="0"/>
          </a:p>
          <a:p>
            <a:pPr marL="0" lvl="0" indent="0" rtl="0">
              <a:lnSpc>
                <a:spcPct val="115000"/>
              </a:lnSpc>
              <a:spcBef>
                <a:spcPts val="0"/>
              </a:spcBef>
              <a:spcAft>
                <a:spcPts val="1600"/>
              </a:spcAft>
              <a:buNone/>
            </a:pPr>
            <a:br>
              <a:rPr lang="en-US" sz="1200" baseline="0" dirty="0">
                <a:solidFill>
                  <a:schemeClr val="dk1"/>
                </a:solidFill>
                <a:ea typeface="Lato"/>
                <a:cs typeface="Calibri" panose="020F0502020204030204" pitchFamily="34" charset="0"/>
                <a:sym typeface="Lato"/>
              </a:rPr>
            </a:br>
            <a:endParaRPr lang="en-US" sz="1200" baseline="0" dirty="0">
              <a:solidFill>
                <a:schemeClr val="dk1"/>
              </a:solidFill>
              <a:ea typeface="Lato"/>
              <a:cs typeface="Calibri" panose="020F0502020204030204" pitchFamily="34" charset="0"/>
              <a:sym typeface="Lato"/>
            </a:endParaRPr>
          </a:p>
          <a:p>
            <a:pPr lvl="0">
              <a:spcBef>
                <a:spcPts val="0"/>
              </a:spcBef>
              <a:buNone/>
            </a:pPr>
            <a:endParaRPr dirty="0"/>
          </a:p>
        </p:txBody>
      </p:sp>
    </p:spTree>
    <p:extLst>
      <p:ext uri="{BB962C8B-B14F-4D97-AF65-F5344CB8AC3E}">
        <p14:creationId xmlns:p14="http://schemas.microsoft.com/office/powerpoint/2010/main" val="3889182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lvl="0" rtl="0">
              <a:spcBef>
                <a:spcPts val="0"/>
              </a:spcBef>
              <a:buNone/>
            </a:pPr>
            <a:endParaRPr lang="en" baseline="0" dirty="0"/>
          </a:p>
        </p:txBody>
      </p:sp>
    </p:spTree>
    <p:extLst>
      <p:ext uri="{BB962C8B-B14F-4D97-AF65-F5344CB8AC3E}">
        <p14:creationId xmlns:p14="http://schemas.microsoft.com/office/powerpoint/2010/main" val="3491430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294007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Calibri" panose="020F0502020204030204" pitchFamily="34" charset="0"/>
                <a:ea typeface="+mn-ea"/>
                <a:cs typeface="+mn-cs"/>
              </a:rPr>
              <a:t>La investigación sobre cómo aprendemos los segundos idiomas muestra que tenemos que usar el idioma de manera consistente para aprenderlo. Tenemos que priorizar, privilegiar y proteger el español en estos programas. Los estudiantes APRENDERÁN inglés: es el español que es más difícil para nosotros desarrollar en estos programas, incluso para los estudiantes de español que hablan en casa.</a:t>
            </a:r>
            <a:endParaRPr lang="en-US" sz="11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spcBef>
                <a:spcPts val="0"/>
              </a:spcBef>
              <a:buNone/>
            </a:pPr>
            <a:endParaRPr dirty="0"/>
          </a:p>
        </p:txBody>
      </p:sp>
    </p:spTree>
    <p:extLst>
      <p:ext uri="{BB962C8B-B14F-4D97-AF65-F5344CB8AC3E}">
        <p14:creationId xmlns:p14="http://schemas.microsoft.com/office/powerpoint/2010/main" val="877332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latin typeface="Calibri" panose="020F0502020204030204" pitchFamily="34" charset="0"/>
                <a:ea typeface="+mn-ea"/>
                <a:cs typeface="+mn-cs"/>
              </a:rPr>
              <a:t>TIC-TAC-TOE</a:t>
            </a:r>
            <a:r>
              <a:rPr lang="en-US" sz="1100" kern="1200" dirty="0">
                <a:solidFill>
                  <a:schemeClr val="tx1"/>
                </a:solidFill>
                <a:effectLst/>
                <a:latin typeface="Calibri" panose="020F0502020204030204" pitchFamily="34" charset="0"/>
                <a:ea typeface="+mn-ea"/>
                <a:cs typeface="+mn-cs"/>
              </a:rPr>
              <a:t>.  </a:t>
            </a:r>
            <a:r>
              <a:rPr lang="en-US" sz="1100" i="1" kern="1200" dirty="0">
                <a:solidFill>
                  <a:schemeClr val="tx1"/>
                </a:solidFill>
                <a:effectLst/>
                <a:latin typeface="Calibri" panose="020F0502020204030204" pitchFamily="34" charset="0"/>
                <a:ea typeface="+mn-ea"/>
                <a:cs typeface="+mn-cs"/>
              </a:rPr>
              <a:t>* Needs to be prepared ahead of time.</a:t>
            </a:r>
            <a:r>
              <a:rPr lang="en-US" sz="1100" kern="1200" dirty="0">
                <a:solidFill>
                  <a:schemeClr val="tx1"/>
                </a:solidFill>
                <a:effectLst/>
                <a:latin typeface="Calibri" panose="020F0502020204030204" pitchFamily="34" charset="0"/>
                <a:ea typeface="+mn-ea"/>
                <a:cs typeface="+mn-cs"/>
              </a:rPr>
              <a:t> </a:t>
            </a:r>
          </a:p>
          <a:p>
            <a:r>
              <a:rPr lang="en-US" sz="1100" i="1" kern="1200" dirty="0">
                <a:solidFill>
                  <a:schemeClr val="tx1"/>
                </a:solidFill>
                <a:effectLst/>
                <a:latin typeface="Calibri" panose="020F0502020204030204" pitchFamily="34" charset="0"/>
                <a:ea typeface="+mn-ea"/>
                <a:cs typeface="+mn-cs"/>
              </a:rPr>
              <a:t>Explain how the game will proceed by reading the instructions on the slide. You may need to model the first one (do an audience check to see if that will be necessary).</a:t>
            </a:r>
            <a:endParaRPr lang="en-US" sz="1100" kern="1200" dirty="0">
              <a:solidFill>
                <a:schemeClr val="tx1"/>
              </a:solidFill>
              <a:effectLst/>
              <a:latin typeface="Calibri" panose="020F0502020204030204" pitchFamily="34" charset="0"/>
              <a:ea typeface="+mn-ea"/>
              <a:cs typeface="+mn-cs"/>
            </a:endParaRPr>
          </a:p>
          <a:p>
            <a:r>
              <a:rPr lang="en-US" sz="1100" i="1" kern="1200" dirty="0">
                <a:solidFill>
                  <a:schemeClr val="tx1"/>
                </a:solidFill>
                <a:effectLst/>
                <a:latin typeface="Calibri" panose="020F0502020204030204" pitchFamily="34" charset="0"/>
                <a:ea typeface="+mn-ea"/>
                <a:cs typeface="+mn-cs"/>
              </a:rPr>
              <a:t>Do not display the questions until you are ready to correct them.</a:t>
            </a:r>
            <a:endParaRPr lang="en-US" sz="1100" kern="1200" dirty="0">
              <a:solidFill>
                <a:schemeClr val="tx1"/>
              </a:solidFill>
              <a:effectLst/>
              <a:latin typeface="Calibri" panose="020F0502020204030204" pitchFamily="34" charset="0"/>
              <a:ea typeface="+mn-ea"/>
              <a:cs typeface="+mn-cs"/>
            </a:endParaRPr>
          </a:p>
          <a:p>
            <a:pPr>
              <a:buNone/>
            </a:pPr>
            <a:endParaRPr lang="en-US" i="1" baseline="0" dirty="0"/>
          </a:p>
        </p:txBody>
      </p:sp>
    </p:spTree>
    <p:extLst>
      <p:ext uri="{BB962C8B-B14F-4D97-AF65-F5344CB8AC3E}">
        <p14:creationId xmlns:p14="http://schemas.microsoft.com/office/powerpoint/2010/main" val="2729501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i="1" dirty="0"/>
              <a:t>You must be in presentation mode to see animations.  To correct, click on each sentence to reveal the X or O.</a:t>
            </a:r>
            <a:r>
              <a:rPr lang="en-US" i="1" baseline="0" dirty="0"/>
              <a:t>  Be sure to go in order as the animations are sequenced in order 1-12.  For each false answer, elicit the correct answer.</a:t>
            </a:r>
            <a:endParaRPr lang="en-US" i="1" dirty="0"/>
          </a:p>
        </p:txBody>
      </p:sp>
    </p:spTree>
    <p:extLst>
      <p:ext uri="{BB962C8B-B14F-4D97-AF65-F5344CB8AC3E}">
        <p14:creationId xmlns:p14="http://schemas.microsoft.com/office/powerpoint/2010/main" val="3485822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702440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Distribute</a:t>
            </a:r>
            <a:r>
              <a:rPr lang="en-US" i="1" baseline="0" dirty="0"/>
              <a:t> surveys, have them write responses. Tell them you’ll ask for the surveys when they leave. If individuals are not comfortable writing, facilitators can have them share their responses orally while facilitator writes for them.</a:t>
            </a:r>
          </a:p>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427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09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i="1" dirty="0"/>
              <a:t>Depending on the size of the group, do this as a whole group (fewer than 10) or at tables.</a:t>
            </a:r>
          </a:p>
          <a:p>
            <a:pPr>
              <a:buNone/>
            </a:pPr>
            <a:r>
              <a:rPr lang="en-US" i="1" dirty="0"/>
              <a:t>10 minutes</a:t>
            </a:r>
          </a:p>
        </p:txBody>
      </p:sp>
    </p:spTree>
    <p:extLst>
      <p:ext uri="{BB962C8B-B14F-4D97-AF65-F5344CB8AC3E}">
        <p14:creationId xmlns:p14="http://schemas.microsoft.com/office/powerpoint/2010/main" val="956627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623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sz="1100" i="1" kern="1200" dirty="0">
                <a:solidFill>
                  <a:schemeClr val="tx1"/>
                </a:solidFill>
                <a:effectLst/>
                <a:latin typeface="Calibri" panose="020F0502020204030204" pitchFamily="34" charset="0"/>
                <a:ea typeface="+mn-ea"/>
                <a:cs typeface="+mn-cs"/>
              </a:rPr>
              <a:t>Because many of the parents are L2 learners themselves, it is important to “read the room”:  check frequently for understanding, rephrase as necessary, keep the acronyms to a minimum.  Use your “teacher talk.”  Assure parents that they should not hesitate to ask for clarification.</a:t>
            </a:r>
          </a:p>
          <a:p>
            <a:pPr>
              <a:buNone/>
            </a:pPr>
            <a:endParaRPr lang="en-US" sz="1100" i="1" kern="1200" dirty="0">
              <a:solidFill>
                <a:schemeClr val="tx1"/>
              </a:solidFill>
              <a:effectLst/>
              <a:latin typeface="Calibri" panose="020F0502020204030204" pitchFamily="34" charset="0"/>
              <a:ea typeface="+mn-ea"/>
              <a:cs typeface="+mn-cs"/>
            </a:endParaRPr>
          </a:p>
          <a:p>
            <a:pPr marL="228600" lvl="0" indent="0" rtl="0">
              <a:spcBef>
                <a:spcPts val="0"/>
              </a:spcBef>
              <a:buNone/>
            </a:pPr>
            <a:endParaRPr lang="en" dirty="0"/>
          </a:p>
        </p:txBody>
      </p:sp>
    </p:spTree>
    <p:extLst>
      <p:ext uri="{BB962C8B-B14F-4D97-AF65-F5344CB8AC3E}">
        <p14:creationId xmlns:p14="http://schemas.microsoft.com/office/powerpoint/2010/main" val="234158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Calibri" panose="020F0502020204030204" pitchFamily="34" charset="0"/>
                <a:ea typeface="+mn-ea"/>
                <a:cs typeface="+mn-cs"/>
              </a:rPr>
              <a:t>Entonces, ¿qué significa esto? </a:t>
            </a:r>
            <a:r>
              <a:rPr lang="en-US" i="1" baseline="0" dirty="0"/>
              <a:t>Note: point to the 3 points of the triangle to emphasize this partnership.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100" kern="1200" dirty="0">
              <a:solidFill>
                <a:schemeClr val="tx1"/>
              </a:solidFill>
              <a:effectLst/>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s-ES" sz="1100" kern="1200" dirty="0">
                <a:solidFill>
                  <a:schemeClr val="tx1"/>
                </a:solidFill>
                <a:effectLst/>
                <a:latin typeface="Calibri" panose="020F0502020204030204" pitchFamily="34" charset="0"/>
                <a:ea typeface="+mn-ea"/>
                <a:cs typeface="+mn-cs"/>
              </a:rPr>
              <a:t>En primer lugar que los alumnos, las familias, los maestros y otros profesionales de la escuela trabajen en conjunto para garantizar que los alumnos logren el éxito mientras están en la escuela y mucho más allá en el futuro.</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tabLst/>
              <a:defRPr/>
            </a:pPr>
            <a:r>
              <a:rPr lang="es-ES" sz="1100" kern="1200" dirty="0">
                <a:solidFill>
                  <a:schemeClr val="tx1"/>
                </a:solidFill>
                <a:effectLst/>
                <a:latin typeface="Calibri" panose="020F0502020204030204" pitchFamily="34" charset="0"/>
                <a:ea typeface="+mn-ea"/>
                <a:cs typeface="+mn-cs"/>
              </a:rPr>
              <a:t>Es importante que los padres y las familias se comprometan con la educación de sus hijos </a:t>
            </a:r>
            <a:r>
              <a:rPr lang="en-US" sz="1100" kern="1200" dirty="0">
                <a:solidFill>
                  <a:schemeClr val="tx1"/>
                </a:solidFill>
                <a:effectLst/>
                <a:latin typeface="Calibri" panose="020F0502020204030204" pitchFamily="34" charset="0"/>
                <a:ea typeface="+mn-ea"/>
                <a:cs typeface="+mn-cs"/>
              </a:rPr>
              <a:t> – </a:t>
            </a:r>
            <a:r>
              <a:rPr lang="es-ES" sz="1100" kern="1200" dirty="0">
                <a:solidFill>
                  <a:schemeClr val="tx1"/>
                </a:solidFill>
                <a:effectLst/>
                <a:latin typeface="Calibri" panose="020F0502020204030204" pitchFamily="34" charset="0"/>
                <a:ea typeface="+mn-ea"/>
                <a:cs typeface="+mn-cs"/>
              </a:rPr>
              <a:t>para entender claramente qué programas de lenguaje dual y programas de inmersión se están ofreciendo a los niños y así poder preguntar y comentar con los maestros y otros profesionales de la escuela</a:t>
            </a:r>
            <a:r>
              <a:rPr lang="en-US" sz="1100" kern="1200" dirty="0">
                <a:solidFill>
                  <a:schemeClr val="tx1"/>
                </a:solidFill>
                <a:effectLst/>
                <a:latin typeface="Calibri" panose="020F0502020204030204" pitchFamily="34" charset="0"/>
                <a:ea typeface="+mn-ea"/>
                <a:cs typeface="+mn-cs"/>
              </a:rPr>
              <a:t>. </a:t>
            </a:r>
          </a:p>
          <a:p>
            <a:pPr marL="171450" marR="0" lvl="0" indent="-171450" algn="l" defTabSz="914400" rtl="0" eaLnBrk="1" fontAlgn="auto" latinLnBrk="0" hangingPunct="1">
              <a:lnSpc>
                <a:spcPct val="100000"/>
              </a:lnSpc>
              <a:spcBef>
                <a:spcPts val="0"/>
              </a:spcBef>
              <a:spcAft>
                <a:spcPts val="0"/>
              </a:spcAft>
              <a:buClrTx/>
              <a:buSzTx/>
              <a:tabLst/>
              <a:defRPr/>
            </a:pPr>
            <a:r>
              <a:rPr lang="es-ES" sz="1100" kern="1200" dirty="0">
                <a:solidFill>
                  <a:schemeClr val="tx1"/>
                </a:solidFill>
                <a:effectLst/>
                <a:latin typeface="Calibri" panose="020F0502020204030204" pitchFamily="34" charset="0"/>
                <a:ea typeface="+mn-ea"/>
                <a:cs typeface="+mn-cs"/>
              </a:rPr>
              <a:t>Finalmente, es fundamental que las familias y los padres se fortalezcan. Cuando están fortalecidos se sienten con poder, más fuertes y más seguros, sobre todo cuando se trata de apoyar la educación de sus hijos y hacer valer su derecho a la educación.</a:t>
            </a:r>
          </a:p>
          <a:p>
            <a:pPr marL="171450" marR="0" lvl="0" indent="-171450" algn="l" defTabSz="914400" rtl="0" eaLnBrk="1" fontAlgn="auto" latinLnBrk="0" hangingPunct="1">
              <a:lnSpc>
                <a:spcPct val="100000"/>
              </a:lnSpc>
              <a:spcBef>
                <a:spcPts val="0"/>
              </a:spcBef>
              <a:spcAft>
                <a:spcPts val="0"/>
              </a:spcAft>
              <a:buClrTx/>
              <a:buSzTx/>
              <a:tabLst/>
              <a:defRPr/>
            </a:pPr>
            <a:r>
              <a:rPr lang="es-ES" sz="1100" kern="1200" dirty="0">
                <a:solidFill>
                  <a:schemeClr val="tx1"/>
                </a:solidFill>
                <a:effectLst/>
                <a:latin typeface="Calibri" panose="020F0502020204030204" pitchFamily="34" charset="0"/>
                <a:ea typeface="+mn-ea"/>
                <a:cs typeface="+mn-cs"/>
              </a:rPr>
              <a:t>Cuando se está comprometido y educado, se vuelve uno más poderoso. Estos 3 atributos les ayudarán a guiar a sus hijos hacia un éxito seguro en la escuela y más allá. ¡Usted es el defensor y el recurso más fuerte de sus hijos!  </a:t>
            </a:r>
            <a:endParaRPr lang="en-U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297613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s-MX" sz="1100" kern="1200" dirty="0">
                <a:solidFill>
                  <a:schemeClr val="tx1"/>
                </a:solidFill>
                <a:effectLst/>
                <a:latin typeface="Calibri" panose="020F0502020204030204" pitchFamily="34" charset="0"/>
                <a:ea typeface="+mn-ea"/>
                <a:cs typeface="+mn-cs"/>
              </a:rPr>
              <a:t>Estos son los cuatro componentes del programa </a:t>
            </a:r>
            <a:r>
              <a:rPr lang="es-MX" sz="1100" i="1" kern="1200" dirty="0">
                <a:solidFill>
                  <a:schemeClr val="tx1"/>
                </a:solidFill>
                <a:effectLst/>
                <a:latin typeface="Calibri" panose="020F0502020204030204" pitchFamily="34" charset="0"/>
                <a:ea typeface="+mn-ea"/>
                <a:cs typeface="+mn-cs"/>
              </a:rPr>
              <a:t>Compromiso Familiar</a:t>
            </a:r>
            <a:r>
              <a:rPr lang="es-MX" sz="1100" kern="1200" dirty="0">
                <a:solidFill>
                  <a:schemeClr val="tx1"/>
                </a:solidFill>
                <a:effectLst/>
                <a:latin typeface="Calibri" panose="020F0502020204030204" pitchFamily="34" charset="0"/>
                <a:ea typeface="+mn-ea"/>
                <a:cs typeface="+mn-cs"/>
              </a:rPr>
              <a:t>. Les recomendamos encarecidamente que asistan a las cuatro sesiones. Se graduarán y se le otorgará un certificado al concluir las cuatro clases.</a:t>
            </a:r>
            <a:endParaRPr lang="en-US" sz="1100" kern="1200" dirty="0">
              <a:solidFill>
                <a:schemeClr val="tx1"/>
              </a:solidFill>
              <a:effectLst/>
              <a:latin typeface="Calibri" panose="020F0502020204030204" pitchFamily="34" charset="0"/>
              <a:ea typeface="+mn-ea"/>
              <a:cs typeface="+mn-cs"/>
            </a:endParaRPr>
          </a:p>
          <a:p>
            <a:pPr marL="228600" lvl="0" indent="0" rtl="0">
              <a:spcBef>
                <a:spcPts val="0"/>
              </a:spcBef>
              <a:buNone/>
            </a:pPr>
            <a:endParaRPr lang="en" i="1" baseline="0" dirty="0"/>
          </a:p>
          <a:p>
            <a:pPr marL="228600" lvl="0" indent="0" rtl="0">
              <a:spcBef>
                <a:spcPts val="0"/>
              </a:spcBef>
              <a:buNone/>
            </a:pPr>
            <a:r>
              <a:rPr lang="en" i="1" baseline="0" dirty="0"/>
              <a:t>As you read each session title, use these questions to clarify the academic language:</a:t>
            </a:r>
          </a:p>
          <a:p>
            <a:pPr>
              <a:buNone/>
            </a:pPr>
            <a:r>
              <a:rPr lang="es-MX" sz="1100" b="0" kern="1200" dirty="0">
                <a:solidFill>
                  <a:schemeClr val="tx1"/>
                </a:solidFill>
                <a:effectLst/>
                <a:latin typeface="Calibri" panose="020F0502020204030204" pitchFamily="34" charset="0"/>
                <a:ea typeface="+mn-ea"/>
                <a:cs typeface="+mn-cs"/>
              </a:rPr>
              <a:t>1.</a:t>
            </a:r>
            <a:r>
              <a:rPr lang="es-ES" sz="1100" b="0" kern="1200" dirty="0">
                <a:solidFill>
                  <a:schemeClr val="tx1"/>
                </a:solidFill>
                <a:effectLst/>
                <a:latin typeface="Calibri" panose="020F0502020204030204" pitchFamily="34" charset="0"/>
                <a:ea typeface="+mn-ea"/>
                <a:cs typeface="+mn-cs"/>
              </a:rPr>
              <a:t> </a:t>
            </a:r>
            <a:r>
              <a:rPr lang="es-ES" sz="1100" kern="1200" dirty="0">
                <a:solidFill>
                  <a:schemeClr val="tx1"/>
                </a:solidFill>
                <a:effectLst/>
                <a:latin typeface="Calibri" panose="020F0502020204030204" pitchFamily="34" charset="0"/>
                <a:ea typeface="+mn-ea"/>
                <a:cs typeface="+mn-cs"/>
              </a:rPr>
              <a:t>¿A qué nos referimos con lenguaje dual e inmersión? ¿Cuáles son las cosas más importantes que deben saber al respecto?</a:t>
            </a:r>
            <a:r>
              <a:rPr lang="en-US" dirty="0">
                <a:effectLst/>
              </a:rPr>
              <a:t> </a:t>
            </a:r>
            <a:r>
              <a:rPr lang="es-MX" sz="1100" b="1" kern="1200" dirty="0">
                <a:solidFill>
                  <a:schemeClr val="tx1"/>
                </a:solidFill>
                <a:effectLst/>
                <a:latin typeface="Calibri" panose="020F0502020204030204" pitchFamily="34" charset="0"/>
                <a:ea typeface="+mn-ea"/>
                <a:cs typeface="+mn-cs"/>
              </a:rPr>
              <a:t> </a:t>
            </a:r>
            <a:endParaRPr lang="en-US" sz="1100" kern="1200" dirty="0">
              <a:solidFill>
                <a:schemeClr val="tx1"/>
              </a:solidFill>
              <a:effectLst/>
              <a:latin typeface="Calibri" panose="020F0502020204030204" pitchFamily="34" charset="0"/>
              <a:ea typeface="+mn-ea"/>
              <a:cs typeface="+mn-cs"/>
            </a:endParaRPr>
          </a:p>
          <a:p>
            <a:pPr>
              <a:buNone/>
            </a:pPr>
            <a:r>
              <a:rPr lang="es-MX" sz="1100" b="0" kern="1200" dirty="0">
                <a:solidFill>
                  <a:schemeClr val="tx1"/>
                </a:solidFill>
                <a:effectLst/>
                <a:latin typeface="Calibri" panose="020F0502020204030204" pitchFamily="34" charset="0"/>
                <a:ea typeface="+mn-ea"/>
                <a:cs typeface="+mn-cs"/>
              </a:rPr>
              <a:t>2.</a:t>
            </a:r>
            <a:r>
              <a:rPr lang="es-MX" sz="1100" kern="1200" dirty="0">
                <a:solidFill>
                  <a:schemeClr val="tx1"/>
                </a:solidFill>
                <a:effectLst/>
                <a:latin typeface="Calibri" panose="020F0502020204030204" pitchFamily="34" charset="0"/>
                <a:ea typeface="+mn-ea"/>
                <a:cs typeface="+mn-cs"/>
              </a:rPr>
              <a:t> ¿Qué queremos decir con "bilingüismo" y "alfabetización bilingüe"? ¿Cómo pueden apoyar a sus hijos a ser hablantes bilingües y a desarrollar su competencia en *lectoescritura bilingüe?  </a:t>
            </a:r>
            <a:endParaRPr lang="en-US" sz="1100" kern="1200" dirty="0">
              <a:solidFill>
                <a:schemeClr val="tx1"/>
              </a:solidFill>
              <a:effectLst/>
              <a:latin typeface="Calibri" panose="020F0502020204030204" pitchFamily="34" charset="0"/>
              <a:ea typeface="+mn-ea"/>
              <a:cs typeface="+mn-cs"/>
            </a:endParaRPr>
          </a:p>
          <a:p>
            <a:pPr>
              <a:buNone/>
            </a:pPr>
            <a:r>
              <a:rPr lang="es-MX" sz="1100" i="1" kern="1200" dirty="0">
                <a:solidFill>
                  <a:schemeClr val="tx1"/>
                </a:solidFill>
                <a:effectLst/>
                <a:latin typeface="Calibri" panose="020F0502020204030204" pitchFamily="34" charset="0"/>
                <a:ea typeface="+mn-ea"/>
                <a:cs typeface="+mn-cs"/>
              </a:rPr>
              <a:t> *Enseñanza y aprendizaje de la lectura simultáneamente con la escritura. (Real Academia Española)</a:t>
            </a:r>
            <a:endParaRPr lang="en-US" sz="1100" kern="1200" dirty="0">
              <a:solidFill>
                <a:schemeClr val="tx1"/>
              </a:solidFill>
              <a:effectLst/>
              <a:latin typeface="Calibri" panose="020F0502020204030204" pitchFamily="34" charset="0"/>
              <a:ea typeface="+mn-ea"/>
              <a:cs typeface="+mn-cs"/>
            </a:endParaRPr>
          </a:p>
          <a:p>
            <a:pPr>
              <a:buNone/>
            </a:pPr>
            <a:r>
              <a:rPr lang="es-MX" sz="1100" b="0" kern="1200" dirty="0">
                <a:solidFill>
                  <a:schemeClr val="tx1"/>
                </a:solidFill>
                <a:effectLst/>
                <a:latin typeface="Calibri" panose="020F0502020204030204" pitchFamily="34" charset="0"/>
                <a:ea typeface="+mn-ea"/>
                <a:cs typeface="+mn-cs"/>
              </a:rPr>
              <a:t>3.</a:t>
            </a:r>
            <a:r>
              <a:rPr lang="es-ES" sz="1100" kern="1200" dirty="0">
                <a:solidFill>
                  <a:schemeClr val="tx1"/>
                </a:solidFill>
                <a:effectLst/>
                <a:latin typeface="Calibri" panose="020F0502020204030204" pitchFamily="34" charset="0"/>
                <a:ea typeface="+mn-ea"/>
                <a:cs typeface="+mn-cs"/>
              </a:rPr>
              <a:t> </a:t>
            </a:r>
            <a:r>
              <a:rPr lang="es-ES" sz="1100" b="0" kern="1200" dirty="0">
                <a:solidFill>
                  <a:schemeClr val="tx1"/>
                </a:solidFill>
                <a:effectLst/>
                <a:latin typeface="Calibri" panose="020F0502020204030204" pitchFamily="34" charset="0"/>
                <a:ea typeface="+mn-ea"/>
                <a:cs typeface="+mn-cs"/>
              </a:rPr>
              <a:t>¿Cuáles son los retos que enfrentan los alumnos y sus familias al escoger un programa DLI?</a:t>
            </a:r>
            <a:r>
              <a:rPr lang="es-MX" sz="1100" b="0" kern="1200" dirty="0">
                <a:solidFill>
                  <a:schemeClr val="tx1"/>
                </a:solidFill>
                <a:effectLst/>
                <a:latin typeface="Calibri" panose="020F0502020204030204" pitchFamily="34" charset="0"/>
                <a:ea typeface="+mn-ea"/>
                <a:cs typeface="+mn-cs"/>
              </a:rPr>
              <a:t> </a:t>
            </a:r>
          </a:p>
          <a:p>
            <a:pPr>
              <a:buNone/>
            </a:pPr>
            <a:r>
              <a:rPr lang="es-MX" sz="1100" b="0" kern="1200" dirty="0">
                <a:solidFill>
                  <a:schemeClr val="tx1"/>
                </a:solidFill>
                <a:effectLst/>
                <a:latin typeface="Calibri" panose="020F0502020204030204" pitchFamily="34" charset="0"/>
                <a:ea typeface="+mn-ea"/>
                <a:cs typeface="+mn-cs"/>
              </a:rPr>
              <a:t>4. </a:t>
            </a:r>
            <a:r>
              <a:rPr lang="es-MX" sz="1100" kern="1200" dirty="0">
                <a:solidFill>
                  <a:schemeClr val="tx1"/>
                </a:solidFill>
                <a:effectLst/>
                <a:latin typeface="Calibri" panose="020F0502020204030204" pitchFamily="34" charset="0"/>
                <a:ea typeface="+mn-ea"/>
                <a:cs typeface="+mn-cs"/>
              </a:rPr>
              <a:t>¿Cómo pueden el bilingüismo y la lectoescritura bilingüe abrir puertas a sus hijos en el futuro?</a:t>
            </a:r>
            <a:endParaRPr lang="en-US" sz="1100" kern="1200" dirty="0">
              <a:solidFill>
                <a:schemeClr val="tx1"/>
              </a:solidFill>
              <a:effectLst/>
              <a:latin typeface="Calibri" panose="020F0502020204030204" pitchFamily="34" charset="0"/>
              <a:ea typeface="+mn-ea"/>
              <a:cs typeface="+mn-cs"/>
            </a:endParaRPr>
          </a:p>
          <a:p>
            <a:pPr marL="228600" lvl="0" indent="0" rtl="0">
              <a:spcBef>
                <a:spcPts val="0"/>
              </a:spcBef>
              <a:buNone/>
            </a:pPr>
            <a:endParaRPr lang="en" baseline="0" dirty="0"/>
          </a:p>
          <a:p>
            <a:pPr marL="228600" lvl="0" indent="0" rtl="0">
              <a:spcBef>
                <a:spcPts val="0"/>
              </a:spcBef>
              <a:buNone/>
            </a:pPr>
            <a:endParaRPr lang="en" i="1" baseline="0" dirty="0"/>
          </a:p>
          <a:p>
            <a:pPr marL="228600" lvl="0" indent="0" rtl="0">
              <a:spcBef>
                <a:spcPts val="0"/>
              </a:spcBef>
              <a:buNone/>
            </a:pPr>
            <a:r>
              <a:rPr lang="en" baseline="0" dirty="0"/>
              <a:t> </a:t>
            </a:r>
            <a:endParaRPr lang="en" dirty="0"/>
          </a:p>
          <a:p>
            <a:pPr marL="228600" lvl="0" indent="0" rtl="0">
              <a:spcBef>
                <a:spcPts val="0"/>
              </a:spcBef>
              <a:buNone/>
            </a:pPr>
            <a:endParaRPr lang="en" dirty="0"/>
          </a:p>
        </p:txBody>
      </p:sp>
    </p:spTree>
    <p:extLst>
      <p:ext uri="{BB962C8B-B14F-4D97-AF65-F5344CB8AC3E}">
        <p14:creationId xmlns:p14="http://schemas.microsoft.com/office/powerpoint/2010/main" val="394109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39405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s-ES" sz="1400" kern="1200" dirty="0">
                <a:solidFill>
                  <a:schemeClr val="tx1"/>
                </a:solidFill>
                <a:effectLst/>
                <a:latin typeface="Calibri" panose="020F0502020204030204" pitchFamily="34" charset="0"/>
                <a:ea typeface="+mn-ea"/>
                <a:cs typeface="+mn-cs"/>
              </a:rPr>
              <a:t>La educación DLI promueve la idea del bilingüismo integrado, donde los alumnos se vuelven altamente competentes tanto en inglés como en el idioma asociado. Hay cuatro tipos de programas principales que se encuentran bajo el paraguas de DLI.</a:t>
            </a:r>
          </a:p>
          <a:p>
            <a:pPr lvl="0" rtl="0">
              <a:spcBef>
                <a:spcPts val="0"/>
              </a:spcBef>
              <a:buNone/>
            </a:pPr>
            <a:endParaRPr lang="es-E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i="1" kern="1200" dirty="0">
                <a:solidFill>
                  <a:schemeClr val="tx1"/>
                </a:solidFill>
                <a:effectLst/>
                <a:latin typeface="Calibri" panose="020F0502020204030204" pitchFamily="34" charset="0"/>
                <a:ea typeface="+mn-ea"/>
                <a:cs typeface="+mn-cs"/>
              </a:rPr>
              <a:t>Point </a:t>
            </a:r>
            <a:r>
              <a:rPr lang="es-ES" sz="1400" i="1" kern="1200" dirty="0" err="1">
                <a:solidFill>
                  <a:schemeClr val="tx1"/>
                </a:solidFill>
                <a:effectLst/>
                <a:latin typeface="Calibri" panose="020F0502020204030204" pitchFamily="34" charset="0"/>
                <a:ea typeface="+mn-ea"/>
                <a:cs typeface="+mn-cs"/>
              </a:rPr>
              <a:t>to</a:t>
            </a:r>
            <a:r>
              <a:rPr lang="es-ES" sz="1400" i="1" kern="1200" dirty="0">
                <a:solidFill>
                  <a:schemeClr val="tx1"/>
                </a:solidFill>
                <a:effectLst/>
                <a:latin typeface="Calibri" panose="020F0502020204030204" pitchFamily="34" charset="0"/>
                <a:ea typeface="+mn-ea"/>
                <a:cs typeface="+mn-cs"/>
              </a:rPr>
              <a:t> </a:t>
            </a:r>
            <a:r>
              <a:rPr lang="es-ES" sz="1400" i="1" kern="1200" dirty="0" err="1">
                <a:solidFill>
                  <a:schemeClr val="tx1"/>
                </a:solidFill>
                <a:effectLst/>
                <a:latin typeface="Calibri" panose="020F0502020204030204" pitchFamily="34" charset="0"/>
                <a:ea typeface="+mn-ea"/>
                <a:cs typeface="+mn-cs"/>
              </a:rPr>
              <a:t>each</a:t>
            </a:r>
            <a:r>
              <a:rPr lang="es-ES" sz="1400" i="1" kern="1200" dirty="0">
                <a:solidFill>
                  <a:schemeClr val="tx1"/>
                </a:solidFill>
                <a:effectLst/>
                <a:latin typeface="Calibri" panose="020F0502020204030204" pitchFamily="34" charset="0"/>
                <a:ea typeface="+mn-ea"/>
                <a:cs typeface="+mn-cs"/>
              </a:rPr>
              <a:t> </a:t>
            </a:r>
            <a:r>
              <a:rPr lang="es-ES" sz="1400" i="1" kern="1200" dirty="0" err="1">
                <a:solidFill>
                  <a:schemeClr val="tx1"/>
                </a:solidFill>
                <a:effectLst/>
                <a:latin typeface="Calibri" panose="020F0502020204030204" pitchFamily="34" charset="0"/>
                <a:ea typeface="+mn-ea"/>
                <a:cs typeface="+mn-cs"/>
              </a:rPr>
              <a:t>section</a:t>
            </a:r>
            <a:r>
              <a:rPr lang="es-ES" sz="1400" i="1" kern="1200" dirty="0">
                <a:solidFill>
                  <a:schemeClr val="tx1"/>
                </a:solidFill>
                <a:effectLst/>
                <a:latin typeface="Calibri" panose="020F0502020204030204" pitchFamily="34" charset="0"/>
                <a:ea typeface="+mn-ea"/>
                <a:cs typeface="+mn-cs"/>
              </a:rPr>
              <a:t> </a:t>
            </a:r>
            <a:r>
              <a:rPr lang="es-ES" sz="1400" i="1" kern="1200" dirty="0" err="1">
                <a:solidFill>
                  <a:schemeClr val="tx1"/>
                </a:solidFill>
                <a:effectLst/>
                <a:latin typeface="Calibri" panose="020F0502020204030204" pitchFamily="34" charset="0"/>
                <a:ea typeface="+mn-ea"/>
                <a:cs typeface="+mn-cs"/>
              </a:rPr>
              <a:t>of</a:t>
            </a:r>
            <a:r>
              <a:rPr lang="es-ES" sz="1400" i="1" kern="1200" dirty="0">
                <a:solidFill>
                  <a:schemeClr val="tx1"/>
                </a:solidFill>
                <a:effectLst/>
                <a:latin typeface="Calibri" panose="020F0502020204030204" pitchFamily="34" charset="0"/>
                <a:ea typeface="+mn-ea"/>
                <a:cs typeface="+mn-cs"/>
              </a:rPr>
              <a:t> </a:t>
            </a:r>
            <a:r>
              <a:rPr lang="es-ES" sz="1400" i="1" kern="1200" dirty="0" err="1">
                <a:solidFill>
                  <a:schemeClr val="tx1"/>
                </a:solidFill>
                <a:effectLst/>
                <a:latin typeface="Calibri" panose="020F0502020204030204" pitchFamily="34" charset="0"/>
                <a:ea typeface="+mn-ea"/>
                <a:cs typeface="+mn-cs"/>
              </a:rPr>
              <a:t>the</a:t>
            </a:r>
            <a:r>
              <a:rPr lang="es-ES" sz="1400" i="1" kern="1200" dirty="0">
                <a:solidFill>
                  <a:schemeClr val="tx1"/>
                </a:solidFill>
                <a:effectLst/>
                <a:latin typeface="Calibri" panose="020F0502020204030204" pitchFamily="34" charset="0"/>
                <a:ea typeface="+mn-ea"/>
                <a:cs typeface="+mn-cs"/>
              </a:rPr>
              <a:t> </a:t>
            </a:r>
            <a:r>
              <a:rPr lang="es-ES" sz="1400" i="1" kern="1200" dirty="0" err="1">
                <a:solidFill>
                  <a:schemeClr val="tx1"/>
                </a:solidFill>
                <a:effectLst/>
                <a:latin typeface="Calibri" panose="020F0502020204030204" pitchFamily="34" charset="0"/>
                <a:ea typeface="+mn-ea"/>
                <a:cs typeface="+mn-cs"/>
              </a:rPr>
              <a:t>umbrella</a:t>
            </a:r>
            <a:r>
              <a:rPr lang="es-ES" sz="1400" i="1" kern="1200" dirty="0">
                <a:solidFill>
                  <a:schemeClr val="tx1"/>
                </a:solidFill>
                <a:effectLst/>
                <a:latin typeface="Calibri" panose="020F0502020204030204" pitchFamily="34" charset="0"/>
                <a:ea typeface="+mn-ea"/>
                <a:cs typeface="+mn-cs"/>
              </a:rPr>
              <a:t> as </a:t>
            </a:r>
            <a:r>
              <a:rPr lang="es-ES" sz="1400" i="1" kern="1200" dirty="0" err="1">
                <a:solidFill>
                  <a:schemeClr val="tx1"/>
                </a:solidFill>
                <a:effectLst/>
                <a:latin typeface="Calibri" panose="020F0502020204030204" pitchFamily="34" charset="0"/>
                <a:ea typeface="+mn-ea"/>
                <a:cs typeface="+mn-cs"/>
              </a:rPr>
              <a:t>you</a:t>
            </a:r>
            <a:r>
              <a:rPr lang="es-ES" sz="1400" i="1" kern="1200" dirty="0">
                <a:solidFill>
                  <a:schemeClr val="tx1"/>
                </a:solidFill>
                <a:effectLst/>
                <a:latin typeface="Calibri" panose="020F0502020204030204" pitchFamily="34" charset="0"/>
                <a:ea typeface="+mn-ea"/>
                <a:cs typeface="+mn-cs"/>
              </a:rPr>
              <a:t> introduce </a:t>
            </a:r>
            <a:r>
              <a:rPr lang="es-ES" sz="1400" i="1" kern="1200" dirty="0" err="1">
                <a:solidFill>
                  <a:schemeClr val="tx1"/>
                </a:solidFill>
                <a:effectLst/>
                <a:latin typeface="Calibri" panose="020F0502020204030204" pitchFamily="34" charset="0"/>
                <a:ea typeface="+mn-ea"/>
                <a:cs typeface="+mn-cs"/>
              </a:rPr>
              <a:t>the</a:t>
            </a:r>
            <a:r>
              <a:rPr lang="es-ES" sz="1400" i="1" kern="1200" dirty="0">
                <a:solidFill>
                  <a:schemeClr val="tx1"/>
                </a:solidFill>
                <a:effectLst/>
                <a:latin typeface="Calibri" panose="020F0502020204030204" pitchFamily="34" charset="0"/>
                <a:ea typeface="+mn-ea"/>
                <a:cs typeface="+mn-cs"/>
              </a:rPr>
              <a:t> </a:t>
            </a:r>
            <a:r>
              <a:rPr lang="es-ES" sz="1400" i="1" kern="1200" dirty="0" err="1">
                <a:solidFill>
                  <a:schemeClr val="tx1"/>
                </a:solidFill>
                <a:effectLst/>
                <a:latin typeface="Calibri" panose="020F0502020204030204" pitchFamily="34" charset="0"/>
                <a:ea typeface="+mn-ea"/>
                <a:cs typeface="+mn-cs"/>
              </a:rPr>
              <a:t>four</a:t>
            </a:r>
            <a:r>
              <a:rPr lang="es-ES" sz="1400" i="1" kern="1200" dirty="0">
                <a:solidFill>
                  <a:schemeClr val="tx1"/>
                </a:solidFill>
                <a:effectLst/>
                <a:latin typeface="Calibri" panose="020F0502020204030204" pitchFamily="34" charset="0"/>
                <a:ea typeface="+mn-ea"/>
                <a:cs typeface="+mn-cs"/>
              </a:rPr>
              <a:t> </a:t>
            </a:r>
            <a:r>
              <a:rPr lang="es-ES" sz="1400" i="1" kern="1200" dirty="0" err="1">
                <a:solidFill>
                  <a:schemeClr val="tx1"/>
                </a:solidFill>
                <a:effectLst/>
                <a:latin typeface="Calibri" panose="020F0502020204030204" pitchFamily="34" charset="0"/>
                <a:ea typeface="+mn-ea"/>
                <a:cs typeface="+mn-cs"/>
              </a:rPr>
              <a:t>program</a:t>
            </a:r>
            <a:r>
              <a:rPr lang="es-ES" sz="1400" i="1" kern="1200" dirty="0">
                <a:solidFill>
                  <a:schemeClr val="tx1"/>
                </a:solidFill>
                <a:effectLst/>
                <a:latin typeface="Calibri" panose="020F0502020204030204" pitchFamily="34" charset="0"/>
                <a:ea typeface="+mn-ea"/>
                <a:cs typeface="+mn-cs"/>
              </a:rPr>
              <a:t> </a:t>
            </a:r>
            <a:r>
              <a:rPr lang="es-ES" sz="1400" i="1" kern="1200" dirty="0" err="1">
                <a:solidFill>
                  <a:schemeClr val="tx1"/>
                </a:solidFill>
                <a:effectLst/>
                <a:latin typeface="Calibri" panose="020F0502020204030204" pitchFamily="34" charset="0"/>
                <a:ea typeface="+mn-ea"/>
                <a:cs typeface="+mn-cs"/>
              </a:rPr>
              <a:t>types</a:t>
            </a:r>
            <a:r>
              <a:rPr lang="es-ES" sz="1400" i="1" kern="1200" dirty="0">
                <a:solidFill>
                  <a:schemeClr val="tx1"/>
                </a:solidFill>
                <a:effectLst/>
                <a:latin typeface="Calibri" panose="020F0502020204030204" pitchFamily="34" charset="0"/>
                <a:ea typeface="+mn-ea"/>
                <a:cs typeface="+mn-cs"/>
              </a:rPr>
              <a:t>.</a:t>
            </a:r>
            <a:endParaRPr lang="es-ES" sz="1400" dirty="0"/>
          </a:p>
          <a:p>
            <a:pPr lvl="0" rtl="0">
              <a:spcBef>
                <a:spcPts val="0"/>
              </a:spcBef>
              <a:buNone/>
            </a:pPr>
            <a:endParaRPr lang="es-ES" sz="1400" dirty="0"/>
          </a:p>
          <a:p>
            <a:pPr marL="457200" lvl="0" indent="0" rtl="0">
              <a:spcBef>
                <a:spcPts val="0"/>
              </a:spcBef>
              <a:buNone/>
            </a:pPr>
            <a:r>
              <a:rPr lang="es-ES" sz="1400" b="1" kern="1200" dirty="0">
                <a:solidFill>
                  <a:schemeClr val="tx1"/>
                </a:solidFill>
                <a:effectLst/>
                <a:latin typeface="Calibri" panose="020F0502020204030204" pitchFamily="34" charset="0"/>
                <a:ea typeface="+mn-ea"/>
                <a:cs typeface="+mn-cs"/>
              </a:rPr>
              <a:t>Inmersión en lengua indígena / patrimonial</a:t>
            </a:r>
            <a:r>
              <a:rPr lang="es-ES" sz="1400" kern="1200" dirty="0">
                <a:solidFill>
                  <a:schemeClr val="tx1"/>
                </a:solidFill>
                <a:effectLst/>
                <a:latin typeface="Calibri" panose="020F0502020204030204" pitchFamily="34" charset="0"/>
                <a:ea typeface="+mn-ea"/>
                <a:cs typeface="+mn-cs"/>
              </a:rPr>
              <a:t>: Estos programas están diseñados para revitalizar culturas e idiomas indígenas o nativas en peligro de desaparecer. Por lo general se inscriben alumnos de origen indígena. En Minnesota tenemos programas de inmersión en lengua indígena en </a:t>
            </a:r>
            <a:r>
              <a:rPr lang="es-ES" sz="1400" kern="1200" dirty="0" err="1">
                <a:solidFill>
                  <a:schemeClr val="tx1"/>
                </a:solidFill>
                <a:effectLst/>
                <a:latin typeface="Calibri" panose="020F0502020204030204" pitchFamily="34" charset="0"/>
                <a:ea typeface="+mn-ea"/>
                <a:cs typeface="+mn-cs"/>
              </a:rPr>
              <a:t>ojibwe</a:t>
            </a:r>
            <a:r>
              <a:rPr lang="es-ES" sz="1400" kern="1200" dirty="0">
                <a:solidFill>
                  <a:schemeClr val="tx1"/>
                </a:solidFill>
                <a:effectLst/>
                <a:latin typeface="Calibri" panose="020F0502020204030204" pitchFamily="34" charset="0"/>
                <a:ea typeface="+mn-ea"/>
                <a:cs typeface="+mn-cs"/>
              </a:rPr>
              <a:t> y </a:t>
            </a:r>
            <a:r>
              <a:rPr lang="es-ES" sz="1400" kern="1200" dirty="0" err="1">
                <a:solidFill>
                  <a:schemeClr val="tx1"/>
                </a:solidFill>
                <a:effectLst/>
                <a:latin typeface="Calibri" panose="020F0502020204030204" pitchFamily="34" charset="0"/>
                <a:ea typeface="+mn-ea"/>
                <a:cs typeface="+mn-cs"/>
              </a:rPr>
              <a:t>dakota</a:t>
            </a:r>
            <a:r>
              <a:rPr lang="es-ES" sz="1400" kern="1200" dirty="0">
                <a:solidFill>
                  <a:schemeClr val="tx1"/>
                </a:solidFill>
                <a:effectLst/>
                <a:latin typeface="Calibri" panose="020F0502020204030204" pitchFamily="34" charset="0"/>
                <a:ea typeface="+mn-ea"/>
                <a:cs typeface="+mn-cs"/>
              </a:rPr>
              <a:t>.</a:t>
            </a:r>
            <a:r>
              <a:rPr lang="es-ES" sz="1400" dirty="0">
                <a:effectLst/>
              </a:rPr>
              <a:t> </a:t>
            </a:r>
          </a:p>
          <a:p>
            <a:pPr marL="457200" lvl="0" indent="0" rtl="0">
              <a:spcBef>
                <a:spcPts val="0"/>
              </a:spcBef>
              <a:buNone/>
            </a:pPr>
            <a:endParaRPr lang="es-ES" sz="1400" dirty="0"/>
          </a:p>
          <a:p>
            <a:pPr marL="457200" lvl="0" indent="0" rtl="0">
              <a:spcBef>
                <a:spcPts val="0"/>
              </a:spcBef>
              <a:buNone/>
            </a:pPr>
            <a:r>
              <a:rPr lang="es-ES" sz="1400" b="1" kern="1200" dirty="0">
                <a:solidFill>
                  <a:schemeClr val="tx1"/>
                </a:solidFill>
                <a:effectLst/>
                <a:latin typeface="Calibri" panose="020F0502020204030204" pitchFamily="34" charset="0"/>
                <a:ea typeface="+mn-ea"/>
                <a:cs typeface="+mn-cs"/>
              </a:rPr>
              <a:t>Programas Bilingües de Desarrollo</a:t>
            </a:r>
            <a:r>
              <a:rPr lang="es-ES" sz="1400" kern="1200" dirty="0">
                <a:solidFill>
                  <a:schemeClr val="tx1"/>
                </a:solidFill>
                <a:effectLst/>
                <a:latin typeface="Calibri" panose="020F0502020204030204" pitchFamily="34" charset="0"/>
                <a:ea typeface="+mn-ea"/>
                <a:cs typeface="+mn-cs"/>
              </a:rPr>
              <a:t>: Estos programas bilingües sirven a grupos minoritarios que están aprendiendo la lengua, que tienen idioma y antecedentes culturales similares, por ejemplo, un grupo de alumnos que hablan español en casa. Ellos tienen la oportunidad de mantener y mejorar su idioma materno a la par con su aprendizaje del inglés. En Minnesota, los programas bilingües de desarrollo son todos en español.</a:t>
            </a:r>
            <a:r>
              <a:rPr lang="es-ES" sz="1400" dirty="0">
                <a:effectLst/>
              </a:rPr>
              <a:t> </a:t>
            </a:r>
          </a:p>
          <a:p>
            <a:pPr marL="457200" lvl="0" indent="0" rtl="0">
              <a:spcBef>
                <a:spcPts val="0"/>
              </a:spcBef>
              <a:buNone/>
            </a:pPr>
            <a:endParaRPr lang="es-ES" sz="1400" dirty="0"/>
          </a:p>
          <a:p>
            <a:pPr marL="457200" lvl="0" indent="0" rtl="0">
              <a:spcBef>
                <a:spcPts val="0"/>
              </a:spcBef>
              <a:buNone/>
            </a:pPr>
            <a:r>
              <a:rPr lang="es-ES" sz="1400" b="1" kern="1200" dirty="0">
                <a:solidFill>
                  <a:schemeClr val="tx1"/>
                </a:solidFill>
                <a:effectLst/>
                <a:latin typeface="Calibri" panose="020F0502020204030204" pitchFamily="34" charset="0"/>
                <a:ea typeface="+mn-ea"/>
                <a:cs typeface="+mn-cs"/>
              </a:rPr>
              <a:t>Inmersión en un idioma mundial unidireccional</a:t>
            </a:r>
            <a:r>
              <a:rPr lang="es-ES" sz="1400" kern="1200" dirty="0">
                <a:solidFill>
                  <a:schemeClr val="tx1"/>
                </a:solidFill>
                <a:effectLst/>
                <a:latin typeface="Calibri" panose="020F0502020204030204" pitchFamily="34" charset="0"/>
                <a:ea typeface="+mn-ea"/>
                <a:cs typeface="+mn-cs"/>
              </a:rPr>
              <a:t>: Este programa está diseñado para alumnos cuyo idioma materno es el inglés. En Minnesota hay programas orientados hacia una sola dirección en español, francés, alemán, mandarín y coreano.</a:t>
            </a:r>
            <a:r>
              <a:rPr lang="es-ES" sz="1400" dirty="0">
                <a:effectLst/>
              </a:rPr>
              <a:t> </a:t>
            </a:r>
          </a:p>
          <a:p>
            <a:pPr marL="457200" lvl="0" indent="0" rtl="0">
              <a:spcBef>
                <a:spcPts val="0"/>
              </a:spcBef>
              <a:buNone/>
            </a:pPr>
            <a:endParaRPr lang="es-ES" sz="1400" dirty="0"/>
          </a:p>
          <a:p>
            <a:pPr marL="457200" lvl="0" indent="0" rtl="0">
              <a:spcBef>
                <a:spcPts val="0"/>
              </a:spcBef>
              <a:buNone/>
            </a:pPr>
            <a:r>
              <a:rPr lang="es-ES" sz="1400" kern="1200" dirty="0">
                <a:solidFill>
                  <a:schemeClr val="tx1"/>
                </a:solidFill>
                <a:effectLst/>
                <a:latin typeface="Calibri" panose="020F0502020204030204" pitchFamily="34" charset="0"/>
                <a:ea typeface="+mn-ea"/>
                <a:cs typeface="+mn-cs"/>
              </a:rPr>
              <a:t>Y finalmente, el programa que se representa aquí esta noche es el programa de </a:t>
            </a:r>
            <a:r>
              <a:rPr lang="es-ES" sz="1400" b="1" kern="1200" dirty="0">
                <a:solidFill>
                  <a:schemeClr val="tx1"/>
                </a:solidFill>
                <a:effectLst/>
                <a:latin typeface="Calibri" panose="020F0502020204030204" pitchFamily="34" charset="0"/>
                <a:ea typeface="+mn-ea"/>
                <a:cs typeface="+mn-cs"/>
              </a:rPr>
              <a:t>Inmersión bidireccional</a:t>
            </a:r>
            <a:r>
              <a:rPr lang="es-ES" sz="1400" kern="1200" dirty="0">
                <a:solidFill>
                  <a:schemeClr val="tx1"/>
                </a:solidFill>
                <a:effectLst/>
                <a:latin typeface="Calibri" panose="020F0502020204030204" pitchFamily="34" charset="0"/>
                <a:ea typeface="+mn-ea"/>
                <a:cs typeface="+mn-cs"/>
              </a:rPr>
              <a:t>. Es como una combinación de inmersión bilingüe de desarrollo y una inmersión en el idioma mundial porque reúne intencionalmente a niños de dos grupos lingüísticos: el idioma del hogar en inglés y aquellos que hablan el idioma asociado (español) en el hogar. Y los alumnos reciben su enseñanza en ambos idiomas.</a:t>
            </a:r>
            <a:r>
              <a:rPr lang="es-ES" sz="1400" dirty="0">
                <a:effectLst/>
              </a:rPr>
              <a:t> </a:t>
            </a:r>
            <a:endParaRPr lang="es-ES" sz="1400" dirty="0"/>
          </a:p>
          <a:p>
            <a:pPr lvl="0" rtl="0">
              <a:spcBef>
                <a:spcPts val="0"/>
              </a:spcBef>
              <a:buNone/>
            </a:pPr>
            <a:endParaRPr dirty="0"/>
          </a:p>
        </p:txBody>
      </p:sp>
    </p:spTree>
    <p:extLst>
      <p:ext uri="{BB962C8B-B14F-4D97-AF65-F5344CB8AC3E}">
        <p14:creationId xmlns:p14="http://schemas.microsoft.com/office/powerpoint/2010/main" val="185229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5"/>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170795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345977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2383965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5"/>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53979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2418031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924975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2657109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258220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3730191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2736729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204323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4141610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472190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4249583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81818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2060"/>
                </a:solidFill>
                <a:effectLst>
                  <a:outerShdw blurRad="38100" dist="38100" dir="2700000" algn="tl">
                    <a:srgbClr val="000000">
                      <a:alpha val="43137"/>
                    </a:srgbClr>
                  </a:outerShdw>
                </a:effectLst>
              </a:defRPr>
            </a:lvl1pPr>
          </a:lstStyle>
          <a:p>
            <a:r>
              <a:rPr lang="en-US" dirty="0"/>
              <a:t>Click to edit Master title style</a:t>
            </a:r>
          </a:p>
        </p:txBody>
      </p:sp>
      <p:sp>
        <p:nvSpPr>
          <p:cNvPr id="4" name="Footer Placeholder 3"/>
          <p:cNvSpPr>
            <a:spLocks noGrp="1"/>
          </p:cNvSpPr>
          <p:nvPr>
            <p:ph type="ftr" sz="quarter" idx="11"/>
          </p:nvPr>
        </p:nvSpPr>
        <p:spPr>
          <a:xfrm>
            <a:off x="4572000" y="4767265"/>
            <a:ext cx="4338320" cy="274637"/>
          </a:xfrm>
        </p:spPr>
        <p:txBody>
          <a:bodyPr/>
          <a:lstStyle>
            <a:lvl1pPr>
              <a:defRPr/>
            </a:lvl1pPr>
          </a:lstStyle>
          <a:p>
            <a:endParaRPr lang="en-US" dirty="0"/>
          </a:p>
        </p:txBody>
      </p:sp>
      <p:sp>
        <p:nvSpPr>
          <p:cNvPr id="5" name="Slide Number Placeholder 4"/>
          <p:cNvSpPr>
            <a:spLocks noGrp="1"/>
          </p:cNvSpPr>
          <p:nvPr>
            <p:ph type="sldNum" sz="quarter" idx="12"/>
          </p:nvPr>
        </p:nvSpPr>
        <p:spPr>
          <a:xfrm>
            <a:off x="457200" y="4767265"/>
            <a:ext cx="2133600" cy="274637"/>
          </a:xfrm>
        </p:spPr>
        <p:txBody>
          <a:bodyPr/>
          <a:lstStyle>
            <a:lvl1pPr>
              <a:defRPr/>
            </a:lvl1pPr>
          </a:lstStyle>
          <a:p>
            <a:pPr algn="l"/>
            <a:fld id="{E59CB7E1-91DC-4272-BB44-E0360AD4D249}" type="slidenum">
              <a:rPr lang="en-US" smtClean="0"/>
              <a:pPr algn="l"/>
              <a:t>‹#›</a:t>
            </a:fld>
            <a:endParaRPr lang="en-US" dirty="0"/>
          </a:p>
        </p:txBody>
      </p:sp>
    </p:spTree>
    <p:extLst>
      <p:ext uri="{BB962C8B-B14F-4D97-AF65-F5344CB8AC3E}">
        <p14:creationId xmlns:p14="http://schemas.microsoft.com/office/powerpoint/2010/main" val="1753142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3657719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lvl1pPr>
              <a:defRPr/>
            </a:lvl1pPr>
          </a:lstStyle>
          <a:p>
            <a:endParaRPr lang="en-US" dirty="0"/>
          </a:p>
        </p:txBody>
      </p:sp>
      <p:sp>
        <p:nvSpPr>
          <p:cNvPr id="17" name="Footer Placeholder 16"/>
          <p:cNvSpPr>
            <a:spLocks noGrp="1"/>
          </p:cNvSpPr>
          <p:nvPr>
            <p:ph type="ftr" sz="quarter" idx="11"/>
          </p:nvPr>
        </p:nvSpPr>
        <p:spPr bwMode="auto">
          <a:xfrm rot="5400000">
            <a:off x="7534469" y="3088246"/>
            <a:ext cx="2743200" cy="384048"/>
          </a:xfrm>
        </p:spPr>
        <p:txBody>
          <a:bodyPr/>
          <a:lstStyle>
            <a:lvl1pPr>
              <a:defRPr/>
            </a:lvl1pPr>
          </a:lstStyle>
          <a:p>
            <a:endParaRPr lang="en-US"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lvl1pPr>
              <a:defRPr/>
            </a:lvl1pPr>
          </a:lstStyle>
          <a:p>
            <a:fld id="{E59CB7E1-91DC-4272-BB44-E0360AD4D24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lvl1pPr>
              <a:defRPr/>
            </a:lvl1pPr>
          </a:lstStyle>
          <a:p>
            <a:endParaRPr lang="en-US" dirty="0"/>
          </a:p>
        </p:txBody>
      </p:sp>
      <p:sp>
        <p:nvSpPr>
          <p:cNvPr id="9" name="Slide Number Placeholder 8"/>
          <p:cNvSpPr>
            <a:spLocks noGrp="1"/>
          </p:cNvSpPr>
          <p:nvPr>
            <p:ph type="sldNum" sz="quarter" idx="15"/>
          </p:nvPr>
        </p:nvSpPr>
        <p:spPr/>
        <p:txBody>
          <a:bodyPr rtlCol="0"/>
          <a:lstStyle>
            <a:lvl1pPr>
              <a:defRPr/>
            </a:lvl1pPr>
          </a:lstStyle>
          <a:p>
            <a:fld id="{E59CB7E1-91DC-4272-BB44-E0360AD4D249}" type="slidenum">
              <a:rPr lang="en-US" smtClean="0"/>
              <a:pPr/>
              <a:t>‹#›</a:t>
            </a:fld>
            <a:endParaRPr lang="en-US" dirty="0"/>
          </a:p>
        </p:txBody>
      </p:sp>
      <p:sp>
        <p:nvSpPr>
          <p:cNvPr id="10" name="Footer Placeholder 9"/>
          <p:cNvSpPr>
            <a:spLocks noGrp="1"/>
          </p:cNvSpPr>
          <p:nvPr>
            <p:ph type="ftr" sz="quarter" idx="16"/>
          </p:nvPr>
        </p:nvSpPr>
        <p:spPr/>
        <p:txBody>
          <a:bodyPr rtlCol="0"/>
          <a:lstStyle>
            <a:lvl1pPr>
              <a:defRPr/>
            </a:lvl1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lvl1pPr>
              <a:defRPr/>
            </a:lvl1pPr>
          </a:lstStyle>
          <a:p>
            <a:endParaRPr lang="en-US" dirty="0"/>
          </a:p>
        </p:txBody>
      </p:sp>
      <p:sp>
        <p:nvSpPr>
          <p:cNvPr id="5" name="Footer Placeholder 4"/>
          <p:cNvSpPr>
            <a:spLocks noGrp="1"/>
          </p:cNvSpPr>
          <p:nvPr>
            <p:ph type="ftr" sz="quarter" idx="11"/>
          </p:nvPr>
        </p:nvSpPr>
        <p:spPr bwMode="auto">
          <a:xfrm rot="5400000">
            <a:off x="7534656" y="3086100"/>
            <a:ext cx="2743200" cy="384048"/>
          </a:xfrm>
        </p:spPr>
        <p:txBody>
          <a:bodyPr/>
          <a:lstStyle>
            <a:lvl1pPr>
              <a:defRPr/>
            </a:lvl1pPr>
          </a:lstStyle>
          <a:p>
            <a:endParaRPr lang="en-US" dirty="0"/>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bwMode="auto">
          <a:xfrm>
            <a:off x="1340616" y="3696527"/>
            <a:ext cx="609600" cy="388143"/>
          </a:xfrm>
        </p:spPr>
        <p:txBody>
          <a:bodyPr/>
          <a:lstStyle>
            <a:lvl1pPr>
              <a:defRPr/>
            </a:lvl1pPr>
          </a:lstStyle>
          <a:p>
            <a:fld id="{E59CB7E1-91DC-4272-BB44-E0360AD4D24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3059866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lvl1pPr>
              <a:defRPr/>
            </a:lvl1pPr>
          </a:lstStyle>
          <a:p>
            <a:endParaRPr lang="en-US" dirty="0"/>
          </a:p>
        </p:txBody>
      </p:sp>
      <p:sp>
        <p:nvSpPr>
          <p:cNvPr id="7" name="Slide Number Placeholder 6"/>
          <p:cNvSpPr>
            <a:spLocks noGrp="1"/>
          </p:cNvSpPr>
          <p:nvPr>
            <p:ph type="sldNum" sz="quarter" idx="11"/>
          </p:nvPr>
        </p:nvSpPr>
        <p:spPr/>
        <p:txBody>
          <a:bodyPr rtlCol="0"/>
          <a:lstStyle>
            <a:lvl1pPr>
              <a:defRPr/>
            </a:lvl1pPr>
          </a:lstStyle>
          <a:p>
            <a:fld id="{E59CB7E1-91DC-4272-BB44-E0360AD4D249}" type="slidenum">
              <a:rPr lang="en-US" smtClean="0"/>
              <a:pPr/>
              <a:t>‹#›</a:t>
            </a:fld>
            <a:endParaRPr lang="en-US" dirty="0"/>
          </a:p>
        </p:txBody>
      </p:sp>
      <p:sp>
        <p:nvSpPr>
          <p:cNvPr id="8" name="Footer Placeholder 7"/>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lvl1pPr>
              <a:defRPr/>
            </a:lvl1pPr>
          </a:lstStyle>
          <a:p>
            <a:endParaRPr lang="en-US" dirty="0"/>
          </a:p>
        </p:txBody>
      </p:sp>
      <p:sp>
        <p:nvSpPr>
          <p:cNvPr id="22" name="Slide Number Placeholder 21"/>
          <p:cNvSpPr>
            <a:spLocks noGrp="1"/>
          </p:cNvSpPr>
          <p:nvPr>
            <p:ph type="sldNum" sz="quarter" idx="15"/>
          </p:nvPr>
        </p:nvSpPr>
        <p:spPr/>
        <p:txBody>
          <a:bodyPr rtlCol="0"/>
          <a:lstStyle>
            <a:lvl1pPr>
              <a:defRPr/>
            </a:lvl1pPr>
          </a:lstStyle>
          <a:p>
            <a:fld id="{E59CB7E1-91DC-4272-BB44-E0360AD4D249}" type="slidenum">
              <a:rPr lang="en-US" smtClean="0"/>
              <a:pPr/>
              <a:t>‹#›</a:t>
            </a:fld>
            <a:endParaRPr lang="en-US" dirty="0"/>
          </a:p>
        </p:txBody>
      </p:sp>
      <p:sp>
        <p:nvSpPr>
          <p:cNvPr id="23" name="Footer Placeholder 22"/>
          <p:cNvSpPr>
            <a:spLocks noGrp="1"/>
          </p:cNvSpPr>
          <p:nvPr>
            <p:ph type="ftr" sz="quarter" idx="16"/>
          </p:nvPr>
        </p:nvSpPr>
        <p:spPr/>
        <p:txBody>
          <a:bodyPr rtlCol="0"/>
          <a:lstStyle>
            <a:lvl1pPr>
              <a:defRPr/>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Date Placeholder 16"/>
          <p:cNvSpPr>
            <a:spLocks noGrp="1"/>
          </p:cNvSpPr>
          <p:nvPr>
            <p:ph type="dt" sz="half" idx="10"/>
          </p:nvPr>
        </p:nvSpPr>
        <p:spPr/>
        <p:txBody>
          <a:bodyPr rtlCol="0"/>
          <a:lstStyle>
            <a:lvl1pPr>
              <a:defRPr/>
            </a:lvl1pPr>
          </a:lstStyle>
          <a:p>
            <a:endParaRPr lang="en-US" dirty="0"/>
          </a:p>
        </p:txBody>
      </p:sp>
      <p:sp>
        <p:nvSpPr>
          <p:cNvPr id="18" name="Slide Number Placeholder 17"/>
          <p:cNvSpPr>
            <a:spLocks noGrp="1"/>
          </p:cNvSpPr>
          <p:nvPr>
            <p:ph type="sldNum" sz="quarter" idx="11"/>
          </p:nvPr>
        </p:nvSpPr>
        <p:spPr/>
        <p:txBody>
          <a:bodyPr rtlCol="0"/>
          <a:lstStyle>
            <a:lvl1pPr>
              <a:defRPr/>
            </a:lvl1pPr>
          </a:lstStyle>
          <a:p>
            <a:fld id="{E59CB7E1-91DC-4272-BB44-E0360AD4D249}" type="slidenum">
              <a:rPr lang="en-US" smtClean="0"/>
              <a:pPr/>
              <a:t>‹#›</a:t>
            </a:fld>
            <a:endParaRPr lang="en-US" dirty="0"/>
          </a:p>
        </p:txBody>
      </p:sp>
      <p:sp>
        <p:nvSpPr>
          <p:cNvPr id="21" name="Footer Placeholder 20"/>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9CB7E1-91DC-4272-BB44-E0360AD4D249}"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57036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extLst>
      <p:ext uri="{BB962C8B-B14F-4D97-AF65-F5344CB8AC3E}">
        <p14:creationId xmlns:p14="http://schemas.microsoft.com/office/powerpoint/2010/main" val="296567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381031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251268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84736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421972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401909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43643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2E626A00-A2B6-4F33-BA65-34E844A24FBD}" type="slidenum">
              <a:rPr lang="en-US" smtClean="0"/>
              <a:pPr/>
              <a:t>‹#›</a:t>
            </a:fld>
            <a:endParaRPr lang="en-US" dirty="0"/>
          </a:p>
        </p:txBody>
      </p:sp>
    </p:spTree>
    <p:extLst>
      <p:ext uri="{BB962C8B-B14F-4D97-AF65-F5344CB8AC3E}">
        <p14:creationId xmlns:p14="http://schemas.microsoft.com/office/powerpoint/2010/main" val="3824270234"/>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E59CB7E1-91DC-4272-BB44-E0360AD4D249}" type="slidenum">
              <a:rPr lang="en-US" smtClean="0"/>
              <a:pPr/>
              <a:t>‹#›</a:t>
            </a:fld>
            <a:endParaRPr lang="en-US" dirty="0"/>
          </a:p>
        </p:txBody>
      </p:sp>
    </p:spTree>
    <p:extLst>
      <p:ext uri="{BB962C8B-B14F-4D97-AF65-F5344CB8AC3E}">
        <p14:creationId xmlns:p14="http://schemas.microsoft.com/office/powerpoint/2010/main" val="4286601957"/>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latin typeface="Calibri" panose="020F0502020204030204" pitchFamily="34" charset="0"/>
                <a:cs typeface="Calibri" panose="020F0502020204030204" pitchFamily="34" charset="0"/>
              </a:defRPr>
            </a:lvl1pPr>
          </a:lstStyle>
          <a:p>
            <a:fld id="{2E626A00-A2B6-4F33-BA65-34E844A24F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084" r:id="rId13"/>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3.gif"/><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www.viewpure.com/XO4E-cW96Hg?start=0&amp;end=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hyperlink" Target="https://wehearyou.acecqa.gov.au/2014/07/10/what-does-it-mean-to-be-culturally-competent/" TargetMode="External"/><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hyperlink" Target="https://billzart.wordpress.com/2012/03/04/the-importance-of-culture-in-language-learning/" TargetMode="External"/><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 name="TextBox 5"/>
          <p:cNvSpPr txBox="1"/>
          <p:nvPr/>
        </p:nvSpPr>
        <p:spPr>
          <a:xfrm>
            <a:off x="1408196" y="2370782"/>
            <a:ext cx="184731" cy="769441"/>
          </a:xfrm>
          <a:prstGeom prst="rect">
            <a:avLst/>
          </a:prstGeom>
          <a:noFill/>
        </p:spPr>
        <p:txBody>
          <a:bodyPr wrap="none" rtlCol="0">
            <a:spAutoFit/>
          </a:bodyPr>
          <a:lstStyle/>
          <a:p>
            <a:endParaRPr lang="en-US" sz="4400" b="1" dirty="0">
              <a:solidFill>
                <a:srgbClr val="00B0F0"/>
              </a:solidFill>
              <a:latin typeface="Amienne" panose="04000508060000020003" pitchFamily="82"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
        <p:nvSpPr>
          <p:cNvPr id="3" name="Slide Number Placeholder 2"/>
          <p:cNvSpPr>
            <a:spLocks noGrp="1"/>
          </p:cNvSpPr>
          <p:nvPr>
            <p:ph type="sldNum" sz="quarter" idx="12"/>
          </p:nvPr>
        </p:nvSpPr>
        <p:spPr/>
        <p:txBody>
          <a:bodyPr/>
          <a:lstStyle/>
          <a:p>
            <a:fld id="{E59CB7E1-91DC-4272-BB44-E0360AD4D249}"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lvl="0">
              <a:spcBef>
                <a:spcPts val="0"/>
              </a:spcBef>
              <a:buNone/>
            </a:pPr>
            <a:fld id="{00000000-1234-1234-1234-123412341234}" type="slidenum">
              <a:rPr lang="en" smtClean="0"/>
              <a:pPr lvl="0">
                <a:spcBef>
                  <a:spcPts val="0"/>
                </a:spcBef>
                <a:buNone/>
              </a:pPr>
              <a:t>10</a:t>
            </a:fld>
            <a:endParaRPr lang="en" dirty="0"/>
          </a:p>
        </p:txBody>
      </p:sp>
      <p:sp>
        <p:nvSpPr>
          <p:cNvPr id="124" name="Shape 124"/>
          <p:cNvSpPr txBox="1">
            <a:spLocks noGrp="1"/>
          </p:cNvSpPr>
          <p:nvPr>
            <p:ph type="body" idx="4294967295"/>
          </p:nvPr>
        </p:nvSpPr>
        <p:spPr>
          <a:xfrm>
            <a:off x="968375" y="1371600"/>
            <a:ext cx="8175625" cy="2181225"/>
          </a:xfrm>
          <a:prstGeom prst="rect">
            <a:avLst/>
          </a:prstGeom>
        </p:spPr>
        <p:txBody>
          <a:bodyPr wrap="square" lIns="91425" tIns="91425" rIns="91425" bIns="91425" anchor="t" anchorCtr="0">
            <a:noAutofit/>
          </a:bodyPr>
          <a:lstStyle/>
          <a:p>
            <a:pPr lvl="0">
              <a:spcBef>
                <a:spcPts val="0"/>
              </a:spcBef>
              <a:buNone/>
            </a:pPr>
            <a:endParaRPr sz="2800" dirty="0"/>
          </a:p>
          <a:p>
            <a:pPr marL="914400" lvl="0" indent="0">
              <a:spcBef>
                <a:spcPts val="0"/>
              </a:spcBef>
              <a:buNone/>
            </a:pPr>
            <a:r>
              <a:rPr lang="es-MX" sz="4000" b="1" dirty="0">
                <a:solidFill>
                  <a:srgbClr val="002060"/>
                </a:solidFill>
              </a:rPr>
              <a:t>A</a:t>
            </a:r>
            <a:r>
              <a:rPr lang="es-MX" sz="3200" dirty="0">
                <a:solidFill>
                  <a:srgbClr val="002060"/>
                </a:solidFill>
              </a:rPr>
              <a:t>lcance académico </a:t>
            </a:r>
          </a:p>
          <a:p>
            <a:pPr marL="914400" lvl="0" indent="0">
              <a:spcBef>
                <a:spcPts val="0"/>
              </a:spcBef>
              <a:buNone/>
            </a:pPr>
            <a:r>
              <a:rPr lang="es-MX" sz="4000" b="1" dirty="0">
                <a:solidFill>
                  <a:srgbClr val="002060"/>
                </a:solidFill>
              </a:rPr>
              <a:t>B</a:t>
            </a:r>
            <a:r>
              <a:rPr lang="es-MX" sz="3200" dirty="0">
                <a:solidFill>
                  <a:srgbClr val="002060"/>
                </a:solidFill>
              </a:rPr>
              <a:t>ilingüismo y alfabetización bilingüe</a:t>
            </a:r>
          </a:p>
          <a:p>
            <a:pPr marL="914400" lvl="0" indent="0">
              <a:spcBef>
                <a:spcPts val="0"/>
              </a:spcBef>
              <a:buNone/>
            </a:pPr>
            <a:r>
              <a:rPr lang="es-MX" sz="4000" b="1" dirty="0">
                <a:solidFill>
                  <a:srgbClr val="002060"/>
                </a:solidFill>
              </a:rPr>
              <a:t>C</a:t>
            </a:r>
            <a:r>
              <a:rPr lang="es-MX" sz="3200" dirty="0">
                <a:solidFill>
                  <a:srgbClr val="002060"/>
                </a:solidFill>
              </a:rPr>
              <a:t>ompetencia (Aptitud) cultural</a:t>
            </a:r>
          </a:p>
          <a:p>
            <a:pPr lvl="0">
              <a:spcBef>
                <a:spcPts val="0"/>
              </a:spcBef>
              <a:buNone/>
            </a:pPr>
            <a:endParaRPr dirty="0"/>
          </a:p>
          <a:p>
            <a:pPr lvl="0">
              <a:spcBef>
                <a:spcPts val="0"/>
              </a:spcBef>
              <a:buNone/>
            </a:pPr>
            <a:endParaRPr dirty="0"/>
          </a:p>
        </p:txBody>
      </p:sp>
      <p:sp>
        <p:nvSpPr>
          <p:cNvPr id="2" name="TextBox 1"/>
          <p:cNvSpPr txBox="1"/>
          <p:nvPr/>
        </p:nvSpPr>
        <p:spPr>
          <a:xfrm>
            <a:off x="405384" y="4640200"/>
            <a:ext cx="1164960" cy="276999"/>
          </a:xfrm>
          <a:prstGeom prst="rect">
            <a:avLst/>
          </a:prstGeom>
          <a:noFill/>
        </p:spPr>
        <p:txBody>
          <a:bodyPr wrap="square" rtlCol="0">
            <a:spAutoFit/>
          </a:bodyPr>
          <a:lstStyle/>
          <a:p>
            <a:r>
              <a:rPr lang="en-US" sz="1200" dirty="0">
                <a:solidFill>
                  <a:schemeClr val="tx2"/>
                </a:solidFill>
                <a:latin typeface="Calibri" panose="020F0502020204030204" pitchFamily="34" charset="0"/>
                <a:cs typeface="Calibri" panose="020F0502020204030204" pitchFamily="34" charset="0"/>
              </a:rPr>
              <a:t>(Fortune, 2013)</a:t>
            </a:r>
          </a:p>
        </p:txBody>
      </p:sp>
      <p:sp>
        <p:nvSpPr>
          <p:cNvPr id="4" name="TextBox 3"/>
          <p:cNvSpPr txBox="1"/>
          <p:nvPr/>
        </p:nvSpPr>
        <p:spPr>
          <a:xfrm>
            <a:off x="360998" y="708660"/>
            <a:ext cx="5731056" cy="584775"/>
          </a:xfrm>
          <a:prstGeom prst="rect">
            <a:avLst/>
          </a:prstGeom>
          <a:noFill/>
        </p:spPr>
        <p:txBody>
          <a:bodyPr wrap="non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Objetivos</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Educación</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DLI</a:t>
            </a:r>
          </a:p>
        </p:txBody>
      </p:sp>
      <p:grpSp>
        <p:nvGrpSpPr>
          <p:cNvPr id="6" name="Group 5">
            <a:extLst>
              <a:ext uri="{FF2B5EF4-FFF2-40B4-BE49-F238E27FC236}">
                <a16:creationId xmlns:a16="http://schemas.microsoft.com/office/drawing/2014/main" id="{DE6C6450-6444-4CD5-9CB1-795AD80FFAFA}"/>
              </a:ext>
            </a:extLst>
          </p:cNvPr>
          <p:cNvGrpSpPr/>
          <p:nvPr/>
        </p:nvGrpSpPr>
        <p:grpSpPr>
          <a:xfrm>
            <a:off x="6092054" y="512035"/>
            <a:ext cx="1228930" cy="1275206"/>
            <a:chOff x="6092054" y="512035"/>
            <a:chExt cx="1228930" cy="1275206"/>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054" y="51203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80532029-1B96-4477-A0BC-1666DDCC2A17}"/>
                </a:ext>
              </a:extLst>
            </p:cNvPr>
            <p:cNvSpPr txBox="1"/>
            <p:nvPr/>
          </p:nvSpPr>
          <p:spPr>
            <a:xfrm>
              <a:off x="6688667" y="1571797"/>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2938496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0492" y="2520528"/>
            <a:ext cx="5686697" cy="1200329"/>
          </a:xfrm>
          <a:prstGeom prst="rect">
            <a:avLst/>
          </a:prstGeom>
          <a:noFill/>
        </p:spPr>
        <p:txBody>
          <a:bodyPr wrap="square" rtlCol="0">
            <a:spAutoFit/>
          </a:bodyPr>
          <a:lstStyle/>
          <a:p>
            <a:pPr marL="914400" lvl="0" algn="ctr"/>
            <a:r>
              <a:rPr lang="es-MX"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 1: </a:t>
            </a:r>
          </a:p>
          <a:p>
            <a:pPr marL="914400" lvl="0" algn="ctr"/>
            <a:r>
              <a:rPr lang="es-MX"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Alcance académico </a:t>
            </a:r>
          </a:p>
        </p:txBody>
      </p:sp>
      <p:sp>
        <p:nvSpPr>
          <p:cNvPr id="4" name="Slide Number Placeholder 3"/>
          <p:cNvSpPr>
            <a:spLocks noGrp="1"/>
          </p:cNvSpPr>
          <p:nvPr>
            <p:ph type="sldNum" sz="quarter" idx="12"/>
          </p:nvPr>
        </p:nvSpPr>
        <p:spPr/>
        <p:txBody>
          <a:bodyPr/>
          <a:lstStyle/>
          <a:p>
            <a:fld id="{E59CB7E1-91DC-4272-BB44-E0360AD4D249}" type="slidenum">
              <a:rPr lang="en-US" smtClean="0"/>
              <a:t>11</a:t>
            </a:fld>
            <a:endParaRPr lang="en-US"/>
          </a:p>
        </p:txBody>
      </p:sp>
      <p:grpSp>
        <p:nvGrpSpPr>
          <p:cNvPr id="9" name="Group 8"/>
          <p:cNvGrpSpPr/>
          <p:nvPr/>
        </p:nvGrpSpPr>
        <p:grpSpPr>
          <a:xfrm>
            <a:off x="3796655" y="1136727"/>
            <a:ext cx="1228930" cy="1206623"/>
            <a:chOff x="4984028" y="204065"/>
            <a:chExt cx="1228930" cy="1206623"/>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98493" y="1226022"/>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214708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E59CB7E1-91DC-4272-BB44-E0360AD4D249}" type="slidenum">
              <a:rPr lang="en-US" smtClean="0"/>
              <a:pPr/>
              <a:t>12</a:t>
            </a:fld>
            <a:endParaRPr lang="en-US" dirty="0"/>
          </a:p>
        </p:txBody>
      </p:sp>
      <p:sp>
        <p:nvSpPr>
          <p:cNvPr id="3" name="TextBox 8"/>
          <p:cNvSpPr txBox="1"/>
          <p:nvPr/>
        </p:nvSpPr>
        <p:spPr>
          <a:xfrm>
            <a:off x="50818" y="252740"/>
            <a:ext cx="8382998" cy="584775"/>
          </a:xfrm>
          <a:prstGeom prst="rect">
            <a:avLst/>
          </a:prstGeom>
          <a:noFill/>
        </p:spPr>
        <p:txBody>
          <a:bodyPr wrap="square" rtlCol="0">
            <a:spAutoFit/>
          </a:bodyPr>
          <a:lstStyle/>
          <a:p>
            <a:pPr algn="ct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Logro</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Académico</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para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todos</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7" name="Rectángulo 6"/>
          <p:cNvSpPr/>
          <p:nvPr/>
        </p:nvSpPr>
        <p:spPr>
          <a:xfrm>
            <a:off x="429493" y="1193200"/>
            <a:ext cx="5552853" cy="3046988"/>
          </a:xfrm>
          <a:prstGeom prst="rect">
            <a:avLst/>
          </a:prstGeom>
        </p:spPr>
        <p:txBody>
          <a:bodyPr wrap="square">
            <a:spAutoFit/>
          </a:bodyPr>
          <a:lstStyle/>
          <a:p>
            <a:pPr marL="166687" lvl="0">
              <a:spcBef>
                <a:spcPts val="600"/>
              </a:spcBef>
              <a:buClr>
                <a:srgbClr val="4F81BD"/>
              </a:buClr>
              <a:buSzPct val="70000"/>
            </a:pPr>
            <a:r>
              <a:rPr lang="es-MX" sz="2400" kern="1200" dirty="0">
                <a:solidFill>
                  <a:srgbClr val="002060"/>
                </a:solidFill>
                <a:latin typeface="Calibri" panose="020F0502020204030204" pitchFamily="34" charset="0"/>
                <a:ea typeface="+mn-ea"/>
                <a:cs typeface="+mn-cs"/>
              </a:rPr>
              <a:t>En general, durante la escuela intermedia, tanto </a:t>
            </a:r>
            <a:r>
              <a:rPr lang="es-MX" sz="2400" b="1" kern="1200" dirty="0">
                <a:solidFill>
                  <a:srgbClr val="002060"/>
                </a:solidFill>
                <a:latin typeface="Calibri" panose="020F0502020204030204" pitchFamily="34" charset="0"/>
                <a:ea typeface="+mn-ea"/>
                <a:cs typeface="+mn-cs"/>
              </a:rPr>
              <a:t>los que hablan inglés como los que hablan español</a:t>
            </a:r>
            <a:r>
              <a:rPr lang="es-MX" sz="2400" kern="1200" dirty="0">
                <a:solidFill>
                  <a:srgbClr val="002060"/>
                </a:solidFill>
                <a:latin typeface="Calibri" panose="020F0502020204030204" pitchFamily="34" charset="0"/>
                <a:ea typeface="+mn-ea"/>
                <a:cs typeface="+mn-cs"/>
              </a:rPr>
              <a:t> tienen el mismo o mejor desempeño en los exámenes estandarizados en inglés (matemáticas, lectura, artes del lenguaje) que sus compañeros en aulas con exclusivamente inglés.</a:t>
            </a:r>
            <a:endParaRPr lang="en-US" sz="2400" kern="1200" dirty="0">
              <a:solidFill>
                <a:srgbClr val="002060"/>
              </a:solidFill>
              <a:latin typeface="Calibri" panose="020F0502020204030204" pitchFamily="34" charset="0"/>
              <a:ea typeface="+mn-ea"/>
              <a:cs typeface="Calibri" panose="020F0502020204030204" pitchFamily="34" charset="0"/>
            </a:endParaRPr>
          </a:p>
        </p:txBody>
      </p:sp>
      <p:grpSp>
        <p:nvGrpSpPr>
          <p:cNvPr id="8" name="Group 7">
            <a:extLst>
              <a:ext uri="{FF2B5EF4-FFF2-40B4-BE49-F238E27FC236}">
                <a16:creationId xmlns:a16="http://schemas.microsoft.com/office/drawing/2014/main" id="{EA64C3DC-0A04-40E2-B607-9A15B231FCED}"/>
              </a:ext>
            </a:extLst>
          </p:cNvPr>
          <p:cNvGrpSpPr/>
          <p:nvPr/>
        </p:nvGrpSpPr>
        <p:grpSpPr>
          <a:xfrm>
            <a:off x="5848576" y="1846817"/>
            <a:ext cx="2390323" cy="1739754"/>
            <a:chOff x="5027820" y="1483718"/>
            <a:chExt cx="3101196" cy="2240086"/>
          </a:xfrm>
        </p:grpSpPr>
        <p:pic>
          <p:nvPicPr>
            <p:cNvPr id="9" name="Picture 8">
              <a:extLst>
                <a:ext uri="{FF2B5EF4-FFF2-40B4-BE49-F238E27FC236}">
                  <a16:creationId xmlns:a16="http://schemas.microsoft.com/office/drawing/2014/main" id="{101B8E57-7541-40FA-A9BF-83D88A3AB0B3}"/>
                </a:ext>
              </a:extLst>
            </p:cNvPr>
            <p:cNvPicPr>
              <a:picLocks noChangeAspect="1"/>
            </p:cNvPicPr>
            <p:nvPr/>
          </p:nvPicPr>
          <p:blipFill>
            <a:blip r:embed="rId3"/>
            <a:stretch>
              <a:fillRect/>
            </a:stretch>
          </p:blipFill>
          <p:spPr>
            <a:xfrm>
              <a:off x="5027820" y="1483718"/>
              <a:ext cx="3101196" cy="2066409"/>
            </a:xfrm>
            <a:prstGeom prst="rect">
              <a:avLst/>
            </a:prstGeom>
          </p:spPr>
        </p:pic>
        <p:sp>
          <p:nvSpPr>
            <p:cNvPr id="10" name="TextBox 9">
              <a:extLst>
                <a:ext uri="{FF2B5EF4-FFF2-40B4-BE49-F238E27FC236}">
                  <a16:creationId xmlns:a16="http://schemas.microsoft.com/office/drawing/2014/main" id="{E48BA0B2-8869-420F-8A0F-B063048F8D96}"/>
                </a:ext>
              </a:extLst>
            </p:cNvPr>
            <p:cNvSpPr txBox="1"/>
            <p:nvPr/>
          </p:nvSpPr>
          <p:spPr>
            <a:xfrm>
              <a:off x="7699090" y="3539138"/>
              <a:ext cx="369012" cy="184666"/>
            </a:xfrm>
            <a:prstGeom prst="rect">
              <a:avLst/>
            </a:prstGeom>
            <a:noFill/>
          </p:spPr>
          <p:txBody>
            <a:bodyPr wrap="none" rtlCol="0">
              <a:spAutoFit/>
            </a:bodyPr>
            <a:lstStyle/>
            <a:p>
              <a:r>
                <a:rPr lang="en-US" sz="600" dirty="0"/>
                <a:t>Pickit</a:t>
              </a:r>
            </a:p>
          </p:txBody>
        </p:sp>
      </p:grpSp>
      <p:sp>
        <p:nvSpPr>
          <p:cNvPr id="12" name="Rectangle 11">
            <a:extLst>
              <a:ext uri="{FF2B5EF4-FFF2-40B4-BE49-F238E27FC236}">
                <a16:creationId xmlns:a16="http://schemas.microsoft.com/office/drawing/2014/main" id="{EC92D49E-67CF-0248-8ED0-40D9022D24F4}"/>
              </a:ext>
            </a:extLst>
          </p:cNvPr>
          <p:cNvSpPr/>
          <p:nvPr/>
        </p:nvSpPr>
        <p:spPr>
          <a:xfrm>
            <a:off x="299496" y="4866501"/>
            <a:ext cx="2629215"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Tree>
    <p:extLst>
      <p:ext uri="{BB962C8B-B14F-4D97-AF65-F5344CB8AC3E}">
        <p14:creationId xmlns:p14="http://schemas.microsoft.com/office/powerpoint/2010/main" val="374165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9112" y="4789415"/>
            <a:ext cx="1229194"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(Genesee, 1987)</a:t>
            </a:r>
          </a:p>
        </p:txBody>
      </p:sp>
      <p:sp>
        <p:nvSpPr>
          <p:cNvPr id="5" name="TextBox 4"/>
          <p:cNvSpPr txBox="1"/>
          <p:nvPr/>
        </p:nvSpPr>
        <p:spPr>
          <a:xfrm>
            <a:off x="3158836" y="1507681"/>
            <a:ext cx="5451764" cy="3046988"/>
          </a:xfrm>
          <a:prstGeom prst="rect">
            <a:avLst/>
          </a:prstGeom>
          <a:noFill/>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Los </a:t>
            </a:r>
            <a:r>
              <a:rPr lang="en-US" sz="2400" b="1" dirty="0" err="1">
                <a:solidFill>
                  <a:srgbClr val="002060"/>
                </a:solidFill>
                <a:latin typeface="Calibri" panose="020F0502020204030204" pitchFamily="34" charset="0"/>
                <a:cs typeface="Calibri" panose="020F0502020204030204" pitchFamily="34" charset="0"/>
              </a:rPr>
              <a:t>estudiantes</a:t>
            </a:r>
            <a:r>
              <a:rPr lang="en-US" sz="2400" b="1" dirty="0">
                <a:solidFill>
                  <a:srgbClr val="002060"/>
                </a:solidFill>
                <a:latin typeface="Calibri" panose="020F0502020204030204" pitchFamily="34" charset="0"/>
                <a:cs typeface="Calibri" panose="020F0502020204030204" pitchFamily="34" charset="0"/>
              </a:rPr>
              <a:t> que </a:t>
            </a:r>
            <a:r>
              <a:rPr lang="en-US" sz="2400" b="1" dirty="0" err="1">
                <a:solidFill>
                  <a:srgbClr val="002060"/>
                </a:solidFill>
                <a:latin typeface="Calibri" panose="020F0502020204030204" pitchFamily="34" charset="0"/>
                <a:cs typeface="Calibri" panose="020F0502020204030204" pitchFamily="34" charset="0"/>
              </a:rPr>
              <a:t>hablan</a:t>
            </a:r>
            <a:r>
              <a:rPr lang="en-US" sz="2400" b="1" dirty="0">
                <a:solidFill>
                  <a:srgbClr val="002060"/>
                </a:solidFill>
                <a:latin typeface="Calibri" panose="020F0502020204030204" pitchFamily="34" charset="0"/>
                <a:cs typeface="Calibri" panose="020F0502020204030204" pitchFamily="34" charset="0"/>
              </a:rPr>
              <a:t> inglés </a:t>
            </a:r>
            <a:r>
              <a:rPr lang="es-MX" sz="2400" dirty="0">
                <a:solidFill>
                  <a:srgbClr val="002060"/>
                </a:solidFill>
                <a:latin typeface="Calibri" panose="020F0502020204030204" pitchFamily="34" charset="0"/>
                <a:cs typeface="Calibri" panose="020F0502020204030204" pitchFamily="34" charset="0"/>
              </a:rPr>
              <a:t>pueden experimentar un atraso temporal en sus habilidades de lectura y escritura en inglés, pero en el transcurso de un año o dos, después de que comienza la instrucción en artes del lenguaje en inglés, ese atraso desaparece.</a:t>
            </a:r>
            <a:br>
              <a:rPr lang="en-US" sz="2400" dirty="0">
                <a:solidFill>
                  <a:srgbClr val="002060"/>
                </a:solidFill>
                <a:latin typeface="Calibri" panose="020F0502020204030204" pitchFamily="34" charset="0"/>
                <a:ea typeface="Calibri" charset="0"/>
                <a:cs typeface="Calibri" panose="020F0502020204030204" pitchFamily="34" charset="0"/>
              </a:rPr>
            </a:br>
            <a:endParaRPr lang="en-US" sz="2400" dirty="0">
              <a:solidFill>
                <a:srgbClr val="002060"/>
              </a:solidFill>
              <a:latin typeface="Calibri" panose="020F0502020204030204" pitchFamily="34" charset="0"/>
              <a:cs typeface="Calibri" panose="020F0502020204030204" pitchFamily="34" charset="0"/>
            </a:endParaRPr>
          </a:p>
        </p:txBody>
      </p:sp>
      <p:sp>
        <p:nvSpPr>
          <p:cNvPr id="8" name="Rectangle 7"/>
          <p:cNvSpPr/>
          <p:nvPr/>
        </p:nvSpPr>
        <p:spPr>
          <a:xfrm>
            <a:off x="137790" y="379559"/>
            <a:ext cx="8843372" cy="584775"/>
          </a:xfrm>
          <a:prstGeom prst="rect">
            <a:avLst/>
          </a:prstGeom>
        </p:spPr>
        <p:txBody>
          <a:bodyPr wrap="square">
            <a:spAutoFit/>
          </a:bodyPr>
          <a:lstStyle/>
          <a:p>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Alcance</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Académico</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13</a:t>
            </a:fld>
            <a:endParaRPr lang="en-US" dirty="0"/>
          </a:p>
        </p:txBody>
      </p:sp>
      <p:pic>
        <p:nvPicPr>
          <p:cNvPr id="12" name="Picture 11" descr="C:\Users\Maureen\Dropbox\DLI-FE\F2F Sessions Revisions 2019-20\new images\reading cc.jpg"/>
          <p:cNvPicPr/>
          <p:nvPr/>
        </p:nvPicPr>
        <p:blipFill>
          <a:blip r:embed="rId3">
            <a:extLst>
              <a:ext uri="{28A0092B-C50C-407E-A947-70E740481C1C}">
                <a14:useLocalDpi xmlns:a14="http://schemas.microsoft.com/office/drawing/2010/main" val="0"/>
              </a:ext>
            </a:extLst>
          </a:blip>
          <a:srcRect/>
          <a:stretch>
            <a:fillRect/>
          </a:stretch>
        </p:blipFill>
        <p:spPr bwMode="auto">
          <a:xfrm>
            <a:off x="366413" y="1721041"/>
            <a:ext cx="2635867" cy="1874838"/>
          </a:xfrm>
          <a:prstGeom prst="rect">
            <a:avLst/>
          </a:prstGeom>
          <a:noFill/>
          <a:ln>
            <a:noFill/>
          </a:ln>
        </p:spPr>
      </p:pic>
      <p:sp>
        <p:nvSpPr>
          <p:cNvPr id="3" name="TextBox 2"/>
          <p:cNvSpPr txBox="1"/>
          <p:nvPr/>
        </p:nvSpPr>
        <p:spPr>
          <a:xfrm>
            <a:off x="1937565" y="3595879"/>
            <a:ext cx="1064715" cy="215444"/>
          </a:xfrm>
          <a:prstGeom prst="rect">
            <a:avLst/>
          </a:prstGeom>
          <a:noFill/>
        </p:spPr>
        <p:txBody>
          <a:bodyPr wrap="none" rtlCol="0">
            <a:spAutoFit/>
          </a:bodyPr>
          <a:lstStyle/>
          <a:p>
            <a:r>
              <a:rPr lang="en-US" sz="800" dirty="0"/>
              <a:t>Creative Commons</a:t>
            </a:r>
          </a:p>
        </p:txBody>
      </p:sp>
    </p:spTree>
    <p:extLst>
      <p:ext uri="{BB962C8B-B14F-4D97-AF65-F5344CB8AC3E}">
        <p14:creationId xmlns:p14="http://schemas.microsoft.com/office/powerpoint/2010/main" val="397993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8425" y="4527123"/>
            <a:ext cx="184731" cy="307777"/>
          </a:xfrm>
          <a:prstGeom prst="rect">
            <a:avLst/>
          </a:prstGeom>
        </p:spPr>
        <p:txBody>
          <a:bodyPr wrap="none">
            <a:spAutoFit/>
          </a:bodyPr>
          <a:lstStyle/>
          <a:p>
            <a:endParaRPr lang="en-US"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14</a:t>
            </a:fld>
            <a:endParaRPr lang="en-US" dirty="0"/>
          </a:p>
        </p:txBody>
      </p:sp>
      <p:pic>
        <p:nvPicPr>
          <p:cNvPr id="11" name="Picture 10">
            <a:extLst>
              <a:ext uri="{FF2B5EF4-FFF2-40B4-BE49-F238E27FC236}">
                <a16:creationId xmlns:a16="http://schemas.microsoft.com/office/drawing/2014/main" id="{29CA4A33-6BAC-A64E-A46D-EC2B9BE4A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849" y="49726"/>
            <a:ext cx="3897673" cy="5044047"/>
          </a:xfrm>
          <a:prstGeom prst="rect">
            <a:avLst/>
          </a:prstGeom>
        </p:spPr>
      </p:pic>
    </p:spTree>
    <p:extLst>
      <p:ext uri="{BB962C8B-B14F-4D97-AF65-F5344CB8AC3E}">
        <p14:creationId xmlns:p14="http://schemas.microsoft.com/office/powerpoint/2010/main" val="23803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15</a:t>
            </a:fld>
            <a:endParaRPr lang="en-US"/>
          </a:p>
        </p:txBody>
      </p:sp>
      <p:pic>
        <p:nvPicPr>
          <p:cNvPr id="3" name="Picture 2">
            <a:extLst>
              <a:ext uri="{FF2B5EF4-FFF2-40B4-BE49-F238E27FC236}">
                <a16:creationId xmlns:a16="http://schemas.microsoft.com/office/drawing/2014/main" id="{AD5C397E-CD76-4418-A013-1130CBC42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085"/>
          <a:stretch/>
        </p:blipFill>
        <p:spPr>
          <a:xfrm>
            <a:off x="283780" y="288100"/>
            <a:ext cx="5871072" cy="4248330"/>
          </a:xfrm>
          <a:prstGeom prst="rect">
            <a:avLst/>
          </a:prstGeom>
          <a:ln>
            <a:solidFill>
              <a:schemeClr val="accent1"/>
            </a:solidFill>
          </a:ln>
        </p:spPr>
      </p:pic>
      <p:sp>
        <p:nvSpPr>
          <p:cNvPr id="4" name="TextBox 3">
            <a:extLst>
              <a:ext uri="{FF2B5EF4-FFF2-40B4-BE49-F238E27FC236}">
                <a16:creationId xmlns:a16="http://schemas.microsoft.com/office/drawing/2014/main" id="{EA77E8F3-BFC5-2A47-AA52-2DB62E1D3DD9}"/>
              </a:ext>
            </a:extLst>
          </p:cNvPr>
          <p:cNvSpPr txBox="1"/>
          <p:nvPr/>
        </p:nvSpPr>
        <p:spPr>
          <a:xfrm>
            <a:off x="6154852" y="288100"/>
            <a:ext cx="2136028" cy="4770537"/>
          </a:xfrm>
          <a:prstGeom prst="rect">
            <a:avLst/>
          </a:prstGeom>
          <a:noFill/>
        </p:spPr>
        <p:txBody>
          <a:bodyPr wrap="square" rtlCol="0">
            <a:spAutoFit/>
          </a:bodyPr>
          <a:lstStyle/>
          <a:p>
            <a:pPr>
              <a:spcAft>
                <a:spcPts val="600"/>
              </a:spcAft>
            </a:pPr>
            <a:r>
              <a:rPr lang="en-US" sz="2000" b="1" dirty="0" err="1">
                <a:solidFill>
                  <a:srgbClr val="002060"/>
                </a:solidFill>
                <a:latin typeface="Calibri" panose="020F0502020204030204" pitchFamily="34" charset="0"/>
                <a:cs typeface="Calibri" panose="020F0502020204030204" pitchFamily="34" charset="0"/>
              </a:rPr>
              <a:t>Estudiantes</a:t>
            </a:r>
            <a:r>
              <a:rPr lang="en-US" sz="2000" b="1" dirty="0">
                <a:solidFill>
                  <a:srgbClr val="002060"/>
                </a:solidFill>
                <a:latin typeface="Calibri" panose="020F0502020204030204" pitchFamily="34" charset="0"/>
                <a:cs typeface="Calibri" panose="020F0502020204030204" pitchFamily="34" charset="0"/>
              </a:rPr>
              <a:t> que </a:t>
            </a:r>
            <a:r>
              <a:rPr lang="en-US" sz="2000" b="1" dirty="0" err="1">
                <a:solidFill>
                  <a:srgbClr val="002060"/>
                </a:solidFill>
                <a:latin typeface="Calibri" panose="020F0502020204030204" pitchFamily="34" charset="0"/>
                <a:cs typeface="Calibri" panose="020F0502020204030204" pitchFamily="34" charset="0"/>
              </a:rPr>
              <a:t>hablan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español</a:t>
            </a:r>
            <a:r>
              <a:rPr lang="en-US" sz="2000" b="1" dirty="0">
                <a:solidFill>
                  <a:srgbClr val="002060"/>
                </a:solidFill>
                <a:latin typeface="Calibri" panose="020F0502020204030204" pitchFamily="34" charset="0"/>
                <a:cs typeface="Calibri" panose="020F0502020204030204" pitchFamily="34" charset="0"/>
              </a:rPr>
              <a:t> o </a:t>
            </a:r>
            <a:r>
              <a:rPr lang="en-US" sz="2000" b="1" dirty="0" err="1">
                <a:solidFill>
                  <a:srgbClr val="002060"/>
                </a:solidFill>
                <a:latin typeface="Calibri" panose="020F0502020204030204" pitchFamily="34" charset="0"/>
                <a:cs typeface="Calibri" panose="020F0502020204030204" pitchFamily="34" charset="0"/>
              </a:rPr>
              <a:t>bilingües</a:t>
            </a:r>
            <a:endParaRPr lang="en-US" sz="2000" b="1" dirty="0">
              <a:solidFill>
                <a:srgbClr val="002060"/>
              </a:solidFill>
              <a:latin typeface="Calibri" panose="020F0502020204030204" pitchFamily="34" charset="0"/>
              <a:cs typeface="Calibri" panose="020F0502020204030204" pitchFamily="34" charset="0"/>
            </a:endParaRPr>
          </a:p>
          <a:p>
            <a:pPr marL="176213" indent="-176213">
              <a:spcAft>
                <a:spcPts val="600"/>
              </a:spcAft>
              <a:buFont typeface="Arial" panose="020B0604020202020204" pitchFamily="34" charset="0"/>
              <a:buChar char="•"/>
            </a:pPr>
            <a:r>
              <a:rPr lang="en-US" sz="1800" dirty="0" err="1">
                <a:solidFill>
                  <a:srgbClr val="002060"/>
                </a:solidFill>
                <a:latin typeface="Calibri" panose="020F0502020204030204" pitchFamily="34" charset="0"/>
                <a:cs typeface="Calibri" panose="020F0502020204030204" pitchFamily="34" charset="0"/>
              </a:rPr>
              <a:t>alcanzan</a:t>
            </a:r>
            <a:r>
              <a:rPr lang="en-US" sz="1800" dirty="0">
                <a:solidFill>
                  <a:srgbClr val="002060"/>
                </a:solidFill>
                <a:latin typeface="Calibri" panose="020F0502020204030204" pitchFamily="34" charset="0"/>
                <a:cs typeface="Calibri" panose="020F0502020204030204" pitchFamily="34" charset="0"/>
              </a:rPr>
              <a:t> a sus </a:t>
            </a:r>
            <a:r>
              <a:rPr lang="en-US" sz="1800" dirty="0" err="1">
                <a:solidFill>
                  <a:srgbClr val="002060"/>
                </a:solidFill>
                <a:latin typeface="Calibri" panose="020F0502020204030204" pitchFamily="34" charset="0"/>
                <a:cs typeface="Calibri" panose="020F0502020204030204" pitchFamily="34" charset="0"/>
              </a:rPr>
              <a:t>compañeros</a:t>
            </a:r>
            <a:r>
              <a:rPr lang="en-US" sz="1800" dirty="0">
                <a:solidFill>
                  <a:srgbClr val="002060"/>
                </a:solidFill>
                <a:latin typeface="Calibri" panose="020F0502020204030204" pitchFamily="34" charset="0"/>
                <a:cs typeface="Calibri" panose="020F0502020204030204" pitchFamily="34" charset="0"/>
              </a:rPr>
              <a:t> de </a:t>
            </a:r>
            <a:r>
              <a:rPr lang="en-US" sz="1800" dirty="0" err="1">
                <a:solidFill>
                  <a:srgbClr val="002060"/>
                </a:solidFill>
                <a:latin typeface="Calibri" panose="020F0502020204030204" pitchFamily="34" charset="0"/>
                <a:cs typeface="Calibri" panose="020F0502020204030204" pitchFamily="34" charset="0"/>
              </a:rPr>
              <a:t>habla</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en</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inglés</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alrededor</a:t>
            </a:r>
            <a:r>
              <a:rPr lang="en-US" sz="1800" dirty="0">
                <a:solidFill>
                  <a:srgbClr val="002060"/>
                </a:solidFill>
                <a:latin typeface="Calibri" panose="020F0502020204030204" pitchFamily="34" charset="0"/>
                <a:cs typeface="Calibri" panose="020F0502020204030204" pitchFamily="34" charset="0"/>
              </a:rPr>
              <a:t> del </a:t>
            </a:r>
            <a:r>
              <a:rPr lang="es-ES" altLang="es-MX" sz="1800" dirty="0">
                <a:solidFill>
                  <a:srgbClr val="002060"/>
                </a:solidFill>
                <a:latin typeface="Calibri" panose="020F0502020204030204" pitchFamily="34" charset="0"/>
                <a:cs typeface="Calibri" panose="020F0502020204030204" pitchFamily="34" charset="0"/>
              </a:rPr>
              <a:t>5º </a:t>
            </a:r>
            <a:r>
              <a:rPr lang="es-ES" altLang="es-MX" sz="1800" dirty="0" err="1">
                <a:solidFill>
                  <a:srgbClr val="002060"/>
                </a:solidFill>
                <a:latin typeface="Calibri" panose="020F0502020204030204" pitchFamily="34" charset="0"/>
                <a:cs typeface="Calibri" panose="020F0502020204030204" pitchFamily="34" charset="0"/>
              </a:rPr>
              <a:t>ó</a:t>
            </a:r>
            <a:r>
              <a:rPr lang="es-ES" altLang="es-MX" sz="1800" dirty="0">
                <a:solidFill>
                  <a:srgbClr val="002060"/>
                </a:solidFill>
                <a:latin typeface="Calibri" panose="020F0502020204030204" pitchFamily="34" charset="0"/>
                <a:cs typeface="Calibri" panose="020F0502020204030204" pitchFamily="34" charset="0"/>
              </a:rPr>
              <a:t> 6º grado.</a:t>
            </a:r>
          </a:p>
          <a:p>
            <a:pPr marL="176213" indent="-176213">
              <a:buFont typeface="Arial" panose="020B0604020202020204" pitchFamily="34" charset="0"/>
              <a:buChar char="•"/>
            </a:pPr>
            <a:r>
              <a:rPr lang="en-US" sz="1800" dirty="0">
                <a:solidFill>
                  <a:srgbClr val="002060"/>
                </a:solidFill>
                <a:latin typeface="Calibri" panose="020F0502020204030204" pitchFamily="34" charset="0"/>
                <a:cs typeface="Calibri" panose="020F0502020204030204" pitchFamily="34" charset="0"/>
              </a:rPr>
              <a:t>se </a:t>
            </a:r>
            <a:r>
              <a:rPr lang="en-US" sz="1800" dirty="0" err="1">
                <a:solidFill>
                  <a:srgbClr val="002060"/>
                </a:solidFill>
                <a:latin typeface="Calibri" panose="020F0502020204030204" pitchFamily="34" charset="0"/>
                <a:cs typeface="Calibri" panose="020F0502020204030204" pitchFamily="34" charset="0"/>
              </a:rPr>
              <a:t>desempeñan</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mejor</a:t>
            </a:r>
            <a:r>
              <a:rPr lang="en-US" sz="1800" dirty="0">
                <a:solidFill>
                  <a:srgbClr val="002060"/>
                </a:solidFill>
                <a:latin typeface="Calibri" panose="020F0502020204030204" pitchFamily="34" charset="0"/>
                <a:cs typeface="Calibri" panose="020F0502020204030204" pitchFamily="34" charset="0"/>
              </a:rPr>
              <a:t> que el </a:t>
            </a:r>
            <a:r>
              <a:rPr lang="en-US" sz="1800" dirty="0" err="1">
                <a:solidFill>
                  <a:srgbClr val="002060"/>
                </a:solidFill>
                <a:latin typeface="Calibri" panose="020F0502020204030204" pitchFamily="34" charset="0"/>
                <a:cs typeface="Calibri" panose="020F0502020204030204" pitchFamily="34" charset="0"/>
              </a:rPr>
              <a:t>promedio</a:t>
            </a:r>
            <a:r>
              <a:rPr lang="en-US" sz="1800" dirty="0">
                <a:solidFill>
                  <a:srgbClr val="002060"/>
                </a:solidFill>
                <a:latin typeface="Calibri" panose="020F0502020204030204" pitchFamily="34" charset="0"/>
                <a:cs typeface="Calibri" panose="020F0502020204030204" pitchFamily="34" charset="0"/>
              </a:rPr>
              <a:t> de los de </a:t>
            </a:r>
            <a:r>
              <a:rPr lang="en-US" sz="1800" dirty="0" err="1">
                <a:solidFill>
                  <a:srgbClr val="002060"/>
                </a:solidFill>
                <a:latin typeface="Calibri" panose="020F0502020204030204" pitchFamily="34" charset="0"/>
                <a:cs typeface="Calibri" panose="020F0502020204030204" pitchFamily="34" charset="0"/>
              </a:rPr>
              <a:t>habla</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en</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inglés</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si</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contin</a:t>
            </a:r>
            <a:r>
              <a:rPr lang="en-US" sz="1800" dirty="0" err="1">
                <a:latin typeface="Calibri" panose="020F0502020204030204" pitchFamily="34" charset="0"/>
                <a:cs typeface="Calibri" panose="020F0502020204030204" pitchFamily="34" charset="0"/>
              </a:rPr>
              <a:t>úan</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en</a:t>
            </a:r>
            <a:r>
              <a:rPr lang="en-US" sz="1800" dirty="0">
                <a:solidFill>
                  <a:srgbClr val="002060"/>
                </a:solidFill>
                <a:latin typeface="Calibri" panose="020F0502020204030204" pitchFamily="34" charset="0"/>
                <a:cs typeface="Calibri" panose="020F0502020204030204" pitchFamily="34" charset="0"/>
              </a:rPr>
              <a:t> el </a:t>
            </a:r>
            <a:r>
              <a:rPr lang="en-US" sz="1800" dirty="0" err="1">
                <a:solidFill>
                  <a:srgbClr val="002060"/>
                </a:solidFill>
                <a:latin typeface="Calibri" panose="020F0502020204030204" pitchFamily="34" charset="0"/>
                <a:cs typeface="Calibri" panose="020F0502020204030204" pitchFamily="34" charset="0"/>
              </a:rPr>
              <a:t>programa</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durante</a:t>
            </a:r>
            <a:r>
              <a:rPr lang="en-US" sz="1800" dirty="0">
                <a:solidFill>
                  <a:srgbClr val="002060"/>
                </a:solidFill>
                <a:latin typeface="Calibri" panose="020F0502020204030204" pitchFamily="34" charset="0"/>
                <a:cs typeface="Calibri" panose="020F0502020204030204" pitchFamily="34" charset="0"/>
              </a:rPr>
              <a:t> los </a:t>
            </a:r>
            <a:r>
              <a:rPr lang="en-US" sz="1800" dirty="0" err="1">
                <a:solidFill>
                  <a:srgbClr val="002060"/>
                </a:solidFill>
                <a:latin typeface="Calibri" panose="020F0502020204030204" pitchFamily="34" charset="0"/>
                <a:cs typeface="Calibri" panose="020F0502020204030204" pitchFamily="34" charset="0"/>
              </a:rPr>
              <a:t>grados</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secundarios</a:t>
            </a:r>
            <a:r>
              <a:rPr lang="en-US" sz="1800"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0179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16</a:t>
            </a:fld>
            <a:endParaRPr lang="en-US"/>
          </a:p>
        </p:txBody>
      </p:sp>
      <p:pic>
        <p:nvPicPr>
          <p:cNvPr id="3" name="Picture 2">
            <a:extLst>
              <a:ext uri="{FF2B5EF4-FFF2-40B4-BE49-F238E27FC236}">
                <a16:creationId xmlns:a16="http://schemas.microsoft.com/office/drawing/2014/main" id="{AD5C397E-CD76-4418-A013-1130CBC42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085"/>
          <a:stretch/>
        </p:blipFill>
        <p:spPr>
          <a:xfrm>
            <a:off x="283780" y="288100"/>
            <a:ext cx="5871072" cy="4248330"/>
          </a:xfrm>
          <a:prstGeom prst="rect">
            <a:avLst/>
          </a:prstGeom>
          <a:ln>
            <a:solidFill>
              <a:schemeClr val="accent1"/>
            </a:solidFill>
          </a:ln>
        </p:spPr>
      </p:pic>
      <p:sp>
        <p:nvSpPr>
          <p:cNvPr id="4" name="TextBox 3">
            <a:extLst>
              <a:ext uri="{FF2B5EF4-FFF2-40B4-BE49-F238E27FC236}">
                <a16:creationId xmlns:a16="http://schemas.microsoft.com/office/drawing/2014/main" id="{EA77E8F3-BFC5-2A47-AA52-2DB62E1D3DD9}"/>
              </a:ext>
            </a:extLst>
          </p:cNvPr>
          <p:cNvSpPr txBox="1"/>
          <p:nvPr/>
        </p:nvSpPr>
        <p:spPr>
          <a:xfrm>
            <a:off x="6266120" y="327879"/>
            <a:ext cx="2472496" cy="3570208"/>
          </a:xfrm>
          <a:prstGeom prst="rect">
            <a:avLst/>
          </a:prstGeom>
          <a:noFill/>
        </p:spPr>
        <p:txBody>
          <a:bodyPr wrap="square" rtlCol="0">
            <a:spAutoFit/>
          </a:bodyPr>
          <a:lstStyle/>
          <a:p>
            <a:pPr>
              <a:spcAft>
                <a:spcPts val="600"/>
              </a:spcAft>
            </a:pPr>
            <a:r>
              <a:rPr lang="en-US" sz="2400" dirty="0">
                <a:solidFill>
                  <a:srgbClr val="002060"/>
                </a:solidFill>
                <a:latin typeface="Calibri" panose="020F0502020204030204" pitchFamily="34" charset="0"/>
                <a:cs typeface="Calibri" panose="020F0502020204030204" pitchFamily="34" charset="0"/>
              </a:rPr>
              <a:t>¿</a:t>
            </a:r>
            <a:r>
              <a:rPr lang="en-US" sz="2400" dirty="0" err="1">
                <a:solidFill>
                  <a:srgbClr val="002060"/>
                </a:solidFill>
                <a:latin typeface="Calibri" panose="020F0502020204030204" pitchFamily="34" charset="0"/>
                <a:cs typeface="Calibri" panose="020F0502020204030204" pitchFamily="34" charset="0"/>
              </a:rPr>
              <a:t>Cómo</a:t>
            </a:r>
            <a:r>
              <a:rPr lang="en-US" sz="2400" dirty="0">
                <a:solidFill>
                  <a:srgbClr val="002060"/>
                </a:solidFill>
                <a:latin typeface="Calibri" panose="020F0502020204030204" pitchFamily="34" charset="0"/>
                <a:cs typeface="Calibri" panose="020F0502020204030204" pitchFamily="34" charset="0"/>
              </a:rPr>
              <a:t> se </a:t>
            </a:r>
            <a:r>
              <a:rPr lang="en-US" sz="2400" dirty="0" err="1">
                <a:solidFill>
                  <a:srgbClr val="002060"/>
                </a:solidFill>
                <a:latin typeface="Calibri" panose="020F0502020204030204" pitchFamily="34" charset="0"/>
                <a:cs typeface="Calibri" panose="020F0502020204030204" pitchFamily="34" charset="0"/>
              </a:rPr>
              <a:t>explica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este</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logro</a:t>
            </a:r>
            <a:r>
              <a:rPr lang="en-US" sz="2400" dirty="0">
                <a:solidFill>
                  <a:srgbClr val="002060"/>
                </a:solidFill>
                <a:latin typeface="Calibri" panose="020F0502020204030204" pitchFamily="34" charset="0"/>
                <a:cs typeface="Calibri" panose="020F0502020204030204" pitchFamily="34" charset="0"/>
              </a:rPr>
              <a:t>?</a:t>
            </a:r>
          </a:p>
          <a:p>
            <a:pPr marL="176213" indent="-176213">
              <a:spcAft>
                <a:spcPts val="600"/>
              </a:spcAft>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el </a:t>
            </a:r>
            <a:r>
              <a:rPr lang="en-US" sz="2400" dirty="0" err="1">
                <a:solidFill>
                  <a:srgbClr val="002060"/>
                </a:solidFill>
                <a:latin typeface="Calibri" panose="020F0502020204030204" pitchFamily="34" charset="0"/>
                <a:cs typeface="Calibri" panose="020F0502020204030204" pitchFamily="34" charset="0"/>
              </a:rPr>
              <a:t>seguir</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aprendiendo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español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la </a:t>
            </a:r>
            <a:r>
              <a:rPr lang="en-US" sz="2400" dirty="0" err="1">
                <a:solidFill>
                  <a:srgbClr val="002060"/>
                </a:solidFill>
                <a:latin typeface="Calibri" panose="020F0502020204030204" pitchFamily="34" charset="0"/>
                <a:cs typeface="Calibri" panose="020F0502020204030204" pitchFamily="34" charset="0"/>
              </a:rPr>
              <a:t>escuela</a:t>
            </a:r>
            <a:endParaRPr lang="en-US" sz="2400" dirty="0">
              <a:solidFill>
                <a:srgbClr val="002060"/>
              </a:solidFill>
              <a:latin typeface="Calibri" panose="020F0502020204030204" pitchFamily="34" charset="0"/>
              <a:cs typeface="Calibri" panose="020F0502020204030204" pitchFamily="34" charset="0"/>
            </a:endParaRPr>
          </a:p>
          <a:p>
            <a:pPr marL="176213" indent="-176213">
              <a:spcAft>
                <a:spcPts val="600"/>
              </a:spcAft>
              <a:buFont typeface="Arial" panose="020B0604020202020204" pitchFamily="34" charset="0"/>
              <a:buChar char="•"/>
            </a:pPr>
            <a:r>
              <a:rPr lang="en-US" sz="2400" dirty="0">
                <a:solidFill>
                  <a:srgbClr val="002060"/>
                </a:solidFill>
                <a:latin typeface="Calibri" panose="020F0502020204030204" pitchFamily="34" charset="0"/>
                <a:cs typeface="Calibri" panose="020F0502020204030204" pitchFamily="34" charset="0"/>
              </a:rPr>
              <a:t>el </a:t>
            </a:r>
            <a:r>
              <a:rPr lang="en-US" sz="2400" dirty="0" err="1">
                <a:solidFill>
                  <a:srgbClr val="002060"/>
                </a:solidFill>
                <a:latin typeface="Calibri" panose="020F0502020204030204" pitchFamily="34" charset="0"/>
                <a:cs typeface="Calibri" panose="020F0502020204030204" pitchFamily="34" charset="0"/>
              </a:rPr>
              <a:t>seguir</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utilizando</a:t>
            </a:r>
            <a:r>
              <a:rPr lang="en-US" sz="2400" dirty="0">
                <a:solidFill>
                  <a:srgbClr val="002060"/>
                </a:solidFill>
                <a:latin typeface="Calibri" panose="020F0502020204030204" pitchFamily="34" charset="0"/>
                <a:cs typeface="Calibri" panose="020F0502020204030204" pitchFamily="34" charset="0"/>
              </a:rPr>
              <a:t> el </a:t>
            </a:r>
            <a:r>
              <a:rPr lang="en-US" sz="2400" dirty="0" err="1">
                <a:solidFill>
                  <a:srgbClr val="002060"/>
                </a:solidFill>
                <a:latin typeface="Calibri" panose="020F0502020204030204" pitchFamily="34" charset="0"/>
                <a:cs typeface="Calibri" panose="020F0502020204030204" pitchFamily="34" charset="0"/>
              </a:rPr>
              <a:t>español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casa</a:t>
            </a:r>
          </a:p>
        </p:txBody>
      </p:sp>
    </p:spTree>
    <p:extLst>
      <p:ext uri="{BB962C8B-B14F-4D97-AF65-F5344CB8AC3E}">
        <p14:creationId xmlns:p14="http://schemas.microsoft.com/office/powerpoint/2010/main" val="4009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lvl="0">
              <a:spcBef>
                <a:spcPts val="0"/>
              </a:spcBef>
              <a:buNone/>
            </a:pPr>
            <a:fld id="{00000000-1234-1234-1234-123412341234}" type="slidenum">
              <a:rPr lang="en" smtClean="0"/>
              <a:t>17</a:t>
            </a:fld>
            <a:endParaRPr lang="en" dirty="0"/>
          </a:p>
        </p:txBody>
      </p:sp>
      <p:sp>
        <p:nvSpPr>
          <p:cNvPr id="6" name="TextBox 5"/>
          <p:cNvSpPr txBox="1"/>
          <p:nvPr/>
        </p:nvSpPr>
        <p:spPr>
          <a:xfrm>
            <a:off x="450894" y="395416"/>
            <a:ext cx="6599884" cy="584775"/>
          </a:xfrm>
          <a:prstGeom prst="rect">
            <a:avLst/>
          </a:prstGeom>
          <a:noFill/>
        </p:spPr>
        <p:txBody>
          <a:bodyPr wrap="non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camino</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hacia</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el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Alcance</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Académico</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9" name="Group 8"/>
          <p:cNvGrpSpPr/>
          <p:nvPr/>
        </p:nvGrpSpPr>
        <p:grpSpPr>
          <a:xfrm>
            <a:off x="609600" y="1263134"/>
            <a:ext cx="7924800" cy="2352934"/>
            <a:chOff x="609600" y="1447800"/>
            <a:chExt cx="7924800" cy="235293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9248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302843" y="3616068"/>
              <a:ext cx="481222" cy="184666"/>
            </a:xfrm>
            <a:prstGeom prst="rect">
              <a:avLst/>
            </a:prstGeom>
            <a:noFill/>
          </p:spPr>
          <p:txBody>
            <a:bodyPr wrap="none" rtlCol="0">
              <a:spAutoFit/>
            </a:bodyPr>
            <a:lstStyle/>
            <a:p>
              <a:r>
                <a:rPr lang="en-US" sz="600" dirty="0" err="1"/>
                <a:t>Pixshark</a:t>
              </a:r>
              <a:endParaRPr lang="en-US" sz="600" dirty="0"/>
            </a:p>
          </p:txBody>
        </p:sp>
      </p:grpSp>
      <p:sp>
        <p:nvSpPr>
          <p:cNvPr id="10" name="Rectangle 9"/>
          <p:cNvSpPr/>
          <p:nvPr/>
        </p:nvSpPr>
        <p:spPr>
          <a:xfrm>
            <a:off x="274320" y="3499982"/>
            <a:ext cx="8464296" cy="907941"/>
          </a:xfrm>
          <a:prstGeom prst="rect">
            <a:avLst/>
          </a:prstGeom>
        </p:spPr>
        <p:txBody>
          <a:bodyPr wrap="square">
            <a:spAutoFit/>
          </a:bodyPr>
          <a:lstStyle/>
          <a:p>
            <a:pPr marL="342900" indent="-342900">
              <a:spcBef>
                <a:spcPts val="600"/>
              </a:spcBef>
              <a:buFont typeface="Courier New" panose="02070309020205020404" pitchFamily="49" charset="0"/>
              <a:buChar char="o"/>
            </a:pPr>
            <a:r>
              <a:rPr lang="en-US" sz="2400" dirty="0">
                <a:solidFill>
                  <a:schemeClr val="tx2">
                    <a:lumMod val="75000"/>
                  </a:schemeClr>
                </a:solidFill>
                <a:latin typeface="Calibri" panose="020F0502020204030204" pitchFamily="34" charset="0"/>
                <a:cs typeface="Calibri" panose="020F0502020204030204" pitchFamily="34" charset="0"/>
              </a:rPr>
              <a:t>Lean </a:t>
            </a:r>
            <a:r>
              <a:rPr lang="en-US" sz="2400" dirty="0" err="1">
                <a:solidFill>
                  <a:schemeClr val="tx2">
                    <a:lumMod val="75000"/>
                  </a:schemeClr>
                </a:solidFill>
                <a:latin typeface="Calibri" panose="020F0502020204030204" pitchFamily="34" charset="0"/>
                <a:cs typeface="Calibri" panose="020F0502020204030204" pitchFamily="34" charset="0"/>
              </a:rPr>
              <a:t>cada</a:t>
            </a:r>
            <a:r>
              <a:rPr lang="en-US" sz="2400" dirty="0">
                <a:solidFill>
                  <a:schemeClr val="tx2">
                    <a:lumMod val="75000"/>
                  </a:schemeClr>
                </a:solidFill>
                <a:latin typeface="Calibri" panose="020F0502020204030204" pitchFamily="34" charset="0"/>
                <a:cs typeface="Calibri" panose="020F0502020204030204" pitchFamily="34" charset="0"/>
              </a:rPr>
              <a:t> </a:t>
            </a:r>
            <a:r>
              <a:rPr lang="en-US" sz="2400" dirty="0" err="1">
                <a:solidFill>
                  <a:schemeClr val="tx2">
                    <a:lumMod val="75000"/>
                  </a:schemeClr>
                </a:solidFill>
                <a:latin typeface="Calibri" panose="020F0502020204030204" pitchFamily="34" charset="0"/>
                <a:cs typeface="Calibri" panose="020F0502020204030204" pitchFamily="34" charset="0"/>
              </a:rPr>
              <a:t>escrito</a:t>
            </a:r>
            <a:r>
              <a:rPr lang="en-US" sz="2400" dirty="0">
                <a:solidFill>
                  <a:schemeClr val="tx2">
                    <a:lumMod val="75000"/>
                  </a:schemeClr>
                </a:solidFill>
                <a:latin typeface="Calibri" panose="020F0502020204030204" pitchFamily="34" charset="0"/>
                <a:cs typeface="Calibri" panose="020F0502020204030204" pitchFamily="34" charset="0"/>
              </a:rPr>
              <a:t> de </a:t>
            </a:r>
            <a:r>
              <a:rPr lang="en-US" sz="2400" dirty="0">
                <a:solidFill>
                  <a:srgbClr val="002060"/>
                </a:solidFill>
                <a:latin typeface="Calibri" panose="020F0502020204030204" pitchFamily="34" charset="0"/>
                <a:cs typeface="Calibri" panose="020F0502020204030204" pitchFamily="34" charset="0"/>
              </a:rPr>
              <a:t>«</a:t>
            </a:r>
            <a:r>
              <a:rPr lang="en-US" sz="2400" dirty="0" err="1">
                <a:solidFill>
                  <a:schemeClr val="tx2">
                    <a:lumMod val="75000"/>
                  </a:schemeClr>
                </a:solidFill>
                <a:latin typeface="Calibri" panose="020F0502020204030204" pitchFamily="34" charset="0"/>
                <a:cs typeface="Calibri" panose="020F0502020204030204" pitchFamily="34" charset="0"/>
              </a:rPr>
              <a:t>bache</a:t>
            </a:r>
            <a:r>
              <a:rPr lang="en-US" sz="2400" dirty="0">
                <a:solidFill>
                  <a:schemeClr val="tx2">
                    <a:lumMod val="75000"/>
                  </a:schemeClr>
                </a:solidFill>
                <a:latin typeface="Calibri" panose="020F0502020204030204" pitchFamily="34" charset="0"/>
                <a:cs typeface="Calibri" panose="020F0502020204030204" pitchFamily="34" charset="0"/>
              </a:rPr>
              <a:t> </a:t>
            </a:r>
            <a:r>
              <a:rPr lang="en-US" sz="2400" dirty="0" err="1">
                <a:solidFill>
                  <a:schemeClr val="tx2">
                    <a:lumMod val="75000"/>
                  </a:schemeClr>
                </a:solidFill>
                <a:latin typeface="Calibri" panose="020F0502020204030204" pitchFamily="34" charset="0"/>
                <a:cs typeface="Calibri" panose="020F0502020204030204" pitchFamily="34" charset="0"/>
              </a:rPr>
              <a:t>en</a:t>
            </a:r>
            <a:r>
              <a:rPr lang="en-US" sz="2400" dirty="0">
                <a:solidFill>
                  <a:schemeClr val="tx2">
                    <a:lumMod val="75000"/>
                  </a:schemeClr>
                </a:solidFill>
                <a:latin typeface="Calibri" panose="020F0502020204030204" pitchFamily="34" charset="0"/>
                <a:cs typeface="Calibri" panose="020F0502020204030204" pitchFamily="34" charset="0"/>
              </a:rPr>
              <a:t> el </a:t>
            </a:r>
            <a:r>
              <a:rPr lang="en-US" sz="2400" dirty="0" err="1">
                <a:solidFill>
                  <a:srgbClr val="002060"/>
                </a:solidFill>
                <a:latin typeface="Calibri" panose="020F0502020204030204" pitchFamily="34" charset="0"/>
                <a:cs typeface="Calibri" panose="020F0502020204030204" pitchFamily="34" charset="0"/>
              </a:rPr>
              <a:t>camino</a:t>
            </a:r>
            <a:r>
              <a:rPr lang="en-US" sz="2400" dirty="0">
                <a:solidFill>
                  <a:srgbClr val="002060"/>
                </a:solidFill>
                <a:latin typeface="Calibri" panose="020F0502020204030204" pitchFamily="34" charset="0"/>
                <a:cs typeface="Calibri" panose="020F0502020204030204" pitchFamily="34" charset="0"/>
              </a:rPr>
              <a:t>»</a:t>
            </a:r>
            <a:r>
              <a:rPr lang="en-US" sz="2400" dirty="0">
                <a:solidFill>
                  <a:schemeClr val="tx2">
                    <a:lumMod val="75000"/>
                  </a:schemeClr>
                </a:solidFill>
                <a:latin typeface="Calibri" panose="020F0502020204030204" pitchFamily="34" charset="0"/>
                <a:cs typeface="Calibri" panose="020F0502020204030204" pitchFamily="34" charset="0"/>
              </a:rPr>
              <a:t>.</a:t>
            </a:r>
            <a:endParaRPr lang="en-US" sz="2400" dirty="0">
              <a:solidFill>
                <a:srgbClr val="002060"/>
              </a:solidFill>
              <a:latin typeface="Calibri" panose="020F0502020204030204" pitchFamily="34" charset="0"/>
              <a:cs typeface="Calibri" panose="020F0502020204030204" pitchFamily="34" charset="0"/>
            </a:endParaRPr>
          </a:p>
          <a:p>
            <a:pPr marL="342900" indent="-342900">
              <a:spcBef>
                <a:spcPts val="600"/>
              </a:spcBef>
              <a:buFont typeface="Courier New" panose="02070309020205020404" pitchFamily="49" charset="0"/>
              <a:buChar char="o"/>
            </a:pPr>
            <a:r>
              <a:rPr lang="en-US" sz="2400" dirty="0" err="1">
                <a:solidFill>
                  <a:schemeClr val="tx2">
                    <a:lumMod val="75000"/>
                  </a:schemeClr>
                </a:solidFill>
                <a:latin typeface="Calibri" panose="020F0502020204030204" pitchFamily="34" charset="0"/>
                <a:cs typeface="Calibri" panose="020F0502020204030204" pitchFamily="34" charset="0"/>
              </a:rPr>
              <a:t>Compartan</a:t>
            </a:r>
            <a:r>
              <a:rPr lang="en-US" sz="2400" dirty="0">
                <a:solidFill>
                  <a:schemeClr val="tx2">
                    <a:lumMod val="75000"/>
                  </a:schemeClr>
                </a:solidFill>
                <a:latin typeface="Calibri" panose="020F0502020204030204" pitchFamily="34" charset="0"/>
                <a:cs typeface="Calibri" panose="020F0502020204030204" pitchFamily="34" charset="0"/>
              </a:rPr>
              <a:t> ideas que </a:t>
            </a:r>
            <a:r>
              <a:rPr lang="en-US" sz="2400" dirty="0" err="1">
                <a:solidFill>
                  <a:schemeClr val="tx2">
                    <a:lumMod val="75000"/>
                  </a:schemeClr>
                </a:solidFill>
                <a:latin typeface="Calibri" panose="020F0502020204030204" pitchFamily="34" charset="0"/>
                <a:cs typeface="Calibri" panose="020F0502020204030204" pitchFamily="34" charset="0"/>
              </a:rPr>
              <a:t>tengan</a:t>
            </a:r>
            <a:r>
              <a:rPr lang="en-US" sz="2400" dirty="0">
                <a:solidFill>
                  <a:schemeClr val="tx2">
                    <a:lumMod val="75000"/>
                  </a:schemeClr>
                </a:solidFill>
                <a:latin typeface="Calibri" panose="020F0502020204030204" pitchFamily="34" charset="0"/>
                <a:cs typeface="Calibri" panose="020F0502020204030204" pitchFamily="34" charset="0"/>
              </a:rPr>
              <a:t> para responder a </a:t>
            </a:r>
            <a:r>
              <a:rPr lang="en-US" sz="2400" dirty="0" err="1">
                <a:solidFill>
                  <a:schemeClr val="tx2">
                    <a:lumMod val="75000"/>
                  </a:schemeClr>
                </a:solidFill>
                <a:latin typeface="Calibri" panose="020F0502020204030204" pitchFamily="34" charset="0"/>
                <a:cs typeface="Calibri" panose="020F0502020204030204" pitchFamily="34" charset="0"/>
              </a:rPr>
              <a:t>estos</a:t>
            </a:r>
            <a:r>
              <a:rPr lang="en-US" sz="2400" dirty="0">
                <a:solidFill>
                  <a:schemeClr val="tx2">
                    <a:lumMod val="75000"/>
                  </a:schemeClr>
                </a:solidFill>
                <a:latin typeface="Calibri" panose="020F0502020204030204" pitchFamily="34" charset="0"/>
                <a:cs typeface="Calibri" panose="020F0502020204030204" pitchFamily="34" charset="0"/>
              </a:rPr>
              <a:t> </a:t>
            </a:r>
            <a:r>
              <a:rPr lang="en-US" sz="2400" dirty="0">
                <a:solidFill>
                  <a:srgbClr val="002060"/>
                </a:solidFill>
                <a:latin typeface="Calibri" panose="020F0502020204030204" pitchFamily="34" charset="0"/>
                <a:cs typeface="Calibri" panose="020F0502020204030204" pitchFamily="34" charset="0"/>
              </a:rPr>
              <a:t>«</a:t>
            </a:r>
            <a:r>
              <a:rPr lang="en-US" sz="2400" dirty="0" err="1">
                <a:solidFill>
                  <a:schemeClr val="tx2">
                    <a:lumMod val="75000"/>
                  </a:schemeClr>
                </a:solidFill>
                <a:latin typeface="Calibri" panose="020F0502020204030204" pitchFamily="34" charset="0"/>
                <a:cs typeface="Calibri" panose="020F0502020204030204" pitchFamily="34" charset="0"/>
              </a:rPr>
              <a:t>baches</a:t>
            </a:r>
            <a:r>
              <a:rPr lang="en-US" sz="2400" dirty="0">
                <a:solidFill>
                  <a:srgbClr val="002060"/>
                </a:solidFill>
                <a:latin typeface="Calibri" panose="020F0502020204030204" pitchFamily="34" charset="0"/>
                <a:cs typeface="Calibri" panose="020F0502020204030204" pitchFamily="34" charset="0"/>
              </a:rPr>
              <a:t>»</a:t>
            </a:r>
            <a:r>
              <a:rPr lang="en-US" sz="2400" dirty="0">
                <a:solidFill>
                  <a:schemeClr val="tx2">
                    <a:lumMod val="7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5597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1826" y="2120188"/>
            <a:ext cx="766719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dirty="0">
                <a:solidFill>
                  <a:schemeClr val="tx2"/>
                </a:solidFill>
                <a:latin typeface="Calibri" panose="020F0502020204030204" pitchFamily="34" charset="0"/>
                <a:cs typeface="Calibri" panose="020F0502020204030204" pitchFamily="34" charset="0"/>
              </a:rPr>
              <a:t>Ustedes empezarían a preocuparse si en segundo grado sus hijos no leyeran en inglés todavía. </a:t>
            </a:r>
            <a:r>
              <a:rPr kumimoji="0" 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Además, </a:t>
            </a:r>
            <a:r>
              <a:rPr lang="es-MX" sz="2400" dirty="0">
                <a:solidFill>
                  <a:schemeClr val="tx2"/>
                </a:solidFill>
                <a:latin typeface="Calibri" panose="020F0502020204030204" pitchFamily="34" charset="0"/>
                <a:cs typeface="Calibri" panose="020F0502020204030204" pitchFamily="34" charset="0"/>
              </a:rPr>
              <a:t>ellos</a:t>
            </a:r>
            <a:r>
              <a:rPr kumimoji="0" 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pueden ver que sus amigos están leyendo libros en inglés mucho más </a:t>
            </a:r>
            <a:r>
              <a:rPr lang="es-MX" sz="2400" dirty="0">
                <a:solidFill>
                  <a:schemeClr val="tx2"/>
                </a:solidFill>
                <a:latin typeface="Calibri" panose="020F0502020204030204" pitchFamily="34" charset="0"/>
                <a:cs typeface="Calibri" panose="020F0502020204030204" pitchFamily="34" charset="0"/>
              </a:rPr>
              <a:t>complicados</a:t>
            </a:r>
            <a:r>
              <a:rPr kumimoji="0" 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y más interesantes  y </a:t>
            </a:r>
            <a:r>
              <a:rPr lang="es-MX" sz="2400" noProof="0" dirty="0">
                <a:solidFill>
                  <a:schemeClr val="tx2"/>
                </a:solidFill>
                <a:latin typeface="Calibri" panose="020F0502020204030204" pitchFamily="34" charset="0"/>
                <a:cs typeface="Calibri" panose="020F0502020204030204" pitchFamily="34" charset="0"/>
              </a:rPr>
              <a:t>tal vez desearían</a:t>
            </a:r>
            <a:r>
              <a:rPr lang="es-MX" sz="2400" dirty="0">
                <a:solidFill>
                  <a:schemeClr val="tx2"/>
                </a:solidFill>
                <a:latin typeface="Calibri" panose="020F0502020204030204" pitchFamily="34" charset="0"/>
                <a:cs typeface="Calibri" panose="020F0502020204030204" pitchFamily="34" charset="0"/>
              </a:rPr>
              <a:t> formar parte</a:t>
            </a:r>
            <a:r>
              <a:rPr kumimoji="0" 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de esa experiencia de lectura.</a:t>
            </a:r>
            <a:endParaRPr kumimoji="0" lang="en-US"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endParaRPr>
          </a:p>
        </p:txBody>
      </p:sp>
      <p:sp>
        <p:nvSpPr>
          <p:cNvPr id="2" name="Slide Number Placeholder 1"/>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i="0" u="none" strike="noStrike" kern="0" cap="none" spc="0" normalizeH="0" baseline="0" noProof="0" smtClean="0">
                <a:ln>
                  <a:noFill/>
                </a:ln>
                <a:solidFill>
                  <a:schemeClr val="bg1"/>
                </a:solidFill>
                <a:effectLst/>
                <a:uLnTx/>
                <a:uFillTx/>
                <a:latin typeface="Calibri" panose="020F0502020204030204" pitchFamily="34" charset="0"/>
                <a:cs typeface="Calibri" panose="020F0502020204030204" pitchFamily="34" charset="0"/>
                <a:sym typeface="Arial"/>
              </a:rPr>
              <a:pPr marL="0" marR="0" lvl="0" indent="0" defTabSz="914400" rtl="0" eaLnBrk="1" fontAlgn="auto" latinLnBrk="0" hangingPunct="1">
                <a:lnSpc>
                  <a:spcPct val="100000"/>
                </a:lnSpc>
                <a:spcBef>
                  <a:spcPts val="0"/>
                </a:spcBef>
                <a:spcAft>
                  <a:spcPts val="0"/>
                </a:spcAft>
                <a:buClrTx/>
                <a:buSzTx/>
                <a:buFontTx/>
                <a:buNone/>
                <a:tabLst/>
                <a:defRPr/>
              </a:pPr>
              <a:t>18</a:t>
            </a:fld>
            <a:endParaRPr kumimoji="0" lang="en"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10" name="Rectangle 9"/>
          <p:cNvSpPr/>
          <p:nvPr/>
        </p:nvSpPr>
        <p:spPr>
          <a:xfrm>
            <a:off x="498070" y="1788081"/>
            <a:ext cx="7630946" cy="3046988"/>
          </a:xfrm>
          <a:prstGeom prst="rect">
            <a:avLst/>
          </a:prstGeom>
          <a:solidFill>
            <a:schemeClr val="accent6">
              <a:lumMod val="20000"/>
              <a:lumOff val="80000"/>
            </a:schemeClr>
          </a:solidFill>
        </p:spPr>
        <p:txBody>
          <a:bodyPr wrap="square">
            <a:spAutoFit/>
          </a:bodyPr>
          <a:lstStyle/>
          <a:p>
            <a:pPr marL="342900" lvl="0" indent="-342900" eaLnBrk="0" fontAlgn="base" hangingPunct="0">
              <a:spcBef>
                <a:spcPct val="0"/>
              </a:spcBef>
              <a:spcAft>
                <a:spcPct val="0"/>
              </a:spcAft>
              <a:buFont typeface="Courier New" panose="02070309020205020404" pitchFamily="49" charset="0"/>
              <a:buChar char="o"/>
              <a:defRPr/>
            </a:pPr>
            <a:r>
              <a:rPr lang="es-ES" altLang="es-MX" sz="2400" dirty="0">
                <a:solidFill>
                  <a:schemeClr val="tx2"/>
                </a:solidFill>
                <a:latin typeface="Calibri" panose="020F0502020204030204" pitchFamily="34" charset="0"/>
                <a:cs typeface="Calibri" panose="020F0502020204030204" pitchFamily="34" charset="0"/>
              </a:rPr>
              <a:t>Recuerden</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a sus hijos lo especial que es leer en otro idioma.</a:t>
            </a:r>
          </a:p>
          <a:p>
            <a:pPr marL="342900" lvl="0" indent="-342900" eaLnBrk="0" fontAlgn="base" hangingPunct="0">
              <a:spcBef>
                <a:spcPct val="0"/>
              </a:spcBef>
              <a:spcAft>
                <a:spcPct val="0"/>
              </a:spcAft>
              <a:buFont typeface="Courier New" panose="02070309020205020404" pitchFamily="49" charset="0"/>
              <a:buChar char="o"/>
              <a:defRPr/>
            </a:pP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Si </a:t>
            </a:r>
            <a:r>
              <a:rPr lang="es-ES" altLang="es-MX" sz="2400" dirty="0">
                <a:solidFill>
                  <a:schemeClr val="tx2"/>
                </a:solidFill>
                <a:latin typeface="Calibri" panose="020F0502020204030204" pitchFamily="34" charset="0"/>
                <a:cs typeface="Calibri" panose="020F0502020204030204" pitchFamily="34" charset="0"/>
              </a:rPr>
              <a:t>ellos </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se siente </a:t>
            </a:r>
            <a:r>
              <a:rPr lang="es-ES" altLang="es-MX" sz="2400" dirty="0">
                <a:solidFill>
                  <a:schemeClr val="tx2"/>
                </a:solidFill>
                <a:latin typeface="Calibri" panose="020F0502020204030204" pitchFamily="34" charset="0"/>
                <a:cs typeface="Calibri" panose="020F0502020204030204" pitchFamily="34" charset="0"/>
              </a:rPr>
              <a:t>desanimados</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por no poder leer </a:t>
            </a:r>
            <a:r>
              <a:rPr lang="es-ES" altLang="es-MX" sz="2400" dirty="0">
                <a:solidFill>
                  <a:schemeClr val="tx2"/>
                </a:solidFill>
                <a:latin typeface="Calibri" panose="020F0502020204030204" pitchFamily="34" charset="0"/>
                <a:cs typeface="Calibri" panose="020F0502020204030204" pitchFamily="34" charset="0"/>
              </a:rPr>
              <a:t>algún</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libro en inglés, </a:t>
            </a:r>
            <a:r>
              <a:rPr lang="es-ES" altLang="es-MX" sz="2400" dirty="0">
                <a:solidFill>
                  <a:schemeClr val="tx2"/>
                </a:solidFill>
                <a:latin typeface="Calibri" panose="020F0502020204030204" pitchFamily="34" charset="0"/>
                <a:cs typeface="Calibri" panose="020F0502020204030204" pitchFamily="34" charset="0"/>
              </a:rPr>
              <a:t>léanlo</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juntos en voz alta, si es posible, o</a:t>
            </a:r>
            <a:r>
              <a:rPr kumimoji="0" lang="es-ES" altLang="es-MX" sz="2400" b="0" i="0" u="none" strike="noStrike" kern="0" cap="none" spc="0" normalizeH="0" noProof="0" dirty="0">
                <a:ln>
                  <a:noFill/>
                </a:ln>
                <a:solidFill>
                  <a:schemeClr val="tx2"/>
                </a:solidFill>
                <a:effectLst/>
                <a:uLnTx/>
                <a:uFillTx/>
                <a:latin typeface="Calibri" panose="020F0502020204030204" pitchFamily="34" charset="0"/>
                <a:cs typeface="Calibri" panose="020F0502020204030204" pitchFamily="34" charset="0"/>
                <a:sym typeface="Arial"/>
              </a:rPr>
              <a:t> solicite el audio libro en</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a:t>
            </a:r>
            <a:r>
              <a:rPr lang="es-ES" altLang="es-MX" sz="2400" dirty="0">
                <a:solidFill>
                  <a:schemeClr val="tx2"/>
                </a:solidFill>
                <a:latin typeface="Calibri" panose="020F0502020204030204" pitchFamily="34" charset="0"/>
                <a:cs typeface="Calibri" panose="020F0502020204030204" pitchFamily="34" charset="0"/>
              </a:rPr>
              <a:t>una</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biblioteca</a:t>
            </a:r>
            <a:r>
              <a:rPr lang="es-ES" altLang="es-MX" sz="2400" dirty="0">
                <a:solidFill>
                  <a:schemeClr val="tx2"/>
                </a:solidFill>
                <a:latin typeface="Calibri" panose="020F0502020204030204" pitchFamily="34" charset="0"/>
                <a:cs typeface="Calibri" panose="020F0502020204030204" pitchFamily="34" charset="0"/>
              </a:rPr>
              <a:t>. </a:t>
            </a:r>
          </a:p>
          <a:p>
            <a:pPr marL="342900" lvl="0" indent="-342900" eaLnBrk="0" fontAlgn="base" hangingPunct="0">
              <a:spcBef>
                <a:spcPct val="0"/>
              </a:spcBef>
              <a:spcAft>
                <a:spcPct val="0"/>
              </a:spcAft>
              <a:buFont typeface="Courier New" panose="02070309020205020404" pitchFamily="49" charset="0"/>
              <a:buChar char="o"/>
              <a:defRPr/>
            </a:pPr>
            <a:r>
              <a:rPr lang="es-ES" altLang="es-MX" sz="2400" dirty="0">
                <a:solidFill>
                  <a:schemeClr val="tx2"/>
                </a:solidFill>
                <a:latin typeface="Calibri" panose="020F0502020204030204" pitchFamily="34" charset="0"/>
                <a:cs typeface="Calibri" panose="020F0502020204030204" pitchFamily="34" charset="0"/>
              </a:rPr>
              <a:t>P</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ero</a:t>
            </a:r>
            <a:r>
              <a:rPr kumimoji="0" lang="es-ES" altLang="es-MX" sz="2400" b="0" i="0" u="none" strike="noStrike" kern="0" cap="none" spc="0" normalizeH="0" noProof="0" dirty="0">
                <a:ln>
                  <a:noFill/>
                </a:ln>
                <a:solidFill>
                  <a:schemeClr val="tx2"/>
                </a:solidFill>
                <a:effectLst/>
                <a:uLnTx/>
                <a:uFillTx/>
                <a:latin typeface="Calibri" panose="020F0502020204030204" pitchFamily="34" charset="0"/>
                <a:cs typeface="Calibri" panose="020F0502020204030204" pitchFamily="34" charset="0"/>
                <a:sym typeface="Arial"/>
              </a:rPr>
              <a:t> continúen estimulando</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la lectura en el </a:t>
            </a:r>
            <a:r>
              <a:rPr lang="es-ES" altLang="es-MX" sz="2400" dirty="0">
                <a:solidFill>
                  <a:schemeClr val="tx2"/>
                </a:solidFill>
                <a:latin typeface="Calibri" panose="020F0502020204030204" pitchFamily="34" charset="0"/>
                <a:cs typeface="Calibri" panose="020F0502020204030204" pitchFamily="34" charset="0"/>
              </a:rPr>
              <a:t>otro</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idioma y muestren entusiasmo por los libros que sus hijos </a:t>
            </a:r>
            <a:r>
              <a:rPr lang="es-ES" altLang="es-MX" sz="2400" dirty="0">
                <a:solidFill>
                  <a:schemeClr val="tx2"/>
                </a:solidFill>
                <a:latin typeface="Calibri" panose="020F0502020204030204" pitchFamily="34" charset="0"/>
                <a:cs typeface="Calibri" panose="020F0502020204030204" pitchFamily="34" charset="0"/>
              </a:rPr>
              <a:t>ya </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pueden leer. </a:t>
            </a:r>
          </a:p>
        </p:txBody>
      </p:sp>
      <p:grpSp>
        <p:nvGrpSpPr>
          <p:cNvPr id="13" name="Group 12"/>
          <p:cNvGrpSpPr/>
          <p:nvPr/>
        </p:nvGrpSpPr>
        <p:grpSpPr>
          <a:xfrm>
            <a:off x="2082507" y="127286"/>
            <a:ext cx="1781263" cy="1459185"/>
            <a:chOff x="6865845" y="951538"/>
            <a:chExt cx="1781263" cy="1459185"/>
          </a:xfrm>
        </p:grpSpPr>
        <p:pic>
          <p:nvPicPr>
            <p:cNvPr id="14" name="Picture 2" descr="Kids, Reading, Book, Child, Kids Reading, C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845" y="951538"/>
              <a:ext cx="1721140" cy="12908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095354" y="2195279"/>
              <a:ext cx="551754" cy="215444"/>
            </a:xfrm>
            <a:prstGeom prst="rect">
              <a:avLst/>
            </a:prstGeom>
            <a:noFill/>
          </p:spPr>
          <p:txBody>
            <a:bodyPr wrap="none" rtlCol="0">
              <a:spAutoFit/>
            </a:bodyPr>
            <a:lstStyle/>
            <a:p>
              <a:r>
                <a:rPr lang="en-US" sz="800" dirty="0"/>
                <a:t>Pixabay</a:t>
              </a:r>
              <a:endParaRPr lang="en-US" sz="600" dirty="0"/>
            </a:p>
          </p:txBody>
        </p:sp>
      </p:grpSp>
      <p:pic>
        <p:nvPicPr>
          <p:cNvPr id="3" name="Picture 2">
            <a:extLst>
              <a:ext uri="{FF2B5EF4-FFF2-40B4-BE49-F238E27FC236}">
                <a16:creationId xmlns:a16="http://schemas.microsoft.com/office/drawing/2014/main" id="{3F844E54-596A-4697-9C23-F00AD4E05360}"/>
              </a:ext>
            </a:extLst>
          </p:cNvPr>
          <p:cNvPicPr>
            <a:picLocks noChangeAspect="1"/>
          </p:cNvPicPr>
          <p:nvPr/>
        </p:nvPicPr>
        <p:blipFill>
          <a:blip r:embed="rId4"/>
          <a:stretch>
            <a:fillRect/>
          </a:stretch>
        </p:blipFill>
        <p:spPr>
          <a:xfrm>
            <a:off x="512837" y="305193"/>
            <a:ext cx="1434712" cy="1288908"/>
          </a:xfrm>
          <a:prstGeom prst="rect">
            <a:avLst/>
          </a:prstGeom>
        </p:spPr>
      </p:pic>
    </p:spTree>
    <p:extLst>
      <p:ext uri="{BB962C8B-B14F-4D97-AF65-F5344CB8AC3E}">
        <p14:creationId xmlns:p14="http://schemas.microsoft.com/office/powerpoint/2010/main" val="8622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i="0" u="none" strike="noStrike" kern="0" cap="none" spc="0" normalizeH="0" baseline="0" noProof="0" smtClean="0">
                <a:ln>
                  <a:noFill/>
                </a:ln>
                <a:solidFill>
                  <a:schemeClr val="bg1"/>
                </a:solidFill>
                <a:effectLst/>
                <a:uLnTx/>
                <a:uFillTx/>
                <a:latin typeface="Calibri" panose="020F0502020204030204" pitchFamily="34" charset="0"/>
                <a:cs typeface="Calibri" panose="020F0502020204030204" pitchFamily="34" charset="0"/>
                <a:sym typeface="Arial"/>
              </a:rPr>
              <a:pPr marL="0" marR="0" lvl="0" indent="0" defTabSz="914400" rtl="0" eaLnBrk="1" fontAlgn="auto" latinLnBrk="0" hangingPunct="1">
                <a:lnSpc>
                  <a:spcPct val="100000"/>
                </a:lnSpc>
                <a:spcBef>
                  <a:spcPts val="0"/>
                </a:spcBef>
                <a:spcAft>
                  <a:spcPts val="0"/>
                </a:spcAft>
                <a:buClrTx/>
                <a:buSzTx/>
                <a:buFontTx/>
                <a:buNone/>
                <a:tabLst/>
                <a:defRPr/>
              </a:pPr>
              <a:t>19</a:t>
            </a:fld>
            <a:endParaRPr kumimoji="0" lang="en"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sp>
        <p:nvSpPr>
          <p:cNvPr id="3" name="Text Placeholder 2"/>
          <p:cNvSpPr>
            <a:spLocks noGrp="1"/>
          </p:cNvSpPr>
          <p:nvPr>
            <p:ph type="body" idx="4294967295"/>
          </p:nvPr>
        </p:nvSpPr>
        <p:spPr>
          <a:xfrm>
            <a:off x="0" y="1152525"/>
            <a:ext cx="8521700" cy="2542145"/>
          </a:xfrm>
          <a:noFill/>
        </p:spPr>
        <p:txBody>
          <a:bodyPr/>
          <a:lstStyle/>
          <a:p>
            <a:endParaRPr lang="en-US" dirty="0"/>
          </a:p>
          <a:p>
            <a:endParaRPr lang="en-US" dirty="0"/>
          </a:p>
          <a:p>
            <a:endParaRPr lang="en-US" dirty="0"/>
          </a:p>
        </p:txBody>
      </p:sp>
      <p:sp>
        <p:nvSpPr>
          <p:cNvPr id="11" name="TextBox 10"/>
          <p:cNvSpPr txBox="1"/>
          <p:nvPr/>
        </p:nvSpPr>
        <p:spPr>
          <a:xfrm>
            <a:off x="559658" y="2424819"/>
            <a:ext cx="76671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En 3</a:t>
            </a:r>
            <a:r>
              <a:rPr kumimoji="0" lang="es-MX" sz="2400" b="0" i="0" u="none" strike="noStrike" kern="0" cap="none" spc="0" normalizeH="0" baseline="30000" noProof="0" dirty="0">
                <a:ln>
                  <a:noFill/>
                </a:ln>
                <a:solidFill>
                  <a:schemeClr val="tx2"/>
                </a:solidFill>
                <a:effectLst/>
                <a:uLnTx/>
                <a:uFillTx/>
                <a:latin typeface="Calibri" panose="020F0502020204030204" pitchFamily="34" charset="0"/>
                <a:cs typeface="Calibri" panose="020F0502020204030204" pitchFamily="34" charset="0"/>
                <a:sym typeface="Arial"/>
              </a:rPr>
              <a:t>er</a:t>
            </a:r>
            <a:r>
              <a:rPr kumimoji="0" 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grado, cuando</a:t>
            </a:r>
            <a:r>
              <a:rPr kumimoji="0" lang="es-MX" sz="2400" b="0" i="0" u="none" strike="noStrike" kern="0" cap="none" spc="0" normalizeH="0" noProof="0" dirty="0">
                <a:ln>
                  <a:noFill/>
                </a:ln>
                <a:solidFill>
                  <a:schemeClr val="tx2"/>
                </a:solidFill>
                <a:effectLst/>
                <a:uLnTx/>
                <a:uFillTx/>
                <a:latin typeface="Calibri" panose="020F0502020204030204" pitchFamily="34" charset="0"/>
                <a:cs typeface="Calibri" panose="020F0502020204030204" pitchFamily="34" charset="0"/>
                <a:sym typeface="Arial"/>
              </a:rPr>
              <a:t> comienzan</a:t>
            </a:r>
            <a:r>
              <a:rPr kumimoji="0" 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las pruebas estandarizadas, los</a:t>
            </a:r>
            <a:r>
              <a:rPr kumimoji="0" lang="es-MX" sz="2400" b="0" i="0" u="none" strike="noStrike" kern="0" cap="none" spc="0" normalizeH="0" noProof="0" dirty="0">
                <a:ln>
                  <a:noFill/>
                </a:ln>
                <a:solidFill>
                  <a:schemeClr val="tx2"/>
                </a:solidFill>
                <a:effectLst/>
                <a:uLnTx/>
                <a:uFillTx/>
                <a:latin typeface="Calibri" panose="020F0502020204030204" pitchFamily="34" charset="0"/>
                <a:cs typeface="Calibri" panose="020F0502020204030204" pitchFamily="34" charset="0"/>
                <a:sym typeface="Arial"/>
              </a:rPr>
              <a:t> resultados</a:t>
            </a:r>
            <a:r>
              <a:rPr kumimoji="0" 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de sus hijos pueden ser </a:t>
            </a:r>
            <a:r>
              <a:rPr lang="es-MX" sz="2400" dirty="0">
                <a:solidFill>
                  <a:schemeClr val="tx2"/>
                </a:solidFill>
                <a:latin typeface="Calibri" panose="020F0502020204030204" pitchFamily="34" charset="0"/>
                <a:cs typeface="Calibri" panose="020F0502020204030204" pitchFamily="34" charset="0"/>
              </a:rPr>
              <a:t>más bajos</a:t>
            </a:r>
            <a:r>
              <a:rPr kumimoji="0" lang="es-MX" sz="2400" b="0" i="0" u="none" strike="noStrike" kern="0" cap="none" spc="0" normalizeH="0" noProof="0" dirty="0">
                <a:ln>
                  <a:noFill/>
                </a:ln>
                <a:solidFill>
                  <a:schemeClr val="tx2"/>
                </a:solidFill>
                <a:effectLst/>
                <a:uLnTx/>
                <a:uFillTx/>
                <a:latin typeface="Calibri" panose="020F0502020204030204" pitchFamily="34" charset="0"/>
                <a:cs typeface="Calibri" panose="020F0502020204030204" pitchFamily="34" charset="0"/>
                <a:sym typeface="Arial"/>
              </a:rPr>
              <a:t> de lo esperado</a:t>
            </a:r>
            <a:r>
              <a:rPr kumimoji="0" 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endParaRPr>
          </a:p>
        </p:txBody>
      </p:sp>
      <p:sp>
        <p:nvSpPr>
          <p:cNvPr id="8" name="TextBox 7"/>
          <p:cNvSpPr txBox="1"/>
          <p:nvPr/>
        </p:nvSpPr>
        <p:spPr>
          <a:xfrm>
            <a:off x="559658" y="2055487"/>
            <a:ext cx="7471212" cy="1938992"/>
          </a:xfrm>
          <a:prstGeom prst="rect">
            <a:avLst/>
          </a:prstGeom>
          <a:solidFill>
            <a:schemeClr val="accent6">
              <a:lumMod val="20000"/>
              <a:lumOff val="80000"/>
            </a:schemeClr>
          </a:solid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Recuerden que este </a:t>
            </a:r>
            <a:r>
              <a:rPr lang="es-ES" altLang="es-MX" sz="2400" dirty="0">
                <a:solidFill>
                  <a:schemeClr val="tx2"/>
                </a:solidFill>
                <a:latin typeface="Calibri" panose="020F0502020204030204" pitchFamily="34" charset="0"/>
                <a:cs typeface="Calibri" panose="020F0502020204030204" pitchFamily="34" charset="0"/>
              </a:rPr>
              <a:t>atraso</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es temporal.</a:t>
            </a:r>
          </a:p>
          <a:p>
            <a:pPr marL="342900" marR="0" lvl="0" indent="-3429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lang="es-ES" altLang="es-MX" sz="2400" dirty="0">
                <a:solidFill>
                  <a:schemeClr val="tx2"/>
                </a:solidFill>
                <a:latin typeface="Calibri" panose="020F0502020204030204" pitchFamily="34" charset="0"/>
                <a:cs typeface="Calibri" panose="020F0502020204030204" pitchFamily="34" charset="0"/>
              </a:rPr>
              <a:t>S</a:t>
            </a:r>
            <a:r>
              <a:rPr kumimoji="0" lang="es-ES" altLang="es-MX" sz="2400" b="0" i="0" u="none" strike="noStrike" kern="0" cap="none" spc="0" normalizeH="0" baseline="0" noProof="0" dirty="0" err="1">
                <a:ln>
                  <a:noFill/>
                </a:ln>
                <a:solidFill>
                  <a:schemeClr val="tx2"/>
                </a:solidFill>
                <a:effectLst/>
                <a:uLnTx/>
                <a:uFillTx/>
                <a:latin typeface="Calibri" panose="020F0502020204030204" pitchFamily="34" charset="0"/>
                <a:cs typeface="Calibri" panose="020F0502020204030204" pitchFamily="34" charset="0"/>
                <a:sym typeface="Arial"/>
              </a:rPr>
              <a:t>us</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hijos están encaminados </a:t>
            </a:r>
            <a:r>
              <a:rPr lang="es-ES" altLang="es-MX" sz="2400" dirty="0">
                <a:solidFill>
                  <a:schemeClr val="tx2"/>
                </a:solidFill>
                <a:latin typeface="Calibri" panose="020F0502020204030204" pitchFamily="34" charset="0"/>
                <a:cs typeface="Calibri" panose="020F0502020204030204" pitchFamily="34" charset="0"/>
              </a:rPr>
              <a:t>para</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hablar, leer, y escribir en dos idiomas, </a:t>
            </a:r>
            <a:r>
              <a:rPr lang="es-ES" altLang="es-MX" sz="2400" dirty="0">
                <a:solidFill>
                  <a:schemeClr val="tx2"/>
                </a:solidFill>
                <a:latin typeface="Calibri" panose="020F0502020204030204" pitchFamily="34" charset="0"/>
                <a:cs typeface="Calibri" panose="020F0502020204030204" pitchFamily="34" charset="0"/>
              </a:rPr>
              <a:t>adquiriendo mayores</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beneficios </a:t>
            </a:r>
            <a:r>
              <a:rPr lang="es-ES" altLang="es-MX" sz="2400" dirty="0">
                <a:solidFill>
                  <a:schemeClr val="tx2"/>
                </a:solidFill>
                <a:latin typeface="Calibri" panose="020F0502020204030204" pitchFamily="34" charset="0"/>
                <a:cs typeface="Calibri" panose="020F0502020204030204" pitchFamily="34" charset="0"/>
              </a:rPr>
              <a:t>durante este proceso</a:t>
            </a:r>
            <a:r>
              <a:rPr kumimoji="0" lang="es-ES" altLang="es-MX" sz="2400" b="0" i="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Arial"/>
              </a:rPr>
              <a:t> que no se miden en una prueba estandarizada. </a:t>
            </a:r>
          </a:p>
        </p:txBody>
      </p:sp>
      <p:grpSp>
        <p:nvGrpSpPr>
          <p:cNvPr id="10" name="Group 9"/>
          <p:cNvGrpSpPr/>
          <p:nvPr/>
        </p:nvGrpSpPr>
        <p:grpSpPr>
          <a:xfrm>
            <a:off x="2343074" y="266455"/>
            <a:ext cx="1459264" cy="1366788"/>
            <a:chOff x="2252669" y="363500"/>
            <a:chExt cx="1459264" cy="1366788"/>
          </a:xfrm>
        </p:grpSpPr>
        <p:pic>
          <p:nvPicPr>
            <p:cNvPr id="12" name="Picture 2" descr="Image result for report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9" y="363500"/>
              <a:ext cx="1459264" cy="12227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82301" y="1545622"/>
              <a:ext cx="460382" cy="184666"/>
            </a:xfrm>
            <a:prstGeom prst="rect">
              <a:avLst/>
            </a:prstGeom>
            <a:noFill/>
          </p:spPr>
          <p:txBody>
            <a:bodyPr wrap="none" rtlCol="0">
              <a:spAutoFit/>
            </a:bodyPr>
            <a:lstStyle/>
            <a:p>
              <a:r>
                <a:rPr lang="en-US" sz="600" dirty="0" err="1"/>
                <a:t>Pixabay</a:t>
              </a:r>
              <a:endParaRPr lang="en-US" sz="600" dirty="0"/>
            </a:p>
          </p:txBody>
        </p:sp>
      </p:grpSp>
      <p:pic>
        <p:nvPicPr>
          <p:cNvPr id="4" name="Picture 3">
            <a:extLst>
              <a:ext uri="{FF2B5EF4-FFF2-40B4-BE49-F238E27FC236}">
                <a16:creationId xmlns:a16="http://schemas.microsoft.com/office/drawing/2014/main" id="{AC431D1B-30C1-4A6B-A068-8BA5BDDADEFE}"/>
              </a:ext>
            </a:extLst>
          </p:cNvPr>
          <p:cNvPicPr>
            <a:picLocks noChangeAspect="1"/>
          </p:cNvPicPr>
          <p:nvPr/>
        </p:nvPicPr>
        <p:blipFill>
          <a:blip r:embed="rId4"/>
          <a:stretch>
            <a:fillRect/>
          </a:stretch>
        </p:blipFill>
        <p:spPr>
          <a:xfrm>
            <a:off x="716431" y="365888"/>
            <a:ext cx="1410721" cy="1267355"/>
          </a:xfrm>
          <a:prstGeom prst="rect">
            <a:avLst/>
          </a:prstGeom>
        </p:spPr>
      </p:pic>
    </p:spTree>
    <p:extLst>
      <p:ext uri="{BB962C8B-B14F-4D97-AF65-F5344CB8AC3E}">
        <p14:creationId xmlns:p14="http://schemas.microsoft.com/office/powerpoint/2010/main" val="404891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61800" y="4792196"/>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366" y="4749720"/>
            <a:ext cx="514350" cy="361950"/>
          </a:xfrm>
          <a:prstGeom prst="rect">
            <a:avLst/>
          </a:prstGeom>
        </p:spPr>
      </p:pic>
      <p:sp>
        <p:nvSpPr>
          <p:cNvPr id="2" name="TextBox 1"/>
          <p:cNvSpPr txBox="1"/>
          <p:nvPr/>
        </p:nvSpPr>
        <p:spPr>
          <a:xfrm>
            <a:off x="67850" y="413359"/>
            <a:ext cx="8880953" cy="1200329"/>
          </a:xfrm>
          <a:prstGeom prst="rect">
            <a:avLst/>
          </a:prstGeom>
          <a:noFill/>
        </p:spPr>
        <p:txBody>
          <a:bodyPr wrap="square" rtlCol="0">
            <a:spAutoFit/>
          </a:bodyPr>
          <a:lstStyle/>
          <a:p>
            <a:pPr algn="ct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Talleres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Dual 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Inmersión</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Educación</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Familiar</a:t>
            </a:r>
          </a:p>
        </p:txBody>
      </p:sp>
      <p:grpSp>
        <p:nvGrpSpPr>
          <p:cNvPr id="3" name="Group 2">
            <a:extLst>
              <a:ext uri="{FF2B5EF4-FFF2-40B4-BE49-F238E27FC236}">
                <a16:creationId xmlns:a16="http://schemas.microsoft.com/office/drawing/2014/main" id="{8C545866-44EA-3E45-8855-582C8FCF7645}"/>
              </a:ext>
            </a:extLst>
          </p:cNvPr>
          <p:cNvGrpSpPr/>
          <p:nvPr/>
        </p:nvGrpSpPr>
        <p:grpSpPr>
          <a:xfrm>
            <a:off x="3323656" y="1659233"/>
            <a:ext cx="2618512" cy="2342634"/>
            <a:chOff x="694455" y="1880726"/>
            <a:chExt cx="2618512" cy="2342634"/>
          </a:xfrm>
        </p:grpSpPr>
        <p:sp>
          <p:nvSpPr>
            <p:cNvPr id="19" name="Triangle 18">
              <a:extLst>
                <a:ext uri="{FF2B5EF4-FFF2-40B4-BE49-F238E27FC236}">
                  <a16:creationId xmlns:a16="http://schemas.microsoft.com/office/drawing/2014/main" id="{859E8CD0-587C-8B45-BB4D-01D8A80F010F}"/>
                </a:ext>
              </a:extLst>
            </p:cNvPr>
            <p:cNvSpPr/>
            <p:nvPr/>
          </p:nvSpPr>
          <p:spPr>
            <a:xfrm>
              <a:off x="694455" y="1880726"/>
              <a:ext cx="2618512" cy="1896327"/>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TextBox 19">
              <a:extLst>
                <a:ext uri="{FF2B5EF4-FFF2-40B4-BE49-F238E27FC236}">
                  <a16:creationId xmlns:a16="http://schemas.microsoft.com/office/drawing/2014/main" id="{56AA754A-5350-C04B-AF06-4734ECA0F349}"/>
                </a:ext>
              </a:extLst>
            </p:cNvPr>
            <p:cNvSpPr txBox="1"/>
            <p:nvPr/>
          </p:nvSpPr>
          <p:spPr>
            <a:xfrm rot="18314926">
              <a:off x="509884" y="2628834"/>
              <a:ext cx="1166796" cy="400110"/>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EDUCAR</a:t>
              </a:r>
            </a:p>
          </p:txBody>
        </p:sp>
        <p:sp>
          <p:nvSpPr>
            <p:cNvPr id="21" name="TextBox 20">
              <a:extLst>
                <a:ext uri="{FF2B5EF4-FFF2-40B4-BE49-F238E27FC236}">
                  <a16:creationId xmlns:a16="http://schemas.microsoft.com/office/drawing/2014/main" id="{E056E2CA-F9F3-704D-B788-A8B961EEB8FB}"/>
                </a:ext>
              </a:extLst>
            </p:cNvPr>
            <p:cNvSpPr txBox="1"/>
            <p:nvPr/>
          </p:nvSpPr>
          <p:spPr>
            <a:xfrm flipH="1">
              <a:off x="1158423" y="2785156"/>
              <a:ext cx="1682128" cy="707886"/>
            </a:xfrm>
            <a:prstGeom prst="rect">
              <a:avLst/>
            </a:prstGeom>
            <a:noFill/>
          </p:spPr>
          <p:txBody>
            <a:bodyPr wrap="square" rtlCol="0">
              <a:spAutoFit/>
            </a:bodyPr>
            <a:lstStyle/>
            <a:p>
              <a:pPr algn="ctr"/>
              <a:r>
                <a:rPr lang="es-ES" sz="2000" b="1" dirty="0">
                  <a:solidFill>
                    <a:schemeClr val="tx1">
                      <a:lumMod val="75000"/>
                      <a:lumOff val="25000"/>
                    </a:schemeClr>
                  </a:solidFill>
                  <a:latin typeface="Calibri" panose="020F0502020204030204" pitchFamily="34" charset="0"/>
                  <a:cs typeface="Calibri" panose="020F0502020204030204" pitchFamily="34" charset="0"/>
                </a:rPr>
                <a:t>Educación</a:t>
              </a:r>
              <a:br>
                <a:rPr lang="es-E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Familiar DLI</a:t>
              </a:r>
            </a:p>
          </p:txBody>
        </p:sp>
        <p:sp>
          <p:nvSpPr>
            <p:cNvPr id="22" name="TextBox 21">
              <a:extLst>
                <a:ext uri="{FF2B5EF4-FFF2-40B4-BE49-F238E27FC236}">
                  <a16:creationId xmlns:a16="http://schemas.microsoft.com/office/drawing/2014/main" id="{B2740092-A590-7E43-BA1D-28F16765C9A9}"/>
                </a:ext>
              </a:extLst>
            </p:cNvPr>
            <p:cNvSpPr txBox="1"/>
            <p:nvPr/>
          </p:nvSpPr>
          <p:spPr>
            <a:xfrm>
              <a:off x="1134518" y="3823250"/>
              <a:ext cx="1603324" cy="400110"/>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INVOLUCRAR</a:t>
              </a:r>
            </a:p>
          </p:txBody>
        </p:sp>
        <p:sp>
          <p:nvSpPr>
            <p:cNvPr id="23" name="TextBox 22">
              <a:extLst>
                <a:ext uri="{FF2B5EF4-FFF2-40B4-BE49-F238E27FC236}">
                  <a16:creationId xmlns:a16="http://schemas.microsoft.com/office/drawing/2014/main" id="{2DA59069-99AB-4046-84AE-23E7A1CF05BA}"/>
                </a:ext>
              </a:extLst>
            </p:cNvPr>
            <p:cNvSpPr txBox="1"/>
            <p:nvPr/>
          </p:nvSpPr>
          <p:spPr>
            <a:xfrm rot="3325818">
              <a:off x="2162305" y="2752831"/>
              <a:ext cx="1634080" cy="400110"/>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FORTALECER</a:t>
              </a:r>
            </a:p>
          </p:txBody>
        </p:sp>
      </p:grpSp>
      <p:sp>
        <p:nvSpPr>
          <p:cNvPr id="24" name="TextBox 23">
            <a:extLst>
              <a:ext uri="{FF2B5EF4-FFF2-40B4-BE49-F238E27FC236}">
                <a16:creationId xmlns:a16="http://schemas.microsoft.com/office/drawing/2014/main" id="{7D9CFA76-1639-F141-85E4-D15A798AFA77}"/>
              </a:ext>
            </a:extLst>
          </p:cNvPr>
          <p:cNvSpPr txBox="1"/>
          <p:nvPr/>
        </p:nvSpPr>
        <p:spPr>
          <a:xfrm>
            <a:off x="714658" y="4309091"/>
            <a:ext cx="2910573"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 </a:t>
            </a:r>
            <a:r>
              <a:rPr lang="es-ES" sz="1100" b="1" i="1" dirty="0">
                <a:solidFill>
                  <a:schemeClr val="tx2"/>
                </a:solidFill>
                <a:latin typeface="Arial Narrow" panose="020B0606020202030204" pitchFamily="34" charset="0"/>
                <a:cs typeface="Calibri" panose="020F0502020204030204" pitchFamily="34" charset="0"/>
              </a:rPr>
              <a:t>En inglés</a:t>
            </a:r>
            <a:r>
              <a:rPr lang="en-US" sz="1100" b="1" i="1" dirty="0">
                <a:solidFill>
                  <a:schemeClr val="tx2"/>
                </a:solidFill>
                <a:latin typeface="Arial Narrow" panose="020B0606020202030204" pitchFamily="34" charset="0"/>
                <a:cs typeface="Calibri" panose="020F0502020204030204" pitchFamily="34" charset="0"/>
              </a:rPr>
              <a:t>: Dual Language and Immersion (DLI)</a:t>
            </a:r>
          </a:p>
        </p:txBody>
      </p:sp>
      <p:sp>
        <p:nvSpPr>
          <p:cNvPr id="5" name="Slide Number Placeholder 4"/>
          <p:cNvSpPr>
            <a:spLocks noGrp="1"/>
          </p:cNvSpPr>
          <p:nvPr>
            <p:ph type="sldNum" sz="quarter" idx="12"/>
          </p:nvPr>
        </p:nvSpPr>
        <p:spPr/>
        <p:txBody>
          <a:bodyPr/>
          <a:lstStyle/>
          <a:p>
            <a:fld id="{E59CB7E1-91DC-4272-BB44-E0360AD4D249}" type="slidenum">
              <a:rPr lang="en-US" smtClean="0"/>
              <a:t>2</a:t>
            </a:fld>
            <a:endParaRPr lang="en-US" dirty="0"/>
          </a:p>
        </p:txBody>
      </p:sp>
    </p:spTree>
    <p:extLst>
      <p:ext uri="{BB962C8B-B14F-4D97-AF65-F5344CB8AC3E}">
        <p14:creationId xmlns:p14="http://schemas.microsoft.com/office/powerpoint/2010/main" val="3342105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314" y="2550110"/>
            <a:ext cx="7423760" cy="1200329"/>
          </a:xfrm>
          <a:prstGeom prst="rect">
            <a:avLst/>
          </a:prstGeom>
          <a:noFill/>
        </p:spPr>
        <p:txBody>
          <a:bodyPr wrap="square" rtlCol="0">
            <a:spAutoFit/>
          </a:bodyPr>
          <a:lstStyle/>
          <a:p>
            <a:r>
              <a:rPr lang="es-CU"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 2: </a:t>
            </a:r>
          </a:p>
          <a:p>
            <a:r>
              <a:rPr lang="es-CU"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Bilingüismo y Alfabetismo Bilingüe</a:t>
            </a:r>
            <a:endParaRPr lang="es-CU" sz="36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20</a:t>
            </a:fld>
            <a:endParaRPr lang="en-US"/>
          </a:p>
        </p:txBody>
      </p:sp>
      <p:grpSp>
        <p:nvGrpSpPr>
          <p:cNvPr id="9" name="Group 8"/>
          <p:cNvGrpSpPr/>
          <p:nvPr/>
        </p:nvGrpSpPr>
        <p:grpSpPr>
          <a:xfrm>
            <a:off x="3796655" y="1136727"/>
            <a:ext cx="1228930" cy="1206623"/>
            <a:chOff x="4984028" y="204065"/>
            <a:chExt cx="1228930" cy="1206623"/>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98493" y="1226022"/>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371193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5097" y="2519655"/>
            <a:ext cx="7623919" cy="1200329"/>
          </a:xfrm>
          <a:prstGeom prst="rect">
            <a:avLst/>
          </a:prstGeom>
          <a:noFill/>
        </p:spPr>
        <p:txBody>
          <a:bodyPr wrap="square" rtlCol="0">
            <a:spAutoFit/>
          </a:bodyPr>
          <a:lstStyle/>
          <a:p>
            <a:pPr marL="914400" lvl="0"/>
            <a:r>
              <a:rPr lang="es-MX"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 3: </a:t>
            </a:r>
          </a:p>
          <a:p>
            <a:pPr marL="914400" lvl="0"/>
            <a:r>
              <a:rPr lang="es-MX"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Competencia (Aptitud) cultural</a:t>
            </a:r>
          </a:p>
        </p:txBody>
      </p:sp>
      <p:sp>
        <p:nvSpPr>
          <p:cNvPr id="4" name="Slide Number Placeholder 3"/>
          <p:cNvSpPr>
            <a:spLocks noGrp="1"/>
          </p:cNvSpPr>
          <p:nvPr>
            <p:ph type="sldNum" sz="quarter" idx="12"/>
          </p:nvPr>
        </p:nvSpPr>
        <p:spPr/>
        <p:txBody>
          <a:bodyPr/>
          <a:lstStyle/>
          <a:p>
            <a:fld id="{E59CB7E1-91DC-4272-BB44-E0360AD4D249}" type="slidenum">
              <a:rPr lang="en-US" smtClean="0"/>
              <a:t>21</a:t>
            </a:fld>
            <a:endParaRPr lang="en-US"/>
          </a:p>
        </p:txBody>
      </p:sp>
      <p:grpSp>
        <p:nvGrpSpPr>
          <p:cNvPr id="9" name="Group 8"/>
          <p:cNvGrpSpPr/>
          <p:nvPr/>
        </p:nvGrpSpPr>
        <p:grpSpPr>
          <a:xfrm>
            <a:off x="3796655" y="1136727"/>
            <a:ext cx="1228930" cy="1206623"/>
            <a:chOff x="4984028" y="204065"/>
            <a:chExt cx="1228930" cy="1206623"/>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028" y="204065"/>
              <a:ext cx="1228930" cy="116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98493" y="1226022"/>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291216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E59CB7E1-91DC-4272-BB44-E0360AD4D249}" type="slidenum">
              <a:rPr lang="en-US" smtClean="0"/>
              <a:pPr/>
              <a:t>22</a:t>
            </a:fld>
            <a:endParaRPr lang="en-US" dirty="0"/>
          </a:p>
        </p:txBody>
      </p:sp>
      <p:sp>
        <p:nvSpPr>
          <p:cNvPr id="4" name="Rectángulo 3"/>
          <p:cNvSpPr/>
          <p:nvPr/>
        </p:nvSpPr>
        <p:spPr>
          <a:xfrm>
            <a:off x="128015" y="299258"/>
            <a:ext cx="4245073" cy="646331"/>
          </a:xfrm>
          <a:prstGeom prst="rect">
            <a:avLst/>
          </a:prstGeom>
        </p:spPr>
        <p:txBody>
          <a:bodyPr wrap="none">
            <a:spAutoFit/>
          </a:bodyPr>
          <a:lstStyle/>
          <a:p>
            <a:pPr lvl="0" algn="ct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Competencia</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Cultural</a:t>
            </a:r>
          </a:p>
        </p:txBody>
      </p:sp>
      <p:sp>
        <p:nvSpPr>
          <p:cNvPr id="5" name="Rectángulo 4"/>
          <p:cNvSpPr/>
          <p:nvPr/>
        </p:nvSpPr>
        <p:spPr>
          <a:xfrm>
            <a:off x="3892414" y="1470471"/>
            <a:ext cx="4572000" cy="1200329"/>
          </a:xfrm>
          <a:prstGeom prst="rect">
            <a:avLst/>
          </a:prstGeom>
        </p:spPr>
        <p:txBody>
          <a:bodyPr>
            <a:spAutoFit/>
          </a:bodyPr>
          <a:lstStyle/>
          <a:p>
            <a:pPr lvl="0"/>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el aula DLI, el </a:t>
            </a:r>
            <a:r>
              <a:rPr lang="en-US" sz="2400" dirty="0" err="1">
                <a:solidFill>
                  <a:srgbClr val="002060"/>
                </a:solidFill>
                <a:latin typeface="Calibri" panose="020F0502020204030204" pitchFamily="34" charset="0"/>
                <a:cs typeface="Calibri" panose="020F0502020204030204" pitchFamily="34" charset="0"/>
              </a:rPr>
              <a:t>idioma</a:t>
            </a:r>
            <a:r>
              <a:rPr lang="en-US" sz="2400" dirty="0">
                <a:solidFill>
                  <a:srgbClr val="002060"/>
                </a:solidFill>
                <a:latin typeface="Calibri" panose="020F0502020204030204" pitchFamily="34" charset="0"/>
                <a:cs typeface="Calibri" panose="020F0502020204030204" pitchFamily="34" charset="0"/>
              </a:rPr>
              <a:t> y la </a:t>
            </a:r>
            <a:r>
              <a:rPr lang="en-US" sz="2400" dirty="0" err="1">
                <a:solidFill>
                  <a:srgbClr val="002060"/>
                </a:solidFill>
                <a:latin typeface="Calibri" panose="020F0502020204030204" pitchFamily="34" charset="0"/>
                <a:cs typeface="Calibri" panose="020F0502020204030204" pitchFamily="34" charset="0"/>
              </a:rPr>
              <a:t>cultura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están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entrelazados</a:t>
            </a:r>
            <a:r>
              <a:rPr lang="en-US" sz="2400" dirty="0">
                <a:solidFill>
                  <a:srgbClr val="002060"/>
                </a:solidFill>
                <a:latin typeface="Calibri" panose="020F0502020204030204" pitchFamily="34" charset="0"/>
                <a:cs typeface="Calibri" panose="020F0502020204030204" pitchFamily="34" charset="0"/>
              </a:rPr>
              <a:t> y se </a:t>
            </a:r>
            <a:r>
              <a:rPr lang="en-US" sz="2400" dirty="0" err="1">
                <a:solidFill>
                  <a:srgbClr val="002060"/>
                </a:solidFill>
                <a:latin typeface="Calibri" panose="020F0502020204030204" pitchFamily="34" charset="0"/>
                <a:cs typeface="Calibri" panose="020F0502020204030204" pitchFamily="34" charset="0"/>
              </a:rPr>
              <a:t>valoran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mucho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los</a:t>
            </a:r>
            <a:r>
              <a:rPr lang="en-US" sz="2400" dirty="0">
                <a:solidFill>
                  <a:srgbClr val="002060"/>
                </a:solidFill>
                <a:latin typeface="Calibri" panose="020F0502020204030204" pitchFamily="34" charset="0"/>
                <a:cs typeface="Calibri" panose="020F0502020204030204" pitchFamily="34" charset="0"/>
              </a:rPr>
              <a:t> dos. </a:t>
            </a:r>
            <a:endParaRPr lang="en-US" sz="2400" b="1" dirty="0">
              <a:solidFill>
                <a:srgbClr val="002060"/>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5F3D3F0A-2E6C-4898-8AAF-47703DF23AB5}"/>
              </a:ext>
            </a:extLst>
          </p:cNvPr>
          <p:cNvGrpSpPr/>
          <p:nvPr/>
        </p:nvGrpSpPr>
        <p:grpSpPr>
          <a:xfrm>
            <a:off x="968286" y="1340889"/>
            <a:ext cx="2885314" cy="1472519"/>
            <a:chOff x="968286" y="1217779"/>
            <a:chExt cx="2885314" cy="1472519"/>
          </a:xfrm>
        </p:grpSpPr>
        <p:pic>
          <p:nvPicPr>
            <p:cNvPr id="9" name="Picture 8">
              <a:extLst>
                <a:ext uri="{FF2B5EF4-FFF2-40B4-BE49-F238E27FC236}">
                  <a16:creationId xmlns:a16="http://schemas.microsoft.com/office/drawing/2014/main" id="{59A53694-4BFB-49AB-A820-55F3496EAD00}"/>
                </a:ext>
              </a:extLst>
            </p:cNvPr>
            <p:cNvPicPr>
              <a:picLocks noChangeAspect="1"/>
            </p:cNvPicPr>
            <p:nvPr/>
          </p:nvPicPr>
          <p:blipFill>
            <a:blip r:embed="rId2"/>
            <a:stretch>
              <a:fillRect/>
            </a:stretch>
          </p:blipFill>
          <p:spPr>
            <a:xfrm>
              <a:off x="968286" y="1217779"/>
              <a:ext cx="2761532" cy="1323439"/>
            </a:xfrm>
            <a:prstGeom prst="rect">
              <a:avLst/>
            </a:prstGeom>
          </p:spPr>
        </p:pic>
        <p:sp>
          <p:nvSpPr>
            <p:cNvPr id="10" name="TextBox 9">
              <a:extLst>
                <a:ext uri="{FF2B5EF4-FFF2-40B4-BE49-F238E27FC236}">
                  <a16:creationId xmlns:a16="http://schemas.microsoft.com/office/drawing/2014/main" id="{2083BEB0-0B86-431C-99D5-14AB3CC5B468}"/>
                </a:ext>
              </a:extLst>
            </p:cNvPr>
            <p:cNvSpPr txBox="1"/>
            <p:nvPr/>
          </p:nvSpPr>
          <p:spPr>
            <a:xfrm>
              <a:off x="2827357" y="2505632"/>
              <a:ext cx="1026243" cy="184666"/>
            </a:xfrm>
            <a:prstGeom prst="rect">
              <a:avLst/>
            </a:prstGeom>
            <a:noFill/>
          </p:spPr>
          <p:txBody>
            <a:bodyPr wrap="none" rtlCol="0">
              <a:spAutoFit/>
            </a:bodyPr>
            <a:lstStyle/>
            <a:p>
              <a:r>
                <a:rPr lang="en-US" sz="600" dirty="0"/>
                <a:t>Park Spanish Immersion</a:t>
              </a:r>
            </a:p>
          </p:txBody>
        </p:sp>
      </p:grpSp>
      <p:sp>
        <p:nvSpPr>
          <p:cNvPr id="3" name="TextBox 2">
            <a:extLst>
              <a:ext uri="{FF2B5EF4-FFF2-40B4-BE49-F238E27FC236}">
                <a16:creationId xmlns:a16="http://schemas.microsoft.com/office/drawing/2014/main" id="{96C6766B-DB75-4AF4-989D-D410D5AF3A8D}"/>
              </a:ext>
            </a:extLst>
          </p:cNvPr>
          <p:cNvSpPr txBox="1"/>
          <p:nvPr/>
        </p:nvSpPr>
        <p:spPr>
          <a:xfrm>
            <a:off x="324770" y="2813408"/>
            <a:ext cx="5921814" cy="1200329"/>
          </a:xfrm>
          <a:prstGeom prst="rect">
            <a:avLst/>
          </a:prstGeom>
          <a:noFill/>
        </p:spPr>
        <p:txBody>
          <a:bodyPr wrap="none" rtlCol="0">
            <a:spAutoFit/>
          </a:bodyPr>
          <a:lstStyle/>
          <a:p>
            <a:r>
              <a:rPr lang="en-US" sz="2400" dirty="0">
                <a:solidFill>
                  <a:srgbClr val="002060"/>
                </a:solidFill>
                <a:latin typeface="Calibri" panose="020F0502020204030204" pitchFamily="34" charset="0"/>
                <a:cs typeface="Calibri" panose="020F0502020204030204" pitchFamily="34" charset="0"/>
              </a:rPr>
              <a:t>Los </a:t>
            </a:r>
            <a:r>
              <a:rPr lang="en-US" sz="2400" dirty="0" err="1">
                <a:solidFill>
                  <a:srgbClr val="002060"/>
                </a:solidFill>
                <a:latin typeface="Calibri" panose="020F0502020204030204" pitchFamily="34" charset="0"/>
                <a:cs typeface="Calibri" panose="020F0502020204030204" pitchFamily="34" charset="0"/>
              </a:rPr>
              <a:t>estudiantes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aprenden</a:t>
            </a:r>
            <a:r>
              <a:rPr lang="en-US" sz="2400" dirty="0">
                <a:solidFill>
                  <a:srgbClr val="002060"/>
                </a:solidFill>
                <a:latin typeface="Calibri" panose="020F0502020204030204" pitchFamily="34" charset="0"/>
                <a:cs typeface="Calibri" panose="020F0502020204030204" pitchFamily="34" charset="0"/>
              </a:rPr>
              <a:t> a </a:t>
            </a:r>
            <a:r>
              <a:rPr lang="en-US" sz="2400" b="1" dirty="0" err="1">
                <a:solidFill>
                  <a:srgbClr val="002060"/>
                </a:solidFill>
                <a:latin typeface="Calibri" panose="020F0502020204030204" pitchFamily="34" charset="0"/>
                <a:cs typeface="Calibri" panose="020F0502020204030204" pitchFamily="34" charset="0"/>
              </a:rPr>
              <a:t>entenderse</a:t>
            </a:r>
            <a:r>
              <a:rPr lang="en-US" sz="2400" dirty="0">
                <a:solidFill>
                  <a:srgbClr val="002060"/>
                </a:solidFill>
                <a:latin typeface="Calibri" panose="020F0502020204030204" pitchFamily="34" charset="0"/>
                <a:cs typeface="Calibri" panose="020F0502020204030204" pitchFamily="34" charset="0"/>
              </a:rPr>
              <a:t>, </a:t>
            </a:r>
            <a:br>
              <a:rPr lang="en-US" sz="2400" dirty="0">
                <a:solidFill>
                  <a:srgbClr val="002060"/>
                </a:solidFill>
                <a:latin typeface="Calibri" panose="020F0502020204030204" pitchFamily="34" charset="0"/>
                <a:cs typeface="Calibri" panose="020F0502020204030204" pitchFamily="34" charset="0"/>
              </a:rPr>
            </a:br>
            <a:r>
              <a:rPr lang="en-US" sz="2400" b="1" dirty="0" err="1">
                <a:solidFill>
                  <a:srgbClr val="002060"/>
                </a:solidFill>
                <a:latin typeface="Calibri" panose="020F0502020204030204" pitchFamily="34" charset="0"/>
                <a:cs typeface="Calibri" panose="020F0502020204030204" pitchFamily="34" charset="0"/>
              </a:rPr>
              <a:t>comunicarse</a:t>
            </a:r>
            <a:r>
              <a:rPr lang="en-US" sz="2400" dirty="0">
                <a:solidFill>
                  <a:srgbClr val="002060"/>
                </a:solidFill>
                <a:latin typeface="Calibri" panose="020F0502020204030204" pitchFamily="34" charset="0"/>
                <a:cs typeface="Calibri" panose="020F0502020204030204" pitchFamily="34" charset="0"/>
              </a:rPr>
              <a:t> e </a:t>
            </a:r>
            <a:r>
              <a:rPr lang="en-US" sz="2400" b="1" dirty="0" err="1">
                <a:solidFill>
                  <a:srgbClr val="002060"/>
                </a:solidFill>
                <a:latin typeface="Calibri" panose="020F0502020204030204" pitchFamily="34" charset="0"/>
                <a:cs typeface="Calibri" panose="020F0502020204030204" pitchFamily="34" charset="0"/>
              </a:rPr>
              <a:t>interactuar</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efectivamente</a:t>
            </a:r>
            <a:r>
              <a:rPr lang="en-US" sz="2400" dirty="0">
                <a:solidFill>
                  <a:srgbClr val="002060"/>
                </a:solidFill>
                <a:latin typeface="Calibri" panose="020F0502020204030204" pitchFamily="34" charset="0"/>
                <a:cs typeface="Calibri" panose="020F0502020204030204" pitchFamily="34" charset="0"/>
              </a:rPr>
              <a:t> con</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la </a:t>
            </a:r>
            <a:r>
              <a:rPr lang="en-US" sz="2400" dirty="0" err="1">
                <a:solidFill>
                  <a:srgbClr val="002060"/>
                </a:solidFill>
                <a:latin typeface="Calibri" panose="020F0502020204030204" pitchFamily="34" charset="0"/>
                <a:cs typeface="Calibri" panose="020F0502020204030204" pitchFamily="34" charset="0"/>
              </a:rPr>
              <a:t>gente</a:t>
            </a:r>
            <a:r>
              <a:rPr lang="en-US" sz="2400" dirty="0">
                <a:solidFill>
                  <a:srgbClr val="002060"/>
                </a:solidFill>
                <a:latin typeface="Calibri" panose="020F0502020204030204" pitchFamily="34" charset="0"/>
                <a:cs typeface="Calibri" panose="020F0502020204030204" pitchFamily="34" charset="0"/>
              </a:rPr>
              <a:t>, tanto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inglés </a:t>
            </a:r>
            <a:r>
              <a:rPr lang="en-US" sz="2400" dirty="0" err="1">
                <a:solidFill>
                  <a:srgbClr val="002060"/>
                </a:solidFill>
                <a:latin typeface="Calibri" panose="020F0502020204030204" pitchFamily="34" charset="0"/>
                <a:cs typeface="Calibri" panose="020F0502020204030204" pitchFamily="34" charset="0"/>
              </a:rPr>
              <a:t>como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en</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español</a:t>
            </a:r>
            <a:r>
              <a:rPr lang="en-US" sz="2400" dirty="0">
                <a:solidFill>
                  <a:srgbClr val="002060"/>
                </a:solidFill>
                <a:latin typeface="Calibri" panose="020F0502020204030204" pitchFamily="34" charset="0"/>
                <a:cs typeface="Calibri" panose="020F0502020204030204" pitchFamily="34" charset="0"/>
              </a:rPr>
              <a:t>.</a:t>
            </a:r>
            <a:endParaRPr lang="en-US" sz="2400" dirty="0">
              <a:solidFill>
                <a:srgbClr val="002060"/>
              </a:solidFill>
            </a:endParaRPr>
          </a:p>
        </p:txBody>
      </p:sp>
      <p:grpSp>
        <p:nvGrpSpPr>
          <p:cNvPr id="11" name="Group 10">
            <a:extLst>
              <a:ext uri="{FF2B5EF4-FFF2-40B4-BE49-F238E27FC236}">
                <a16:creationId xmlns:a16="http://schemas.microsoft.com/office/drawing/2014/main" id="{BC887D5F-00B8-4155-B25B-370F7250DC56}"/>
              </a:ext>
            </a:extLst>
          </p:cNvPr>
          <p:cNvGrpSpPr/>
          <p:nvPr/>
        </p:nvGrpSpPr>
        <p:grpSpPr>
          <a:xfrm>
            <a:off x="6135976" y="2728942"/>
            <a:ext cx="2087528" cy="1513454"/>
            <a:chOff x="770740" y="1802424"/>
            <a:chExt cx="2297840" cy="1691412"/>
          </a:xfrm>
        </p:grpSpPr>
        <p:sp>
          <p:nvSpPr>
            <p:cNvPr id="12" name="TextBox 11">
              <a:extLst>
                <a:ext uri="{FF2B5EF4-FFF2-40B4-BE49-F238E27FC236}">
                  <a16:creationId xmlns:a16="http://schemas.microsoft.com/office/drawing/2014/main" id="{F9246275-6525-4CFD-BAC0-AD51E6F310A6}"/>
                </a:ext>
              </a:extLst>
            </p:cNvPr>
            <p:cNvSpPr txBox="1"/>
            <p:nvPr/>
          </p:nvSpPr>
          <p:spPr>
            <a:xfrm>
              <a:off x="2699568" y="3309170"/>
              <a:ext cx="369012" cy="184666"/>
            </a:xfrm>
            <a:prstGeom prst="rect">
              <a:avLst/>
            </a:prstGeom>
            <a:noFill/>
          </p:spPr>
          <p:txBody>
            <a:bodyPr wrap="none" rtlCol="0">
              <a:spAutoFit/>
            </a:bodyPr>
            <a:lstStyle/>
            <a:p>
              <a:r>
                <a:rPr lang="en-US" sz="600" dirty="0"/>
                <a:t>Pickit</a:t>
              </a:r>
            </a:p>
          </p:txBody>
        </p:sp>
        <p:pic>
          <p:nvPicPr>
            <p:cNvPr id="13" name="Picture 12">
              <a:extLst>
                <a:ext uri="{FF2B5EF4-FFF2-40B4-BE49-F238E27FC236}">
                  <a16:creationId xmlns:a16="http://schemas.microsoft.com/office/drawing/2014/main" id="{355C966B-CB8F-490E-843D-989112753F6E}"/>
                </a:ext>
              </a:extLst>
            </p:cNvPr>
            <p:cNvPicPr>
              <a:picLocks noChangeAspect="1"/>
            </p:cNvPicPr>
            <p:nvPr/>
          </p:nvPicPr>
          <p:blipFill>
            <a:blip r:embed="rId3"/>
            <a:stretch>
              <a:fillRect/>
            </a:stretch>
          </p:blipFill>
          <p:spPr>
            <a:xfrm>
              <a:off x="770740" y="1802424"/>
              <a:ext cx="2297840" cy="1531112"/>
            </a:xfrm>
            <a:prstGeom prst="rect">
              <a:avLst/>
            </a:prstGeom>
          </p:spPr>
        </p:pic>
      </p:grpSp>
    </p:spTree>
    <p:extLst>
      <p:ext uri="{BB962C8B-B14F-4D97-AF65-F5344CB8AC3E}">
        <p14:creationId xmlns:p14="http://schemas.microsoft.com/office/powerpoint/2010/main" val="3058807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23888" y="1152525"/>
            <a:ext cx="8520112" cy="2333625"/>
          </a:xfrm>
        </p:spPr>
        <p:txBody>
          <a:bodyPr/>
          <a:lstStyle/>
          <a:p>
            <a:pPr>
              <a:buNone/>
            </a:pPr>
            <a:r>
              <a:rPr lang="en-US" dirty="0"/>
              <a:t>    </a:t>
            </a:r>
          </a:p>
        </p:txBody>
      </p:sp>
      <p:sp>
        <p:nvSpPr>
          <p:cNvPr id="4" name="Rectangle 3"/>
          <p:cNvSpPr/>
          <p:nvPr/>
        </p:nvSpPr>
        <p:spPr>
          <a:xfrm>
            <a:off x="2868131" y="1719722"/>
            <a:ext cx="5870486" cy="1200329"/>
          </a:xfrm>
          <a:prstGeom prst="rect">
            <a:avLst/>
          </a:prstGeom>
        </p:spPr>
        <p:txBody>
          <a:bodyPr wrap="square">
            <a:spAutoFit/>
          </a:bodyPr>
          <a:lstStyle/>
          <a:p>
            <a:pPr marL="287338" indent="-287338">
              <a:buFont typeface="+mj-lt"/>
              <a:buAutoNum type="arabicPeriod"/>
            </a:pPr>
            <a:endParaRPr lang="es-MX" sz="2400" dirty="0">
              <a:solidFill>
                <a:srgbClr val="002060"/>
              </a:solidFill>
              <a:latin typeface="Calibri" panose="020F0502020204030204" pitchFamily="34" charset="0"/>
              <a:cs typeface="Calibri" panose="020F0502020204030204" pitchFamily="34" charset="0"/>
            </a:endParaRPr>
          </a:p>
          <a:p>
            <a:pPr marL="287338" indent="-287338">
              <a:buFont typeface="+mj-lt"/>
              <a:buAutoNum type="arabicPeriod"/>
            </a:pPr>
            <a:endParaRPr lang="es-MX" sz="2400" dirty="0">
              <a:solidFill>
                <a:srgbClr val="002060"/>
              </a:solidFill>
              <a:latin typeface="Calibri" panose="020F0502020204030204" pitchFamily="34" charset="0"/>
              <a:cs typeface="Calibri" panose="020F0502020204030204" pitchFamily="34" charset="0"/>
            </a:endParaRPr>
          </a:p>
          <a:p>
            <a:pPr lvl="1"/>
            <a:endParaRPr lang="en-US" sz="2400"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2940568" y="1414388"/>
            <a:ext cx="5725612" cy="2616101"/>
          </a:xfrm>
          <a:prstGeom prst="rect">
            <a:avLst/>
          </a:prstGeom>
          <a:noFill/>
        </p:spPr>
        <p:txBody>
          <a:bodyPr wrap="square" rtlCol="0">
            <a:spAutoFit/>
          </a:bodyPr>
          <a:lstStyle/>
          <a:p>
            <a:r>
              <a:rPr lang="es-ES" altLang="es-MX" sz="2400" dirty="0">
                <a:solidFill>
                  <a:srgbClr val="002060"/>
                </a:solidFill>
                <a:latin typeface="Calibri" panose="020F0502020204030204" pitchFamily="34" charset="0"/>
                <a:cs typeface="Calibri" panose="020F0502020204030204" pitchFamily="34" charset="0"/>
              </a:rPr>
              <a:t>Algunos hallazgos de investigación:</a:t>
            </a:r>
            <a:br>
              <a:rPr lang="es-ES" altLang="es-MX" sz="2400" dirty="0">
                <a:solidFill>
                  <a:srgbClr val="002060"/>
                </a:solidFill>
                <a:latin typeface="Calibri" panose="020F0502020204030204" pitchFamily="34" charset="0"/>
                <a:cs typeface="Calibri" panose="020F0502020204030204" pitchFamily="34" charset="0"/>
              </a:rPr>
            </a:br>
            <a:endParaRPr lang="es-ES" altLang="es-MX" sz="2400" dirty="0">
              <a:solidFill>
                <a:srgbClr val="002060"/>
              </a:solidFill>
              <a:latin typeface="Calibri" panose="020F0502020204030204" pitchFamily="34" charset="0"/>
              <a:cs typeface="Calibri" panose="020F0502020204030204" pitchFamily="34" charset="0"/>
            </a:endParaRPr>
          </a:p>
          <a:p>
            <a:pPr marL="287338" indent="-287338">
              <a:buFont typeface="+mj-lt"/>
              <a:buAutoNum type="arabicPeriod"/>
            </a:pPr>
            <a:r>
              <a:rPr lang="es-MX" sz="2400" dirty="0">
                <a:solidFill>
                  <a:srgbClr val="002060"/>
                </a:solidFill>
                <a:latin typeface="Calibri" panose="020F0502020204030204" pitchFamily="34" charset="0"/>
                <a:cs typeface="Calibri" panose="020F0502020204030204" pitchFamily="34" charset="0"/>
              </a:rPr>
              <a:t>Los estudiantes de inmersión bidireccional valoran el tener compañeros de clase con una variedad de antecedentes lingüísticos y culturales.</a:t>
            </a:r>
            <a:endParaRPr lang="es-ES" altLang="es-MX" sz="2400" dirty="0">
              <a:solidFill>
                <a:srgbClr val="002060"/>
              </a:solidFill>
              <a:latin typeface="Calibri" panose="020F0502020204030204" pitchFamily="34" charset="0"/>
              <a:cs typeface="Calibri" panose="020F0502020204030204" pitchFamily="34" charset="0"/>
            </a:endParaRPr>
          </a:p>
          <a:p>
            <a:endParaRPr lang="en-US" sz="2000" dirty="0">
              <a:solidFill>
                <a:srgbClr val="002060"/>
              </a:solidFill>
              <a:latin typeface="Calibri" panose="020F0502020204030204" pitchFamily="34" charset="0"/>
              <a:cs typeface="Calibri" panose="020F0502020204030204" pitchFamily="34" charset="0"/>
            </a:endParaRPr>
          </a:p>
        </p:txBody>
      </p:sp>
      <p:sp>
        <p:nvSpPr>
          <p:cNvPr id="9" name="TextBox 8"/>
          <p:cNvSpPr txBox="1"/>
          <p:nvPr/>
        </p:nvSpPr>
        <p:spPr>
          <a:xfrm>
            <a:off x="290714" y="4785231"/>
            <a:ext cx="1882247"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t>
            </a:r>
            <a:r>
              <a:rPr lang="en-US" sz="1200" dirty="0" err="1">
                <a:solidFill>
                  <a:schemeClr val="tx1"/>
                </a:solidFill>
                <a:latin typeface="Calibri" panose="020F0502020204030204" pitchFamily="34" charset="0"/>
                <a:cs typeface="Calibri" panose="020F0502020204030204" pitchFamily="34" charset="0"/>
              </a:rPr>
              <a:t>Feinauer</a:t>
            </a:r>
            <a:r>
              <a:rPr lang="en-US" sz="1200" dirty="0">
                <a:solidFill>
                  <a:schemeClr val="tx1"/>
                </a:solidFill>
                <a:latin typeface="Calibri" panose="020F0502020204030204" pitchFamily="34" charset="0"/>
                <a:cs typeface="Calibri" panose="020F0502020204030204" pitchFamily="34" charset="0"/>
              </a:rPr>
              <a:t> &amp; Howard, 2014)</a:t>
            </a:r>
          </a:p>
        </p:txBody>
      </p:sp>
      <p:sp>
        <p:nvSpPr>
          <p:cNvPr id="2" name="Slide Number Placeholder 1"/>
          <p:cNvSpPr>
            <a:spLocks noGrp="1"/>
          </p:cNvSpPr>
          <p:nvPr>
            <p:ph type="sldNum" sz="quarter" idx="12"/>
          </p:nvPr>
        </p:nvSpPr>
        <p:spPr/>
        <p:txBody>
          <a:bodyPr/>
          <a:lstStyle/>
          <a:p>
            <a:fld id="{E59CB7E1-91DC-4272-BB44-E0360AD4D249}" type="slidenum">
              <a:rPr lang="en-US" smtClean="0"/>
              <a:t>23</a:t>
            </a:fld>
            <a:endParaRPr lang="en-US" dirty="0"/>
          </a:p>
        </p:txBody>
      </p:sp>
      <p:sp>
        <p:nvSpPr>
          <p:cNvPr id="13" name="TextBox 12"/>
          <p:cNvSpPr txBox="1"/>
          <p:nvPr/>
        </p:nvSpPr>
        <p:spPr>
          <a:xfrm>
            <a:off x="121827" y="344650"/>
            <a:ext cx="8616790"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Competencia</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Cultural</a:t>
            </a:r>
          </a:p>
        </p:txBody>
      </p:sp>
      <p:grpSp>
        <p:nvGrpSpPr>
          <p:cNvPr id="12" name="Group 11">
            <a:extLst>
              <a:ext uri="{FF2B5EF4-FFF2-40B4-BE49-F238E27FC236}">
                <a16:creationId xmlns:a16="http://schemas.microsoft.com/office/drawing/2014/main" id="{EFCBB8FE-563F-4F90-BF0E-7D215E6DE2B7}"/>
              </a:ext>
            </a:extLst>
          </p:cNvPr>
          <p:cNvGrpSpPr/>
          <p:nvPr/>
        </p:nvGrpSpPr>
        <p:grpSpPr>
          <a:xfrm>
            <a:off x="471134" y="1822635"/>
            <a:ext cx="2396997" cy="1733165"/>
            <a:chOff x="934823" y="1885354"/>
            <a:chExt cx="2396997" cy="1733165"/>
          </a:xfrm>
        </p:grpSpPr>
        <p:pic>
          <p:nvPicPr>
            <p:cNvPr id="14" name="Picture 13">
              <a:extLst>
                <a:ext uri="{FF2B5EF4-FFF2-40B4-BE49-F238E27FC236}">
                  <a16:creationId xmlns:a16="http://schemas.microsoft.com/office/drawing/2014/main" id="{A140822D-6593-47AC-8CB3-554C90A3A675}"/>
                </a:ext>
              </a:extLst>
            </p:cNvPr>
            <p:cNvPicPr>
              <a:picLocks noChangeAspect="1"/>
            </p:cNvPicPr>
            <p:nvPr/>
          </p:nvPicPr>
          <p:blipFill>
            <a:blip r:embed="rId3"/>
            <a:stretch>
              <a:fillRect/>
            </a:stretch>
          </p:blipFill>
          <p:spPr>
            <a:xfrm>
              <a:off x="934823" y="1885354"/>
              <a:ext cx="2355432" cy="1569487"/>
            </a:xfrm>
            <a:prstGeom prst="rect">
              <a:avLst/>
            </a:prstGeom>
          </p:spPr>
        </p:pic>
        <p:sp>
          <p:nvSpPr>
            <p:cNvPr id="15" name="TextBox 14">
              <a:extLst>
                <a:ext uri="{FF2B5EF4-FFF2-40B4-BE49-F238E27FC236}">
                  <a16:creationId xmlns:a16="http://schemas.microsoft.com/office/drawing/2014/main" id="{1CC8F72B-2C84-47BF-A1FA-076BCCBDDD15}"/>
                </a:ext>
              </a:extLst>
            </p:cNvPr>
            <p:cNvSpPr txBox="1"/>
            <p:nvPr/>
          </p:nvSpPr>
          <p:spPr>
            <a:xfrm>
              <a:off x="2962808" y="3433853"/>
              <a:ext cx="369012" cy="184666"/>
            </a:xfrm>
            <a:prstGeom prst="rect">
              <a:avLst/>
            </a:prstGeom>
            <a:noFill/>
          </p:spPr>
          <p:txBody>
            <a:bodyPr wrap="none" rtlCol="0">
              <a:spAutoFit/>
            </a:bodyPr>
            <a:lstStyle/>
            <a:p>
              <a:r>
                <a:rPr lang="en-US" sz="600" dirty="0"/>
                <a:t>Pickit</a:t>
              </a:r>
            </a:p>
          </p:txBody>
        </p:sp>
      </p:grpSp>
    </p:spTree>
    <p:extLst>
      <p:ext uri="{BB962C8B-B14F-4D97-AF65-F5344CB8AC3E}">
        <p14:creationId xmlns:p14="http://schemas.microsoft.com/office/powerpoint/2010/main" val="64888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8714" y="4822810"/>
            <a:ext cx="1882247"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t>
            </a:r>
            <a:r>
              <a:rPr lang="en-US" sz="1200" dirty="0" err="1">
                <a:solidFill>
                  <a:schemeClr val="tx1"/>
                </a:solidFill>
                <a:latin typeface="Calibri" panose="020F0502020204030204" pitchFamily="34" charset="0"/>
                <a:cs typeface="Calibri" panose="020F0502020204030204" pitchFamily="34" charset="0"/>
              </a:rPr>
              <a:t>Feinauer</a:t>
            </a:r>
            <a:r>
              <a:rPr lang="en-US" sz="1200" dirty="0">
                <a:solidFill>
                  <a:schemeClr val="tx1"/>
                </a:solidFill>
                <a:latin typeface="Calibri" panose="020F0502020204030204" pitchFamily="34" charset="0"/>
                <a:cs typeface="Calibri" panose="020F0502020204030204" pitchFamily="34" charset="0"/>
              </a:rPr>
              <a:t> &amp; Howard, 2014)</a:t>
            </a:r>
          </a:p>
        </p:txBody>
      </p:sp>
      <p:sp>
        <p:nvSpPr>
          <p:cNvPr id="5" name="Rectangle 4"/>
          <p:cNvSpPr/>
          <p:nvPr/>
        </p:nvSpPr>
        <p:spPr>
          <a:xfrm>
            <a:off x="298714" y="944892"/>
            <a:ext cx="8326302" cy="1200329"/>
          </a:xfrm>
          <a:prstGeom prst="rect">
            <a:avLst/>
          </a:prstGeom>
        </p:spPr>
        <p:txBody>
          <a:bodyPr wrap="square">
            <a:spAutoFit/>
          </a:bodyPr>
          <a:lstStyle/>
          <a:p>
            <a:pPr marL="457200" indent="-457200">
              <a:buFont typeface="+mj-lt"/>
              <a:buAutoNum type="arabicPeriod" startAt="2"/>
            </a:pPr>
            <a:r>
              <a:rPr lang="es-MX" sz="2400" dirty="0">
                <a:solidFill>
                  <a:srgbClr val="002060"/>
                </a:solidFill>
                <a:latin typeface="Calibri" panose="020F0502020204030204" pitchFamily="34" charset="0"/>
                <a:cs typeface="Calibri" panose="020F0502020204030204" pitchFamily="34" charset="0"/>
              </a:rPr>
              <a:t>Las actitudes multiculturales positivas  son, </a:t>
            </a:r>
            <a:br>
              <a:rPr lang="es-MX" sz="2400" dirty="0">
                <a:solidFill>
                  <a:srgbClr val="002060"/>
                </a:solidFill>
                <a:latin typeface="Calibri" panose="020F0502020204030204" pitchFamily="34" charset="0"/>
                <a:cs typeface="Calibri" panose="020F0502020204030204" pitchFamily="34" charset="0"/>
              </a:rPr>
            </a:br>
            <a:r>
              <a:rPr lang="es-MX" sz="2400" dirty="0">
                <a:solidFill>
                  <a:srgbClr val="002060"/>
                </a:solidFill>
                <a:latin typeface="Calibri" panose="020F0502020204030204" pitchFamily="34" charset="0"/>
                <a:cs typeface="Calibri" panose="020F0502020204030204" pitchFamily="34" charset="0"/>
              </a:rPr>
              <a:t>con frecuencia, más comunes entre estudiantes</a:t>
            </a:r>
            <a:br>
              <a:rPr lang="es-MX" sz="2400" dirty="0">
                <a:solidFill>
                  <a:srgbClr val="002060"/>
                </a:solidFill>
                <a:latin typeface="Calibri" panose="020F0502020204030204" pitchFamily="34" charset="0"/>
                <a:cs typeface="Calibri" panose="020F0502020204030204" pitchFamily="34" charset="0"/>
              </a:rPr>
            </a:br>
            <a:r>
              <a:rPr lang="es-MX" sz="2400" dirty="0">
                <a:solidFill>
                  <a:srgbClr val="002060"/>
                </a:solidFill>
                <a:latin typeface="Calibri" panose="020F0502020204030204" pitchFamily="34" charset="0"/>
                <a:cs typeface="Calibri" panose="020F0502020204030204" pitchFamily="34" charset="0"/>
              </a:rPr>
              <a:t>de DLI que entre estudiantes de otros tipos de programas.</a:t>
            </a:r>
            <a:endParaRPr lang="en-US" sz="2400" dirty="0">
              <a:solidFill>
                <a:srgbClr val="002060"/>
              </a:solidFill>
              <a:latin typeface="Calibri" panose="020F0502020204030204" pitchFamily="34" charset="0"/>
              <a:cs typeface="Calibri" panose="020F0502020204030204" pitchFamily="34" charset="0"/>
            </a:endParaRPr>
          </a:p>
        </p:txBody>
      </p:sp>
      <p:sp>
        <p:nvSpPr>
          <p:cNvPr id="4" name="TextBox 3"/>
          <p:cNvSpPr txBox="1"/>
          <p:nvPr/>
        </p:nvSpPr>
        <p:spPr>
          <a:xfrm>
            <a:off x="298714" y="2338074"/>
            <a:ext cx="8326302" cy="2308324"/>
          </a:xfrm>
          <a:prstGeom prst="rect">
            <a:avLst/>
          </a:prstGeom>
          <a:noFill/>
        </p:spPr>
        <p:txBody>
          <a:bodyPr wrap="square" rtlCol="0">
            <a:spAutoFit/>
          </a:bodyPr>
          <a:lstStyle/>
          <a:p>
            <a:pPr marL="457200" lvl="0" eaLnBrk="0" fontAlgn="base" hangingPunct="0">
              <a:spcBef>
                <a:spcPct val="0"/>
              </a:spcBef>
              <a:spcAft>
                <a:spcPct val="0"/>
              </a:spcAft>
            </a:pPr>
            <a:r>
              <a:rPr lang="es-ES" altLang="es-MX" sz="2400" dirty="0">
                <a:solidFill>
                  <a:srgbClr val="002060"/>
                </a:solidFill>
                <a:latin typeface="Calibri" panose="020F0502020204030204" pitchFamily="34" charset="0"/>
                <a:cs typeface="Calibri" panose="020F0502020204030204" pitchFamily="34" charset="0"/>
              </a:rPr>
              <a:t>                    3.  Los estudiantes latinos, hablantes de español, </a:t>
            </a:r>
            <a:br>
              <a:rPr lang="es-ES" altLang="es-MX" sz="2400" dirty="0">
                <a:solidFill>
                  <a:srgbClr val="002060"/>
                </a:solidFill>
                <a:latin typeface="Calibri" panose="020F0502020204030204" pitchFamily="34" charset="0"/>
                <a:cs typeface="Calibri" panose="020F0502020204030204" pitchFamily="34" charset="0"/>
              </a:rPr>
            </a:br>
            <a:r>
              <a:rPr lang="es-ES" altLang="es-MX" sz="2400" dirty="0">
                <a:solidFill>
                  <a:srgbClr val="002060"/>
                </a:solidFill>
                <a:latin typeface="Calibri" panose="020F0502020204030204" pitchFamily="34" charset="0"/>
                <a:cs typeface="Calibri" panose="020F0502020204030204" pitchFamily="34" charset="0"/>
              </a:rPr>
              <a:t>                         dicen que asistir a un programa de inmersión</a:t>
            </a:r>
            <a:br>
              <a:rPr lang="es-ES" altLang="es-MX" sz="2400" dirty="0">
                <a:solidFill>
                  <a:srgbClr val="002060"/>
                </a:solidFill>
                <a:latin typeface="Calibri" panose="020F0502020204030204" pitchFamily="34" charset="0"/>
                <a:cs typeface="Calibri" panose="020F0502020204030204" pitchFamily="34" charset="0"/>
              </a:rPr>
            </a:br>
            <a:r>
              <a:rPr lang="es-ES" altLang="es-MX" sz="2400" dirty="0">
                <a:solidFill>
                  <a:srgbClr val="002060"/>
                </a:solidFill>
                <a:latin typeface="Calibri" panose="020F0502020204030204" pitchFamily="34" charset="0"/>
                <a:cs typeface="Calibri" panose="020F0502020204030204" pitchFamily="34" charset="0"/>
              </a:rPr>
              <a:t>		     bidireccional influye su identidad de manera positiva por las oportunidades que les otorga el programa para un desarrollo amplio del idioma y de la lectoescritura en español.</a:t>
            </a:r>
          </a:p>
        </p:txBody>
      </p:sp>
      <p:sp>
        <p:nvSpPr>
          <p:cNvPr id="2" name="Slide Number Placeholder 1"/>
          <p:cNvSpPr>
            <a:spLocks noGrp="1"/>
          </p:cNvSpPr>
          <p:nvPr>
            <p:ph type="sldNum" sz="quarter" idx="12"/>
          </p:nvPr>
        </p:nvSpPr>
        <p:spPr/>
        <p:txBody>
          <a:bodyPr/>
          <a:lstStyle/>
          <a:p>
            <a:fld id="{E59CB7E1-91DC-4272-BB44-E0360AD4D249}" type="slidenum">
              <a:rPr lang="en-US" smtClean="0"/>
              <a:t>24</a:t>
            </a:fld>
            <a:endParaRPr lang="en-US" dirty="0"/>
          </a:p>
        </p:txBody>
      </p:sp>
      <p:sp>
        <p:nvSpPr>
          <p:cNvPr id="21" name="TextBox 20"/>
          <p:cNvSpPr txBox="1"/>
          <p:nvPr/>
        </p:nvSpPr>
        <p:spPr>
          <a:xfrm>
            <a:off x="107196" y="204200"/>
            <a:ext cx="8929607"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Competencia</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Cultural</a:t>
            </a:r>
          </a:p>
        </p:txBody>
      </p:sp>
      <p:grpSp>
        <p:nvGrpSpPr>
          <p:cNvPr id="10" name="Group 9">
            <a:extLst>
              <a:ext uri="{FF2B5EF4-FFF2-40B4-BE49-F238E27FC236}">
                <a16:creationId xmlns:a16="http://schemas.microsoft.com/office/drawing/2014/main" id="{E8F4C333-3200-4FA2-A6F0-5C68BC18C222}"/>
              </a:ext>
            </a:extLst>
          </p:cNvPr>
          <p:cNvGrpSpPr/>
          <p:nvPr/>
        </p:nvGrpSpPr>
        <p:grpSpPr>
          <a:xfrm>
            <a:off x="6623988" y="311190"/>
            <a:ext cx="1809828" cy="1232413"/>
            <a:chOff x="1005090" y="2469472"/>
            <a:chExt cx="2178840" cy="1567683"/>
          </a:xfrm>
        </p:grpSpPr>
        <p:pic>
          <p:nvPicPr>
            <p:cNvPr id="11" name="Picture 10">
              <a:extLst>
                <a:ext uri="{FF2B5EF4-FFF2-40B4-BE49-F238E27FC236}">
                  <a16:creationId xmlns:a16="http://schemas.microsoft.com/office/drawing/2014/main" id="{9F25F1B5-A1AF-47EF-B313-52EE59813EF3}"/>
                </a:ext>
              </a:extLst>
            </p:cNvPr>
            <p:cNvPicPr>
              <a:picLocks noChangeAspect="1"/>
            </p:cNvPicPr>
            <p:nvPr/>
          </p:nvPicPr>
          <p:blipFill>
            <a:blip r:embed="rId3"/>
            <a:stretch>
              <a:fillRect/>
            </a:stretch>
          </p:blipFill>
          <p:spPr>
            <a:xfrm>
              <a:off x="1005090" y="2469472"/>
              <a:ext cx="2153746" cy="1435098"/>
            </a:xfrm>
            <a:prstGeom prst="rect">
              <a:avLst/>
            </a:prstGeom>
          </p:spPr>
        </p:pic>
        <p:sp>
          <p:nvSpPr>
            <p:cNvPr id="12" name="TextBox 11">
              <a:extLst>
                <a:ext uri="{FF2B5EF4-FFF2-40B4-BE49-F238E27FC236}">
                  <a16:creationId xmlns:a16="http://schemas.microsoft.com/office/drawing/2014/main" id="{7D2C5FCC-D262-46C3-8C76-AAEDB82E63A7}"/>
                </a:ext>
              </a:extLst>
            </p:cNvPr>
            <p:cNvSpPr txBox="1"/>
            <p:nvPr/>
          </p:nvSpPr>
          <p:spPr>
            <a:xfrm>
              <a:off x="2814918" y="3852489"/>
              <a:ext cx="369012" cy="184666"/>
            </a:xfrm>
            <a:prstGeom prst="rect">
              <a:avLst/>
            </a:prstGeom>
            <a:noFill/>
          </p:spPr>
          <p:txBody>
            <a:bodyPr wrap="none" rtlCol="0">
              <a:spAutoFit/>
            </a:bodyPr>
            <a:lstStyle/>
            <a:p>
              <a:r>
                <a:rPr lang="en-US" sz="600" dirty="0" err="1"/>
                <a:t>Pickit</a:t>
              </a:r>
              <a:endParaRPr lang="en-US" sz="600" dirty="0"/>
            </a:p>
          </p:txBody>
        </p:sp>
      </p:grpSp>
      <p:grpSp>
        <p:nvGrpSpPr>
          <p:cNvPr id="16" name="Group 15">
            <a:extLst>
              <a:ext uri="{FF2B5EF4-FFF2-40B4-BE49-F238E27FC236}">
                <a16:creationId xmlns:a16="http://schemas.microsoft.com/office/drawing/2014/main" id="{DEC32879-248C-47BA-B16C-23710EC12857}"/>
              </a:ext>
            </a:extLst>
          </p:cNvPr>
          <p:cNvGrpSpPr/>
          <p:nvPr/>
        </p:nvGrpSpPr>
        <p:grpSpPr>
          <a:xfrm>
            <a:off x="323998" y="2239582"/>
            <a:ext cx="1856963" cy="1316087"/>
            <a:chOff x="879112" y="3030463"/>
            <a:chExt cx="1856963" cy="1316087"/>
          </a:xfrm>
        </p:grpSpPr>
        <p:pic>
          <p:nvPicPr>
            <p:cNvPr id="17" name="Picture 16" descr="Two people sitting on a couch&#10;&#10;Description automatically generated">
              <a:extLst>
                <a:ext uri="{FF2B5EF4-FFF2-40B4-BE49-F238E27FC236}">
                  <a16:creationId xmlns:a16="http://schemas.microsoft.com/office/drawing/2014/main" id="{10BDA96A-8B88-471B-8D6F-BE0D34275729}"/>
                </a:ext>
              </a:extLst>
            </p:cNvPr>
            <p:cNvPicPr>
              <a:picLocks noChangeAspect="1"/>
            </p:cNvPicPr>
            <p:nvPr/>
          </p:nvPicPr>
          <p:blipFill>
            <a:blip r:embed="rId4"/>
            <a:stretch>
              <a:fillRect/>
            </a:stretch>
          </p:blipFill>
          <p:spPr>
            <a:xfrm>
              <a:off x="879112" y="3030463"/>
              <a:ext cx="1787697" cy="1184349"/>
            </a:xfrm>
            <a:prstGeom prst="rect">
              <a:avLst/>
            </a:prstGeom>
          </p:spPr>
        </p:pic>
        <p:sp>
          <p:nvSpPr>
            <p:cNvPr id="18" name="TextBox 17">
              <a:extLst>
                <a:ext uri="{FF2B5EF4-FFF2-40B4-BE49-F238E27FC236}">
                  <a16:creationId xmlns:a16="http://schemas.microsoft.com/office/drawing/2014/main" id="{42F36A9F-AC99-471D-B727-AFC64404FE0B}"/>
                </a:ext>
              </a:extLst>
            </p:cNvPr>
            <p:cNvSpPr txBox="1"/>
            <p:nvPr/>
          </p:nvSpPr>
          <p:spPr>
            <a:xfrm>
              <a:off x="1889368" y="4161884"/>
              <a:ext cx="846707" cy="184666"/>
            </a:xfrm>
            <a:prstGeom prst="rect">
              <a:avLst/>
            </a:prstGeom>
            <a:noFill/>
          </p:spPr>
          <p:txBody>
            <a:bodyPr wrap="none" rtlCol="0">
              <a:spAutoFit/>
            </a:bodyPr>
            <a:lstStyle/>
            <a:p>
              <a:r>
                <a:rPr lang="en-US" sz="600" dirty="0"/>
                <a:t>Creative Commons</a:t>
              </a:r>
            </a:p>
          </p:txBody>
        </p:sp>
      </p:grpSp>
    </p:spTree>
    <p:extLst>
      <p:ext uri="{BB962C8B-B14F-4D97-AF65-F5344CB8AC3E}">
        <p14:creationId xmlns:p14="http://schemas.microsoft.com/office/powerpoint/2010/main" val="187366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407" y="4711625"/>
            <a:ext cx="915635"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t>
            </a:r>
            <a:r>
              <a:rPr lang="en-US" sz="1200" dirty="0" err="1">
                <a:solidFill>
                  <a:schemeClr val="tx1"/>
                </a:solidFill>
                <a:latin typeface="Calibri" panose="020F0502020204030204" pitchFamily="34" charset="0"/>
                <a:cs typeface="Calibri" panose="020F0502020204030204" pitchFamily="34" charset="0"/>
              </a:rPr>
              <a:t>Zart</a:t>
            </a:r>
            <a:r>
              <a:rPr lang="en-US" sz="1200" dirty="0">
                <a:solidFill>
                  <a:schemeClr val="tx1"/>
                </a:solidFill>
                <a:latin typeface="Calibri" panose="020F0502020204030204" pitchFamily="34" charset="0"/>
                <a:cs typeface="Calibri" panose="020F0502020204030204" pitchFamily="34" charset="0"/>
              </a:rPr>
              <a:t>, 2012)</a:t>
            </a:r>
          </a:p>
        </p:txBody>
      </p:sp>
      <p:sp>
        <p:nvSpPr>
          <p:cNvPr id="2" name="Slide Number Placeholder 1"/>
          <p:cNvSpPr>
            <a:spLocks noGrp="1"/>
          </p:cNvSpPr>
          <p:nvPr>
            <p:ph type="sldNum" sz="quarter" idx="12"/>
          </p:nvPr>
        </p:nvSpPr>
        <p:spPr/>
        <p:txBody>
          <a:bodyPr/>
          <a:lstStyle/>
          <a:p>
            <a:fld id="{E59CB7E1-91DC-4272-BB44-E0360AD4D249}" type="slidenum">
              <a:rPr lang="en-US" smtClean="0"/>
              <a:t>25</a:t>
            </a:fld>
            <a:endParaRPr lang="en-US" dirty="0"/>
          </a:p>
        </p:txBody>
      </p:sp>
      <p:sp>
        <p:nvSpPr>
          <p:cNvPr id="9" name="TextBox 8"/>
          <p:cNvSpPr txBox="1"/>
          <p:nvPr/>
        </p:nvSpPr>
        <p:spPr>
          <a:xfrm>
            <a:off x="107196" y="331357"/>
            <a:ext cx="8929607"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Competencia</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Cultural</a:t>
            </a:r>
          </a:p>
        </p:txBody>
      </p:sp>
      <p:sp>
        <p:nvSpPr>
          <p:cNvPr id="7" name="Rectangle 6">
            <a:extLst>
              <a:ext uri="{FF2B5EF4-FFF2-40B4-BE49-F238E27FC236}">
                <a16:creationId xmlns:a16="http://schemas.microsoft.com/office/drawing/2014/main" id="{33E643A7-B2FF-489B-A35A-9AE668DB4442}"/>
              </a:ext>
            </a:extLst>
          </p:cNvPr>
          <p:cNvSpPr/>
          <p:nvPr/>
        </p:nvSpPr>
        <p:spPr>
          <a:xfrm>
            <a:off x="522994" y="1400030"/>
            <a:ext cx="8215622" cy="1569660"/>
          </a:xfrm>
          <a:prstGeom prst="rect">
            <a:avLst/>
          </a:prstGeom>
        </p:spPr>
        <p:txBody>
          <a:bodyPr wrap="square">
            <a:spAutoFit/>
          </a:bodyPr>
          <a:lstStyle/>
          <a:p>
            <a:r>
              <a:rPr lang="es-MX" sz="2400" dirty="0">
                <a:solidFill>
                  <a:srgbClr val="002060"/>
                </a:solidFill>
                <a:latin typeface="Calibri" panose="020F0502020204030204" pitchFamily="34" charset="0"/>
                <a:cs typeface="Calibri" panose="020F0502020204030204" pitchFamily="34" charset="0"/>
              </a:rPr>
              <a:t>Aprender un idioma sin el marco cultural en </a:t>
            </a:r>
            <a:br>
              <a:rPr lang="es-MX" sz="2400" dirty="0">
                <a:solidFill>
                  <a:srgbClr val="002060"/>
                </a:solidFill>
                <a:latin typeface="Calibri" panose="020F0502020204030204" pitchFamily="34" charset="0"/>
                <a:cs typeface="Calibri" panose="020F0502020204030204" pitchFamily="34" charset="0"/>
              </a:rPr>
            </a:br>
            <a:r>
              <a:rPr lang="es-MX" sz="2400" dirty="0">
                <a:solidFill>
                  <a:srgbClr val="002060"/>
                </a:solidFill>
                <a:latin typeface="Calibri" panose="020F0502020204030204" pitchFamily="34" charset="0"/>
                <a:cs typeface="Calibri" panose="020F0502020204030204" pitchFamily="34" charset="0"/>
              </a:rPr>
              <a:t>el que existe, es como cocinar comida étnica </a:t>
            </a:r>
            <a:br>
              <a:rPr lang="es-MX" sz="2400" dirty="0">
                <a:solidFill>
                  <a:srgbClr val="002060"/>
                </a:solidFill>
                <a:latin typeface="Calibri" panose="020F0502020204030204" pitchFamily="34" charset="0"/>
                <a:cs typeface="Calibri" panose="020F0502020204030204" pitchFamily="34" charset="0"/>
              </a:rPr>
            </a:br>
            <a:r>
              <a:rPr lang="es-MX" sz="2400" dirty="0">
                <a:solidFill>
                  <a:srgbClr val="002060"/>
                </a:solidFill>
                <a:latin typeface="Calibri" panose="020F0502020204030204" pitchFamily="34" charset="0"/>
                <a:cs typeface="Calibri" panose="020F0502020204030204" pitchFamily="34" charset="0"/>
              </a:rPr>
              <a:t>sin las especias de la región. Simplemente </a:t>
            </a:r>
            <a:br>
              <a:rPr lang="es-MX" sz="2400" dirty="0">
                <a:solidFill>
                  <a:srgbClr val="002060"/>
                </a:solidFill>
                <a:latin typeface="Calibri" panose="020F0502020204030204" pitchFamily="34" charset="0"/>
                <a:cs typeface="Calibri" panose="020F0502020204030204" pitchFamily="34" charset="0"/>
              </a:rPr>
            </a:br>
            <a:r>
              <a:rPr lang="es-MX" sz="2400" dirty="0">
                <a:solidFill>
                  <a:srgbClr val="002060"/>
                </a:solidFill>
                <a:latin typeface="Calibri" panose="020F0502020204030204" pitchFamily="34" charset="0"/>
                <a:cs typeface="Calibri" panose="020F0502020204030204" pitchFamily="34" charset="0"/>
              </a:rPr>
              <a:t>eliminará todo el sabor del idioma.</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E74439A-F0BA-422C-B361-4AD4FC59DDB8}"/>
              </a:ext>
            </a:extLst>
          </p:cNvPr>
          <p:cNvGrpSpPr/>
          <p:nvPr/>
        </p:nvGrpSpPr>
        <p:grpSpPr>
          <a:xfrm>
            <a:off x="5942194" y="1325793"/>
            <a:ext cx="1977405" cy="1718134"/>
            <a:chOff x="6270440" y="1400030"/>
            <a:chExt cx="1977405" cy="1718134"/>
          </a:xfrm>
        </p:grpSpPr>
        <p:pic>
          <p:nvPicPr>
            <p:cNvPr id="11" name="Picture 10" descr="A picture containing text, vector graphics&#10;&#10;Description automatically generated">
              <a:extLst>
                <a:ext uri="{FF2B5EF4-FFF2-40B4-BE49-F238E27FC236}">
                  <a16:creationId xmlns:a16="http://schemas.microsoft.com/office/drawing/2014/main" id="{C0C98E5F-360C-4566-8F3F-1BE3DA122C53}"/>
                </a:ext>
              </a:extLst>
            </p:cNvPr>
            <p:cNvPicPr>
              <a:picLocks noChangeAspect="1"/>
            </p:cNvPicPr>
            <p:nvPr/>
          </p:nvPicPr>
          <p:blipFill>
            <a:blip r:embed="rId3"/>
            <a:stretch>
              <a:fillRect/>
            </a:stretch>
          </p:blipFill>
          <p:spPr>
            <a:xfrm>
              <a:off x="6270440" y="1400030"/>
              <a:ext cx="1977405" cy="1537752"/>
            </a:xfrm>
            <a:prstGeom prst="rect">
              <a:avLst/>
            </a:prstGeom>
          </p:spPr>
        </p:pic>
        <p:sp>
          <p:nvSpPr>
            <p:cNvPr id="12" name="TextBox 11">
              <a:extLst>
                <a:ext uri="{FF2B5EF4-FFF2-40B4-BE49-F238E27FC236}">
                  <a16:creationId xmlns:a16="http://schemas.microsoft.com/office/drawing/2014/main" id="{7931A615-CAA3-4F13-8BA3-31312C407B2E}"/>
                </a:ext>
              </a:extLst>
            </p:cNvPr>
            <p:cNvSpPr txBox="1"/>
            <p:nvPr/>
          </p:nvSpPr>
          <p:spPr>
            <a:xfrm>
              <a:off x="7182197" y="2933498"/>
              <a:ext cx="503664" cy="184666"/>
            </a:xfrm>
            <a:prstGeom prst="rect">
              <a:avLst/>
            </a:prstGeom>
            <a:noFill/>
          </p:spPr>
          <p:txBody>
            <a:bodyPr wrap="none" rtlCol="0">
              <a:spAutoFit/>
            </a:bodyPr>
            <a:lstStyle/>
            <a:p>
              <a:r>
                <a:rPr lang="en-US" sz="600" dirty="0" err="1"/>
                <a:t>Pinclipart</a:t>
              </a:r>
              <a:endParaRPr lang="en-US" sz="600" dirty="0"/>
            </a:p>
          </p:txBody>
        </p:sp>
      </p:grpSp>
    </p:spTree>
    <p:extLst>
      <p:ext uri="{BB962C8B-B14F-4D97-AF65-F5344CB8AC3E}">
        <p14:creationId xmlns:p14="http://schemas.microsoft.com/office/powerpoint/2010/main" val="2709215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lvl="0">
              <a:spcBef>
                <a:spcPts val="0"/>
              </a:spcBef>
              <a:buNone/>
            </a:pPr>
            <a:fld id="{00000000-1234-1234-1234-123412341234}" type="slidenum">
              <a:rPr lang="en" smtClean="0"/>
              <a:t>26</a:t>
            </a:fld>
            <a:endParaRPr lang="en"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28" y="431255"/>
            <a:ext cx="82962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6728" y="431255"/>
            <a:ext cx="6960560" cy="584775"/>
          </a:xfrm>
          <a:prstGeom prst="rect">
            <a:avLst/>
          </a:prstGeom>
          <a:noFill/>
        </p:spPr>
        <p:txBody>
          <a:bodyPr wrap="none" rtlCol="0">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camino</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hacia</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Competencia</a:t>
            </a:r>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Cultural </a:t>
            </a:r>
          </a:p>
        </p:txBody>
      </p:sp>
      <p:sp>
        <p:nvSpPr>
          <p:cNvPr id="11" name="Rectangle 10"/>
          <p:cNvSpPr/>
          <p:nvPr/>
        </p:nvSpPr>
        <p:spPr>
          <a:xfrm>
            <a:off x="176728" y="3627726"/>
            <a:ext cx="8450843" cy="1061829"/>
          </a:xfrm>
          <a:prstGeom prst="rect">
            <a:avLst/>
          </a:prstGeom>
        </p:spPr>
        <p:txBody>
          <a:bodyPr wrap="square">
            <a:spAutoFit/>
          </a:bodyPr>
          <a:lstStyle/>
          <a:p>
            <a:pPr marL="342900" indent="-342900">
              <a:spcBef>
                <a:spcPts val="600"/>
              </a:spcBef>
              <a:buFont typeface="Courier New" panose="02070309020205020404" pitchFamily="49" charset="0"/>
              <a:buChar char="o"/>
            </a:pPr>
            <a:r>
              <a:rPr lang="en-US" sz="2400" dirty="0">
                <a:solidFill>
                  <a:schemeClr val="tx2">
                    <a:lumMod val="75000"/>
                  </a:schemeClr>
                </a:solidFill>
                <a:latin typeface="Calibri" panose="020F0502020204030204" pitchFamily="34" charset="0"/>
                <a:cs typeface="Calibri" panose="020F0502020204030204" pitchFamily="34" charset="0"/>
              </a:rPr>
              <a:t>Lean </a:t>
            </a:r>
            <a:r>
              <a:rPr lang="en-US" sz="2400" dirty="0" err="1">
                <a:solidFill>
                  <a:schemeClr val="tx2">
                    <a:lumMod val="75000"/>
                  </a:schemeClr>
                </a:solidFill>
                <a:latin typeface="Calibri" panose="020F0502020204030204" pitchFamily="34" charset="0"/>
                <a:cs typeface="Calibri" panose="020F0502020204030204" pitchFamily="34" charset="0"/>
              </a:rPr>
              <a:t>cada</a:t>
            </a:r>
            <a:r>
              <a:rPr lang="en-US" sz="2400" dirty="0">
                <a:solidFill>
                  <a:schemeClr val="tx2">
                    <a:lumMod val="75000"/>
                  </a:schemeClr>
                </a:solidFill>
                <a:latin typeface="Calibri" panose="020F0502020204030204" pitchFamily="34" charset="0"/>
                <a:cs typeface="Calibri" panose="020F0502020204030204" pitchFamily="34" charset="0"/>
              </a:rPr>
              <a:t> </a:t>
            </a:r>
            <a:r>
              <a:rPr lang="en-US" sz="2400" dirty="0" err="1">
                <a:solidFill>
                  <a:schemeClr val="tx2">
                    <a:lumMod val="75000"/>
                  </a:schemeClr>
                </a:solidFill>
                <a:latin typeface="Calibri" panose="020F0502020204030204" pitchFamily="34" charset="0"/>
                <a:cs typeface="Calibri" panose="020F0502020204030204" pitchFamily="34" charset="0"/>
              </a:rPr>
              <a:t>escrito</a:t>
            </a:r>
            <a:r>
              <a:rPr lang="en-US" sz="2400" dirty="0">
                <a:solidFill>
                  <a:schemeClr val="tx2">
                    <a:lumMod val="75000"/>
                  </a:schemeClr>
                </a:solidFill>
                <a:latin typeface="Calibri" panose="020F0502020204030204" pitchFamily="34" charset="0"/>
                <a:cs typeface="Calibri" panose="020F0502020204030204" pitchFamily="34" charset="0"/>
              </a:rPr>
              <a:t> de </a:t>
            </a:r>
            <a:r>
              <a:rPr lang="en-US" sz="2400" dirty="0">
                <a:solidFill>
                  <a:srgbClr val="002060"/>
                </a:solidFill>
                <a:latin typeface="Calibri" panose="020F0502020204030204" pitchFamily="34" charset="0"/>
                <a:cs typeface="Calibri" panose="020F0502020204030204" pitchFamily="34" charset="0"/>
              </a:rPr>
              <a:t>«</a:t>
            </a:r>
            <a:r>
              <a:rPr lang="en-US" sz="2400" dirty="0" err="1">
                <a:solidFill>
                  <a:schemeClr val="tx2">
                    <a:lumMod val="75000"/>
                  </a:schemeClr>
                </a:solidFill>
                <a:latin typeface="Calibri" panose="020F0502020204030204" pitchFamily="34" charset="0"/>
                <a:cs typeface="Calibri" panose="020F0502020204030204" pitchFamily="34" charset="0"/>
              </a:rPr>
              <a:t>bache</a:t>
            </a:r>
            <a:r>
              <a:rPr lang="en-US" sz="2400" dirty="0">
                <a:solidFill>
                  <a:schemeClr val="tx2">
                    <a:lumMod val="75000"/>
                  </a:schemeClr>
                </a:solidFill>
                <a:latin typeface="Calibri" panose="020F0502020204030204" pitchFamily="34" charset="0"/>
                <a:cs typeface="Calibri" panose="020F0502020204030204" pitchFamily="34" charset="0"/>
              </a:rPr>
              <a:t> </a:t>
            </a:r>
            <a:r>
              <a:rPr lang="en-US" sz="2400" dirty="0" err="1">
                <a:solidFill>
                  <a:schemeClr val="tx2">
                    <a:lumMod val="75000"/>
                  </a:schemeClr>
                </a:solidFill>
                <a:latin typeface="Calibri" panose="020F0502020204030204" pitchFamily="34" charset="0"/>
                <a:cs typeface="Calibri" panose="020F0502020204030204" pitchFamily="34" charset="0"/>
              </a:rPr>
              <a:t>en</a:t>
            </a:r>
            <a:r>
              <a:rPr lang="en-US" sz="2400" dirty="0">
                <a:solidFill>
                  <a:schemeClr val="tx2">
                    <a:lumMod val="75000"/>
                  </a:schemeClr>
                </a:solidFill>
                <a:latin typeface="Calibri" panose="020F0502020204030204" pitchFamily="34" charset="0"/>
                <a:cs typeface="Calibri" panose="020F0502020204030204" pitchFamily="34" charset="0"/>
              </a:rPr>
              <a:t> el </a:t>
            </a:r>
            <a:r>
              <a:rPr lang="en-US" sz="2400" dirty="0" err="1">
                <a:solidFill>
                  <a:srgbClr val="002060"/>
                </a:solidFill>
                <a:latin typeface="Calibri" panose="020F0502020204030204" pitchFamily="34" charset="0"/>
                <a:cs typeface="Calibri" panose="020F0502020204030204" pitchFamily="34" charset="0"/>
              </a:rPr>
              <a:t>camino</a:t>
            </a:r>
            <a:r>
              <a:rPr lang="en-US" sz="2400" dirty="0">
                <a:solidFill>
                  <a:srgbClr val="002060"/>
                </a:solidFill>
                <a:latin typeface="Calibri" panose="020F0502020204030204" pitchFamily="34" charset="0"/>
                <a:cs typeface="Calibri" panose="020F0502020204030204" pitchFamily="34" charset="0"/>
              </a:rPr>
              <a:t>».</a:t>
            </a:r>
          </a:p>
          <a:p>
            <a:pPr marL="171450" indent="-171450">
              <a:buFont typeface="Courier New" panose="02070309020205020404" pitchFamily="49" charset="0"/>
              <a:buChar char="o"/>
            </a:pPr>
            <a:endParaRPr lang="en-US" sz="1000" dirty="0">
              <a:solidFill>
                <a:srgbClr val="002060"/>
              </a:solidFill>
              <a:latin typeface="Calibri" panose="020F0502020204030204" pitchFamily="34" charset="0"/>
              <a:cs typeface="Calibri" panose="020F0502020204030204" pitchFamily="34" charset="0"/>
            </a:endParaRPr>
          </a:p>
          <a:p>
            <a:pPr marL="342900" indent="-342900">
              <a:spcBef>
                <a:spcPts val="600"/>
              </a:spcBef>
              <a:buFont typeface="Courier New" panose="02070309020205020404" pitchFamily="49" charset="0"/>
              <a:buChar char="o"/>
            </a:pPr>
            <a:r>
              <a:rPr lang="en-US" sz="2400" dirty="0" err="1">
                <a:solidFill>
                  <a:schemeClr val="tx2">
                    <a:lumMod val="75000"/>
                  </a:schemeClr>
                </a:solidFill>
                <a:latin typeface="Calibri" panose="020F0502020204030204" pitchFamily="34" charset="0"/>
                <a:cs typeface="Calibri" panose="020F0502020204030204" pitchFamily="34" charset="0"/>
              </a:rPr>
              <a:t>Compartan</a:t>
            </a:r>
            <a:r>
              <a:rPr lang="en-US" sz="2400" dirty="0">
                <a:solidFill>
                  <a:schemeClr val="tx2">
                    <a:lumMod val="75000"/>
                  </a:schemeClr>
                </a:solidFill>
                <a:latin typeface="Calibri" panose="020F0502020204030204" pitchFamily="34" charset="0"/>
                <a:cs typeface="Calibri" panose="020F0502020204030204" pitchFamily="34" charset="0"/>
              </a:rPr>
              <a:t> ideas que </a:t>
            </a:r>
            <a:r>
              <a:rPr lang="en-US" sz="2400" dirty="0" err="1">
                <a:solidFill>
                  <a:schemeClr val="tx2">
                    <a:lumMod val="75000"/>
                  </a:schemeClr>
                </a:solidFill>
                <a:latin typeface="Calibri" panose="020F0502020204030204" pitchFamily="34" charset="0"/>
                <a:cs typeface="Calibri" panose="020F0502020204030204" pitchFamily="34" charset="0"/>
              </a:rPr>
              <a:t>tengan</a:t>
            </a:r>
            <a:r>
              <a:rPr lang="en-US" sz="2400" dirty="0">
                <a:solidFill>
                  <a:schemeClr val="tx2">
                    <a:lumMod val="75000"/>
                  </a:schemeClr>
                </a:solidFill>
                <a:latin typeface="Calibri" panose="020F0502020204030204" pitchFamily="34" charset="0"/>
                <a:cs typeface="Calibri" panose="020F0502020204030204" pitchFamily="34" charset="0"/>
              </a:rPr>
              <a:t> para responder a </a:t>
            </a:r>
            <a:r>
              <a:rPr lang="en-US" sz="2400" dirty="0" err="1">
                <a:solidFill>
                  <a:schemeClr val="tx2">
                    <a:lumMod val="75000"/>
                  </a:schemeClr>
                </a:solidFill>
                <a:latin typeface="Calibri" panose="020F0502020204030204" pitchFamily="34" charset="0"/>
                <a:cs typeface="Calibri" panose="020F0502020204030204" pitchFamily="34" charset="0"/>
              </a:rPr>
              <a:t>estos</a:t>
            </a:r>
            <a:r>
              <a:rPr lang="en-US" sz="2400" dirty="0">
                <a:solidFill>
                  <a:schemeClr val="tx2">
                    <a:lumMod val="75000"/>
                  </a:schemeClr>
                </a:solidFill>
                <a:latin typeface="Calibri" panose="020F0502020204030204" pitchFamily="34" charset="0"/>
                <a:cs typeface="Calibri" panose="020F0502020204030204" pitchFamily="34" charset="0"/>
              </a:rPr>
              <a:t> </a:t>
            </a:r>
            <a:r>
              <a:rPr lang="en-US" sz="2400" dirty="0">
                <a:solidFill>
                  <a:srgbClr val="002060"/>
                </a:solidFill>
                <a:latin typeface="Calibri" panose="020F0502020204030204" pitchFamily="34" charset="0"/>
                <a:cs typeface="Calibri" panose="020F0502020204030204" pitchFamily="34" charset="0"/>
              </a:rPr>
              <a:t>«</a:t>
            </a:r>
            <a:r>
              <a:rPr lang="en-US" sz="2400" dirty="0" err="1">
                <a:solidFill>
                  <a:schemeClr val="tx2">
                    <a:lumMod val="75000"/>
                  </a:schemeClr>
                </a:solidFill>
                <a:latin typeface="Calibri" panose="020F0502020204030204" pitchFamily="34" charset="0"/>
                <a:cs typeface="Calibri" panose="020F0502020204030204" pitchFamily="34" charset="0"/>
              </a:rPr>
              <a:t>baches</a:t>
            </a:r>
            <a:r>
              <a:rPr lang="en-US" sz="2400" dirty="0">
                <a:solidFill>
                  <a:srgbClr val="002060"/>
                </a:solidFill>
                <a:latin typeface="Calibri" panose="020F0502020204030204" pitchFamily="34" charset="0"/>
                <a:cs typeface="Calibri" panose="020F0502020204030204" pitchFamily="34" charset="0"/>
              </a:rPr>
              <a:t>»</a:t>
            </a:r>
            <a:r>
              <a:rPr lang="en-US" sz="2400" dirty="0">
                <a:solidFill>
                  <a:schemeClr val="tx2">
                    <a:lumMod val="7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99617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0993" y="2212774"/>
            <a:ext cx="7795103" cy="1938992"/>
          </a:xfrm>
          <a:prstGeom prst="rect">
            <a:avLst/>
          </a:prstGeom>
        </p:spPr>
        <p:txBody>
          <a:bodyPr wrap="square">
            <a:spAutoFit/>
          </a:bodyPr>
          <a:lstStyle/>
          <a:p>
            <a:pPr lvl="0" eaLnBrk="0" fontAlgn="base" hangingPunct="0">
              <a:spcBef>
                <a:spcPct val="0"/>
              </a:spcBef>
              <a:spcAft>
                <a:spcPct val="0"/>
              </a:spcAft>
              <a:defRPr/>
            </a:pP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En 4° grado, muchos niños </a:t>
            </a:r>
            <a:r>
              <a:rPr lang="es-ES" altLang="es-MX" sz="2400" dirty="0">
                <a:solidFill>
                  <a:srgbClr val="002060"/>
                </a:solidFill>
                <a:latin typeface="Calibri" panose="020F0502020204030204" pitchFamily="34" charset="0"/>
                <a:cs typeface="Calibri" panose="020F0502020204030204" pitchFamily="34" charset="0"/>
              </a:rPr>
              <a:t>empiezan</a:t>
            </a: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 afirmar su identidad y tienen un fuerte deseo de </a:t>
            </a:r>
            <a:r>
              <a:rPr lang="en-US" sz="2400" dirty="0">
                <a:solidFill>
                  <a:srgbClr val="002060"/>
                </a:solidFill>
                <a:latin typeface="Calibri" panose="020F0502020204030204" pitchFamily="34" charset="0"/>
                <a:cs typeface="Calibri" panose="020F0502020204030204" pitchFamily="34" charset="0"/>
              </a:rPr>
              <a:t>«</a:t>
            </a: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encajar</a:t>
            </a:r>
            <a:r>
              <a:rPr lang="en-US" sz="2400" dirty="0">
                <a:solidFill>
                  <a:srgbClr val="002060"/>
                </a:solidFill>
                <a:latin typeface="Calibri" panose="020F0502020204030204" pitchFamily="34" charset="0"/>
                <a:cs typeface="Calibri" panose="020F0502020204030204" pitchFamily="34" charset="0"/>
              </a:rPr>
              <a:t>»</a:t>
            </a: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lang="es-ES" altLang="es-MX" sz="2400" dirty="0">
                <a:solidFill>
                  <a:srgbClr val="002060"/>
                </a:solidFill>
                <a:latin typeface="Calibri" panose="020F0502020204030204" pitchFamily="34" charset="0"/>
                <a:cs typeface="Calibri" panose="020F0502020204030204" pitchFamily="34" charset="0"/>
              </a:rPr>
              <a:t>en</a:t>
            </a: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la cultura y el </a:t>
            </a:r>
            <a:r>
              <a:rPr lang="es-ES" altLang="es-MX" sz="2400" dirty="0">
                <a:solidFill>
                  <a:srgbClr val="002060"/>
                </a:solidFill>
                <a:latin typeface="Calibri" panose="020F0502020204030204" pitchFamily="34" charset="0"/>
                <a:cs typeface="Calibri" panose="020F0502020204030204" pitchFamily="34" charset="0"/>
              </a:rPr>
              <a:t>idioma de los Estados Unidos</a:t>
            </a: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lang="es-ES" altLang="es-MX" sz="2400" dirty="0">
                <a:solidFill>
                  <a:srgbClr val="002060"/>
                </a:solidFill>
                <a:latin typeface="Calibri" panose="020F0502020204030204" pitchFamily="34" charset="0"/>
                <a:cs typeface="Calibri" panose="020F0502020204030204" pitchFamily="34" charset="0"/>
              </a:rPr>
              <a:t>Puede ser que</a:t>
            </a: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ya no quieran hablar español. Esta es </a:t>
            </a:r>
            <a:r>
              <a:rPr lang="es-ES" altLang="es-MX" sz="2400" dirty="0">
                <a:solidFill>
                  <a:srgbClr val="002060"/>
                </a:solidFill>
                <a:latin typeface="Calibri" panose="020F0502020204030204" pitchFamily="34" charset="0"/>
                <a:cs typeface="Calibri" panose="020F0502020204030204" pitchFamily="34" charset="0"/>
              </a:rPr>
              <a:t>una realidad observada en </a:t>
            </a: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es-ES" altLang="es-MX" sz="2400" b="0" i="1"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todos</a:t>
            </a: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los </a:t>
            </a:r>
            <a:r>
              <a:rPr lang="es-ES" altLang="es-MX" sz="2400" dirty="0">
                <a:solidFill>
                  <a:srgbClr val="002060"/>
                </a:solidFill>
                <a:latin typeface="Calibri" panose="020F0502020204030204" pitchFamily="34" charset="0"/>
                <a:cs typeface="Calibri" panose="020F0502020204030204" pitchFamily="34" charset="0"/>
              </a:rPr>
              <a:t>alumnos</a:t>
            </a:r>
            <a:r>
              <a:rPr kumimoji="0" lang="es-ES" altLang="es-MX" sz="24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a:t>
            </a:r>
          </a:p>
        </p:txBody>
      </p:sp>
      <p:sp>
        <p:nvSpPr>
          <p:cNvPr id="2" name="Slide Number Placeholder 1"/>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i="0" u="none" strike="noStrike" kern="0" cap="none" spc="0" normalizeH="0" baseline="0" noProof="0" smtClean="0">
                <a:ln>
                  <a:noFill/>
                </a:ln>
                <a:solidFill>
                  <a:schemeClr val="bg1"/>
                </a:solidFill>
                <a:effectLst/>
                <a:uLnTx/>
                <a:uFillTx/>
                <a:latin typeface="Calibri" panose="020F0502020204030204" pitchFamily="34" charset="0"/>
                <a:cs typeface="Calibri" panose="020F0502020204030204" pitchFamily="34" charset="0"/>
                <a:sym typeface="Arial"/>
              </a:rPr>
              <a:pPr marL="0" marR="0" lvl="0" indent="0" defTabSz="914400" rtl="0" eaLnBrk="1" fontAlgn="auto" latinLnBrk="0" hangingPunct="1">
                <a:lnSpc>
                  <a:spcPct val="100000"/>
                </a:lnSpc>
                <a:spcBef>
                  <a:spcPts val="0"/>
                </a:spcBef>
                <a:spcAft>
                  <a:spcPts val="0"/>
                </a:spcAft>
                <a:buClrTx/>
                <a:buSzTx/>
                <a:buFontTx/>
                <a:buNone/>
                <a:tabLst/>
                <a:defRPr/>
              </a:pPr>
              <a:t>27</a:t>
            </a:fld>
            <a:endParaRPr kumimoji="0" lang="en" sz="120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F3713B2F-D03E-4188-94A7-546D199BE1C8}"/>
              </a:ext>
            </a:extLst>
          </p:cNvPr>
          <p:cNvPicPr>
            <a:picLocks noChangeAspect="1"/>
          </p:cNvPicPr>
          <p:nvPr/>
        </p:nvPicPr>
        <p:blipFill>
          <a:blip r:embed="rId3"/>
          <a:stretch>
            <a:fillRect/>
          </a:stretch>
        </p:blipFill>
        <p:spPr>
          <a:xfrm>
            <a:off x="341461" y="114876"/>
            <a:ext cx="1421001" cy="1276590"/>
          </a:xfrm>
          <a:prstGeom prst="rect">
            <a:avLst/>
          </a:prstGeom>
        </p:spPr>
      </p:pic>
      <p:grpSp>
        <p:nvGrpSpPr>
          <p:cNvPr id="6" name="Group 5">
            <a:extLst>
              <a:ext uri="{FF2B5EF4-FFF2-40B4-BE49-F238E27FC236}">
                <a16:creationId xmlns:a16="http://schemas.microsoft.com/office/drawing/2014/main" id="{327EBB08-2AFC-4C83-B155-ECBDC52067A0}"/>
              </a:ext>
            </a:extLst>
          </p:cNvPr>
          <p:cNvGrpSpPr/>
          <p:nvPr/>
        </p:nvGrpSpPr>
        <p:grpSpPr>
          <a:xfrm>
            <a:off x="2041824" y="148865"/>
            <a:ext cx="1564296" cy="1551822"/>
            <a:chOff x="2041824" y="148865"/>
            <a:chExt cx="1564296" cy="1551822"/>
          </a:xfrm>
        </p:grpSpPr>
        <p:pic>
          <p:nvPicPr>
            <p:cNvPr id="7" name="Picture 3">
              <a:extLst>
                <a:ext uri="{FF2B5EF4-FFF2-40B4-BE49-F238E27FC236}">
                  <a16:creationId xmlns:a16="http://schemas.microsoft.com/office/drawing/2014/main" id="{6EADE9EC-921A-460C-9F37-46A4718DB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824" y="148865"/>
              <a:ext cx="1564296" cy="155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BE4C4668-C310-4D2D-A67C-B1C2E35D90DF}"/>
                </a:ext>
              </a:extLst>
            </p:cNvPr>
            <p:cNvSpPr txBox="1"/>
            <p:nvPr/>
          </p:nvSpPr>
          <p:spPr>
            <a:xfrm>
              <a:off x="3018972" y="1483661"/>
              <a:ext cx="460382" cy="184666"/>
            </a:xfrm>
            <a:prstGeom prst="rect">
              <a:avLst/>
            </a:prstGeom>
            <a:noFill/>
          </p:spPr>
          <p:txBody>
            <a:bodyPr wrap="none" rtlCol="0">
              <a:spAutoFit/>
            </a:bodyPr>
            <a:lstStyle/>
            <a:p>
              <a:r>
                <a:rPr lang="en-US" sz="600" dirty="0"/>
                <a:t>Pixabay</a:t>
              </a:r>
            </a:p>
          </p:txBody>
        </p:sp>
      </p:grpSp>
      <p:sp>
        <p:nvSpPr>
          <p:cNvPr id="9" name="Rectangle 8">
            <a:extLst>
              <a:ext uri="{FF2B5EF4-FFF2-40B4-BE49-F238E27FC236}">
                <a16:creationId xmlns:a16="http://schemas.microsoft.com/office/drawing/2014/main" id="{0EF14BC8-19CF-478E-89B4-E8E25105ED80}"/>
              </a:ext>
            </a:extLst>
          </p:cNvPr>
          <p:cNvSpPr/>
          <p:nvPr/>
        </p:nvSpPr>
        <p:spPr>
          <a:xfrm>
            <a:off x="160639" y="1951163"/>
            <a:ext cx="8577977" cy="2462213"/>
          </a:xfrm>
          <a:prstGeom prst="rect">
            <a:avLst/>
          </a:prstGeom>
          <a:solidFill>
            <a:schemeClr val="accent6">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22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La investigación muestra que todos los niños de DLI, independientemente del idioma </a:t>
            </a:r>
            <a:r>
              <a:rPr lang="es-MX" sz="2200" dirty="0">
                <a:solidFill>
                  <a:srgbClr val="002060"/>
                </a:solidFill>
                <a:latin typeface="Calibri" charset="0"/>
                <a:ea typeface="Calibri" charset="0"/>
                <a:cs typeface="Calibri" charset="0"/>
              </a:rPr>
              <a:t>que se hable en casa</a:t>
            </a:r>
            <a:r>
              <a:rPr kumimoji="0" lang="es-MX" sz="22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 prefieren usar el inglés, y esa preferencia aumenta a medida que avanzan en los </a:t>
            </a:r>
            <a:r>
              <a:rPr lang="es-MX" sz="2200" dirty="0">
                <a:solidFill>
                  <a:srgbClr val="002060"/>
                </a:solidFill>
                <a:latin typeface="Calibri" charset="0"/>
                <a:ea typeface="Calibri" charset="0"/>
                <a:cs typeface="Calibri" charset="0"/>
              </a:rPr>
              <a:t>niveles escolares</a:t>
            </a:r>
            <a:r>
              <a:rPr kumimoji="0" lang="es-MX" sz="22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 </a:t>
            </a:r>
            <a:r>
              <a:rPr kumimoji="0" lang="en-US" sz="18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(Ballinger &amp; </a:t>
            </a:r>
            <a:r>
              <a:rPr kumimoji="0" lang="en-US" sz="1800" b="0" i="0" u="none" strike="noStrike" kern="0" cap="none" spc="0" normalizeH="0" baseline="0" noProof="0" dirty="0" err="1">
                <a:ln>
                  <a:noFill/>
                </a:ln>
                <a:solidFill>
                  <a:srgbClr val="002060"/>
                </a:solidFill>
                <a:effectLst/>
                <a:uLnTx/>
                <a:uFillTx/>
                <a:latin typeface="Calibri" charset="0"/>
                <a:ea typeface="Calibri" charset="0"/>
                <a:cs typeface="Calibri" charset="0"/>
                <a:sym typeface="Arial"/>
              </a:rPr>
              <a:t>Lyster</a:t>
            </a:r>
            <a:r>
              <a:rPr kumimoji="0" lang="en-US" sz="18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 2011; Freeman, 1998; Hernández, 2015; </a:t>
            </a:r>
            <a:r>
              <a:rPr kumimoji="0" lang="en-US" sz="1800" b="0" i="0" u="none" strike="noStrike" kern="0" cap="none" spc="0" normalizeH="0" baseline="0" noProof="0" dirty="0" err="1">
                <a:ln>
                  <a:noFill/>
                </a:ln>
                <a:solidFill>
                  <a:srgbClr val="002060"/>
                </a:solidFill>
                <a:effectLst/>
                <a:uLnTx/>
                <a:uFillTx/>
                <a:latin typeface="Calibri" charset="0"/>
                <a:ea typeface="Calibri" charset="0"/>
                <a:cs typeface="Calibri" charset="0"/>
                <a:sym typeface="Arial"/>
              </a:rPr>
              <a:t>Potowski</a:t>
            </a:r>
            <a:r>
              <a:rPr kumimoji="0" lang="en-US" sz="18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 2004)</a:t>
            </a:r>
            <a:r>
              <a:rPr kumimoji="0" lang="en-US" sz="22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MX" sz="2200" dirty="0">
                <a:solidFill>
                  <a:srgbClr val="002060"/>
                </a:solidFill>
                <a:latin typeface="Calibri" charset="0"/>
                <a:ea typeface="Calibri" charset="0"/>
                <a:cs typeface="Calibri" charset="0"/>
              </a:rPr>
              <a:t>Su misión es</a:t>
            </a:r>
            <a:r>
              <a:rPr kumimoji="0" lang="es-MX" sz="22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 recordar a sus</a:t>
            </a:r>
            <a:r>
              <a:rPr kumimoji="0" lang="es-MX" sz="2200" b="0" i="0" u="none" strike="noStrike" kern="0" cap="none" spc="0" normalizeH="0" noProof="0" dirty="0">
                <a:ln>
                  <a:noFill/>
                </a:ln>
                <a:solidFill>
                  <a:srgbClr val="002060"/>
                </a:solidFill>
                <a:effectLst/>
                <a:uLnTx/>
                <a:uFillTx/>
                <a:latin typeface="Calibri" charset="0"/>
                <a:ea typeface="Calibri" charset="0"/>
                <a:cs typeface="Calibri" charset="0"/>
                <a:sym typeface="Arial"/>
              </a:rPr>
              <a:t> hijos </a:t>
            </a:r>
            <a:r>
              <a:rPr kumimoji="0" lang="es-MX" sz="22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el valor del bilingüismo y ofrecerles</a:t>
            </a:r>
            <a:r>
              <a:rPr lang="es-MX" sz="2200" dirty="0">
                <a:solidFill>
                  <a:srgbClr val="002060"/>
                </a:solidFill>
                <a:latin typeface="Calibri" charset="0"/>
                <a:ea typeface="Calibri" charset="0"/>
                <a:cs typeface="Calibri" charset="0"/>
              </a:rPr>
              <a:t> su apoyo</a:t>
            </a:r>
            <a:r>
              <a:rPr kumimoji="0" lang="es-MX" sz="22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rPr>
              <a:t>, elogiarlos, y animarlos.</a:t>
            </a:r>
            <a:endParaRPr kumimoji="0" lang="en-US" sz="2200" b="0" i="0" u="none" strike="noStrike" kern="0" cap="none" spc="0" normalizeH="0" baseline="0" noProof="0" dirty="0">
              <a:ln>
                <a:noFill/>
              </a:ln>
              <a:solidFill>
                <a:srgbClr val="002060"/>
              </a:solidFill>
              <a:effectLst/>
              <a:uLnTx/>
              <a:uFillTx/>
              <a:latin typeface="Calibri" charset="0"/>
              <a:ea typeface="Calibri" charset="0"/>
              <a:cs typeface="Calibri" charset="0"/>
              <a:sym typeface="Arial"/>
            </a:endParaRPr>
          </a:p>
        </p:txBody>
      </p:sp>
    </p:spTree>
    <p:extLst>
      <p:ext uri="{BB962C8B-B14F-4D97-AF65-F5344CB8AC3E}">
        <p14:creationId xmlns:p14="http://schemas.microsoft.com/office/powerpoint/2010/main" val="40568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9CB7E1-91DC-4272-BB44-E0360AD4D249}" type="slidenum">
              <a:rPr lang="en-US" smtClean="0"/>
              <a:t>28</a:t>
            </a:fld>
            <a:endParaRPr lang="en-US" dirty="0"/>
          </a:p>
        </p:txBody>
      </p:sp>
      <p:sp>
        <p:nvSpPr>
          <p:cNvPr id="2" name="TextBox 1">
            <a:extLst>
              <a:ext uri="{FF2B5EF4-FFF2-40B4-BE49-F238E27FC236}">
                <a16:creationId xmlns:a16="http://schemas.microsoft.com/office/drawing/2014/main" id="{EF023CF8-9010-4504-905A-972498C870BF}"/>
              </a:ext>
            </a:extLst>
          </p:cNvPr>
          <p:cNvSpPr txBox="1"/>
          <p:nvPr/>
        </p:nvSpPr>
        <p:spPr>
          <a:xfrm>
            <a:off x="1511085" y="472698"/>
            <a:ext cx="184731" cy="307777"/>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96694001-134B-4487-9396-BBD705ECBDB4}"/>
              </a:ext>
            </a:extLst>
          </p:cNvPr>
          <p:cNvPicPr>
            <a:picLocks noChangeAspect="1"/>
          </p:cNvPicPr>
          <p:nvPr/>
        </p:nvPicPr>
        <p:blipFill>
          <a:blip r:embed="rId3"/>
          <a:stretch>
            <a:fillRect/>
          </a:stretch>
        </p:blipFill>
        <p:spPr>
          <a:xfrm>
            <a:off x="612183" y="2116192"/>
            <a:ext cx="7090475" cy="706502"/>
          </a:xfrm>
          <a:prstGeom prst="rect">
            <a:avLst/>
          </a:prstGeom>
        </p:spPr>
      </p:pic>
    </p:spTree>
    <p:extLst>
      <p:ext uri="{BB962C8B-B14F-4D97-AF65-F5344CB8AC3E}">
        <p14:creationId xmlns:p14="http://schemas.microsoft.com/office/powerpoint/2010/main" val="2637694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CB7E1-91DC-4272-BB44-E0360AD4D249}" type="slidenum">
              <a:rPr lang="en-US" smtClean="0"/>
              <a:t>29</a:t>
            </a:fld>
            <a:endParaRPr lang="en-US"/>
          </a:p>
        </p:txBody>
      </p:sp>
      <p:sp>
        <p:nvSpPr>
          <p:cNvPr id="3" name="TextBox 2">
            <a:extLst>
              <a:ext uri="{FF2B5EF4-FFF2-40B4-BE49-F238E27FC236}">
                <a16:creationId xmlns:a16="http://schemas.microsoft.com/office/drawing/2014/main" id="{01347627-29CE-4383-8C71-12F29651FC0D}"/>
              </a:ext>
            </a:extLst>
          </p:cNvPr>
          <p:cNvSpPr txBox="1"/>
          <p:nvPr/>
        </p:nvSpPr>
        <p:spPr>
          <a:xfrm>
            <a:off x="2919933" y="2036269"/>
            <a:ext cx="184731" cy="307777"/>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B791525B-56DD-4D7E-B6DA-F843892511CB}"/>
              </a:ext>
            </a:extLst>
          </p:cNvPr>
          <p:cNvPicPr>
            <a:picLocks noChangeAspect="1"/>
          </p:cNvPicPr>
          <p:nvPr/>
        </p:nvPicPr>
        <p:blipFill>
          <a:blip r:embed="rId3"/>
          <a:stretch>
            <a:fillRect/>
          </a:stretch>
        </p:blipFill>
        <p:spPr>
          <a:xfrm>
            <a:off x="2254761" y="1161323"/>
            <a:ext cx="4200525" cy="2619375"/>
          </a:xfrm>
          <a:prstGeom prst="rect">
            <a:avLst/>
          </a:prstGeom>
        </p:spPr>
      </p:pic>
    </p:spTree>
    <p:extLst>
      <p:ext uri="{BB962C8B-B14F-4D97-AF65-F5344CB8AC3E}">
        <p14:creationId xmlns:p14="http://schemas.microsoft.com/office/powerpoint/2010/main" val="395785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body" idx="4294967295"/>
          </p:nvPr>
        </p:nvSpPr>
        <p:spPr>
          <a:xfrm>
            <a:off x="0" y="1152525"/>
            <a:ext cx="8521700" cy="3416300"/>
          </a:xfrm>
        </p:spPr>
        <p:txBody>
          <a:bodyPr/>
          <a:lstStyle/>
          <a:p>
            <a:pPr marL="342900" indent="-342900">
              <a:lnSpc>
                <a:spcPct val="90000"/>
              </a:lnSpc>
              <a:buNone/>
            </a:pPr>
            <a:r>
              <a:rPr lang="en-GB" dirty="0"/>
              <a:t>   </a:t>
            </a:r>
          </a:p>
        </p:txBody>
      </p:sp>
      <p:pic>
        <p:nvPicPr>
          <p:cNvPr id="4098" name="Picture 2" descr="mage result for minneapolis public sch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456" y="3664667"/>
            <a:ext cx="2660942" cy="9320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ge result for st paul public school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354" y="3064592"/>
            <a:ext cx="1607344"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398" y="1152478"/>
            <a:ext cx="2400300" cy="673475"/>
          </a:xfrm>
          <a:prstGeom prst="rect">
            <a:avLst/>
          </a:prstGeom>
        </p:spPr>
      </p:pic>
      <p:pic>
        <p:nvPicPr>
          <p:cNvPr id="4104" name="Picture 8" descr="mage result for east carver county public schoo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460" y="1361884"/>
            <a:ext cx="1459847" cy="103841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age result for Northfield public schoo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6294" y="2890558"/>
            <a:ext cx="2197019" cy="607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4456" y="2065546"/>
            <a:ext cx="1808820" cy="666750"/>
          </a:xfrm>
          <a:prstGeom prst="rect">
            <a:avLst/>
          </a:prstGeom>
        </p:spPr>
      </p:pic>
      <p:pic>
        <p:nvPicPr>
          <p:cNvPr id="1026" name="Picture 2" descr="xample of Block 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4463" y="2400299"/>
            <a:ext cx="1132857" cy="7938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47320" y="4755134"/>
            <a:ext cx="5334574"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41652" y="4712659"/>
            <a:ext cx="514350" cy="361950"/>
          </a:xfrm>
          <a:prstGeom prst="rect">
            <a:avLst/>
          </a:prstGeom>
        </p:spPr>
      </p:pic>
      <p:sp>
        <p:nvSpPr>
          <p:cNvPr id="14" name="TextBox 13"/>
          <p:cNvSpPr txBox="1"/>
          <p:nvPr/>
        </p:nvSpPr>
        <p:spPr>
          <a:xfrm>
            <a:off x="263046" y="413359"/>
            <a:ext cx="8880953"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Socios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Programa</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E59CB7E1-91DC-4272-BB44-E0360AD4D249}" type="slidenum">
              <a:rPr lang="en-US" smtClean="0"/>
              <a:t>3</a:t>
            </a:fld>
            <a:endParaRPr lang="en-US" dirty="0"/>
          </a:p>
        </p:txBody>
      </p:sp>
    </p:spTree>
    <p:extLst>
      <p:ext uri="{BB962C8B-B14F-4D97-AF65-F5344CB8AC3E}">
        <p14:creationId xmlns:p14="http://schemas.microsoft.com/office/powerpoint/2010/main" val="135590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5358" y="4785875"/>
            <a:ext cx="5216094"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7" name="TextBox 6"/>
          <p:cNvSpPr txBox="1"/>
          <p:nvPr/>
        </p:nvSpPr>
        <p:spPr>
          <a:xfrm>
            <a:off x="295358" y="1225595"/>
            <a:ext cx="8045756" cy="4093428"/>
          </a:xfrm>
          <a:prstGeom prst="rect">
            <a:avLst/>
          </a:prstGeom>
          <a:noFill/>
        </p:spPr>
        <p:txBody>
          <a:bodyPr wrap="square" rtlCol="0">
            <a:spAutoFit/>
          </a:bodyPr>
          <a:lstStyle/>
          <a:p>
            <a:pPr marL="342900" indent="-342900">
              <a:spcBef>
                <a:spcPts val="1200"/>
              </a:spcBef>
              <a:buFont typeface="Courier New" panose="02070309020205020404" pitchFamily="49" charset="0"/>
              <a:buChar char="o"/>
            </a:pPr>
            <a:r>
              <a:rPr lang="es-MX" sz="2400" b="1" dirty="0">
                <a:solidFill>
                  <a:srgbClr val="002060"/>
                </a:solidFill>
                <a:latin typeface="Calibri" panose="020F0502020204030204" pitchFamily="34" charset="0"/>
                <a:cs typeface="Calibri" panose="020F0502020204030204" pitchFamily="34" charset="0"/>
              </a:rPr>
              <a:t>50% o más </a:t>
            </a:r>
            <a:r>
              <a:rPr lang="es-MX" sz="2400" dirty="0">
                <a:solidFill>
                  <a:srgbClr val="002060"/>
                </a:solidFill>
                <a:latin typeface="Calibri" panose="020F0502020204030204" pitchFamily="34" charset="0"/>
                <a:cs typeface="Calibri" panose="020F0502020204030204" pitchFamily="34" charset="0"/>
              </a:rPr>
              <a:t>de la enseñanza de idiomas asociados (español) durante los años de primaria.</a:t>
            </a:r>
          </a:p>
          <a:p>
            <a:pPr marL="342900" indent="-342900">
              <a:spcBef>
                <a:spcPts val="1200"/>
              </a:spcBef>
              <a:buFont typeface="Courier New" panose="02070309020205020404" pitchFamily="49" charset="0"/>
              <a:buChar char="o"/>
            </a:pPr>
            <a:r>
              <a:rPr lang="es-MX" sz="2400" b="1" dirty="0">
                <a:solidFill>
                  <a:srgbClr val="002060"/>
                </a:solidFill>
                <a:latin typeface="Calibri" panose="020F0502020204030204" pitchFamily="34" charset="0"/>
                <a:cs typeface="Calibri" panose="020F0502020204030204" pitchFamily="34" charset="0"/>
              </a:rPr>
              <a:t>Alto nivel (estatus) de idioma y cultura</a:t>
            </a:r>
            <a:br>
              <a:rPr lang="es-MX" sz="2400" b="1" dirty="0">
                <a:solidFill>
                  <a:srgbClr val="002060"/>
                </a:solidFill>
                <a:latin typeface="Calibri" panose="020F0502020204030204" pitchFamily="34" charset="0"/>
                <a:cs typeface="Calibri" panose="020F0502020204030204" pitchFamily="34" charset="0"/>
              </a:rPr>
            </a:br>
            <a:r>
              <a:rPr lang="es-MX" sz="2400" b="1" dirty="0">
                <a:solidFill>
                  <a:srgbClr val="002060"/>
                </a:solidFill>
                <a:latin typeface="Calibri" panose="020F0502020204030204" pitchFamily="34" charset="0"/>
                <a:cs typeface="Calibri" panose="020F0502020204030204" pitchFamily="34" charset="0"/>
              </a:rPr>
              <a:t>asociados</a:t>
            </a:r>
            <a:r>
              <a:rPr lang="es-MX" sz="2400" dirty="0">
                <a:solidFill>
                  <a:srgbClr val="002060"/>
                </a:solidFill>
                <a:latin typeface="Calibri" panose="020F0502020204030204" pitchFamily="34" charset="0"/>
                <a:cs typeface="Calibri" panose="020F0502020204030204" pitchFamily="34" charset="0"/>
              </a:rPr>
              <a:t> en el aula y en la comunidad</a:t>
            </a:r>
            <a:br>
              <a:rPr lang="es-MX" sz="2400" dirty="0">
                <a:solidFill>
                  <a:srgbClr val="002060"/>
                </a:solidFill>
                <a:latin typeface="Calibri" panose="020F0502020204030204" pitchFamily="34" charset="0"/>
                <a:cs typeface="Calibri" panose="020F0502020204030204" pitchFamily="34" charset="0"/>
              </a:rPr>
            </a:br>
            <a:r>
              <a:rPr lang="es-MX" sz="2400" dirty="0">
                <a:solidFill>
                  <a:srgbClr val="002060"/>
                </a:solidFill>
                <a:latin typeface="Calibri" panose="020F0502020204030204" pitchFamily="34" charset="0"/>
                <a:cs typeface="Calibri" panose="020F0502020204030204" pitchFamily="34" charset="0"/>
              </a:rPr>
              <a:t>escolar.</a:t>
            </a:r>
          </a:p>
          <a:p>
            <a:pPr marL="342900" indent="-342900">
              <a:spcBef>
                <a:spcPts val="1200"/>
              </a:spcBef>
              <a:buFont typeface="Courier New" panose="02070309020205020404" pitchFamily="49" charset="0"/>
              <a:buChar char="o"/>
            </a:pPr>
            <a:r>
              <a:rPr lang="es-MX" sz="2400" dirty="0">
                <a:solidFill>
                  <a:srgbClr val="002060"/>
                </a:solidFill>
                <a:latin typeface="Calibri" panose="020F0502020204030204" pitchFamily="34" charset="0"/>
                <a:cs typeface="Calibri" panose="020F0502020204030204" pitchFamily="34" charset="0"/>
              </a:rPr>
              <a:t>Relativamente igual número de </a:t>
            </a:r>
            <a:r>
              <a:rPr lang="es-MX" sz="2400" b="1" dirty="0">
                <a:solidFill>
                  <a:srgbClr val="002060"/>
                </a:solidFill>
                <a:latin typeface="Calibri" panose="020F0502020204030204" pitchFamily="34" charset="0"/>
                <a:cs typeface="Calibri" panose="020F0502020204030204" pitchFamily="34" charset="0"/>
              </a:rPr>
              <a:t>dos grupos de estudiantes </a:t>
            </a:r>
            <a:r>
              <a:rPr lang="es-MX" sz="2400" dirty="0">
                <a:solidFill>
                  <a:srgbClr val="002060"/>
                </a:solidFill>
                <a:latin typeface="Calibri" panose="020F0502020204030204" pitchFamily="34" charset="0"/>
                <a:cs typeface="Calibri" panose="020F0502020204030204" pitchFamily="34" charset="0"/>
              </a:rPr>
              <a:t>se recomiendan: anglohablantes y hablantes de un idioma </a:t>
            </a:r>
            <a:br>
              <a:rPr lang="es-MX" sz="2400" dirty="0">
                <a:solidFill>
                  <a:srgbClr val="002060"/>
                </a:solidFill>
                <a:latin typeface="Calibri" panose="020F0502020204030204" pitchFamily="34" charset="0"/>
                <a:cs typeface="Calibri" panose="020F0502020204030204" pitchFamily="34" charset="0"/>
              </a:rPr>
            </a:br>
            <a:r>
              <a:rPr lang="es-MX" sz="2400" dirty="0">
                <a:solidFill>
                  <a:srgbClr val="002060"/>
                </a:solidFill>
                <a:latin typeface="Calibri" panose="020F0502020204030204" pitchFamily="34" charset="0"/>
                <a:cs typeface="Calibri" panose="020F0502020204030204" pitchFamily="34" charset="0"/>
              </a:rPr>
              <a:t>asociado, como el español.</a:t>
            </a:r>
            <a:endParaRPr lang="en" sz="2400" dirty="0">
              <a:solidFill>
                <a:srgbClr val="002060"/>
              </a:solidFill>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a:solidFill>
                <a:srgbClr val="002060"/>
              </a:solidFill>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a:solidFill>
                <a:srgbClr val="002060"/>
              </a:solidFill>
              <a:latin typeface="Calibri" panose="020F0502020204030204" pitchFamily="34" charset="0"/>
              <a:cs typeface="Calibri" panose="020F0502020204030204" pitchFamily="34" charset="0"/>
            </a:endParaRPr>
          </a:p>
        </p:txBody>
      </p:sp>
      <p:sp>
        <p:nvSpPr>
          <p:cNvPr id="4" name="TextBox 3"/>
          <p:cNvSpPr txBox="1"/>
          <p:nvPr/>
        </p:nvSpPr>
        <p:spPr>
          <a:xfrm>
            <a:off x="152353" y="238633"/>
            <a:ext cx="6429965"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Características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Principales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DLI</a:t>
            </a:r>
          </a:p>
        </p:txBody>
      </p:sp>
      <p:sp>
        <p:nvSpPr>
          <p:cNvPr id="2" name="Slide Number Placeholder 1"/>
          <p:cNvSpPr>
            <a:spLocks noGrp="1"/>
          </p:cNvSpPr>
          <p:nvPr>
            <p:ph type="sldNum" idx="12"/>
          </p:nvPr>
        </p:nvSpPr>
        <p:spPr>
          <a:xfrm>
            <a:off x="8165796" y="4287409"/>
            <a:ext cx="548700" cy="393600"/>
          </a:xfrm>
        </p:spPr>
        <p:txBody>
          <a:bodyPr/>
          <a:lstStyle/>
          <a:p>
            <a:fld id="{00000000-1234-1234-1234-123412341234}" type="slidenum">
              <a:rPr lang="en" smtClean="0"/>
              <a:pPr/>
              <a:t>30</a:t>
            </a:fld>
            <a:endParaRPr lang="en" dirty="0"/>
          </a:p>
        </p:txBody>
      </p:sp>
      <p:grpSp>
        <p:nvGrpSpPr>
          <p:cNvPr id="10" name="Group 9">
            <a:extLst>
              <a:ext uri="{FF2B5EF4-FFF2-40B4-BE49-F238E27FC236}">
                <a16:creationId xmlns:a16="http://schemas.microsoft.com/office/drawing/2014/main" id="{2D0C0C6F-E15D-4E0B-916A-B93DBCD70FB0}"/>
              </a:ext>
            </a:extLst>
          </p:cNvPr>
          <p:cNvGrpSpPr/>
          <p:nvPr/>
        </p:nvGrpSpPr>
        <p:grpSpPr>
          <a:xfrm>
            <a:off x="5884997" y="1753686"/>
            <a:ext cx="2642808" cy="1700041"/>
            <a:chOff x="5427042" y="1478901"/>
            <a:chExt cx="2642808" cy="1700041"/>
          </a:xfrm>
        </p:grpSpPr>
        <p:pic>
          <p:nvPicPr>
            <p:cNvPr id="12" name="Picture 11">
              <a:extLst>
                <a:ext uri="{FF2B5EF4-FFF2-40B4-BE49-F238E27FC236}">
                  <a16:creationId xmlns:a16="http://schemas.microsoft.com/office/drawing/2014/main" id="{9297720A-8429-4095-824A-2334242B575D}"/>
                </a:ext>
              </a:extLst>
            </p:cNvPr>
            <p:cNvPicPr>
              <a:picLocks noChangeAspect="1"/>
            </p:cNvPicPr>
            <p:nvPr/>
          </p:nvPicPr>
          <p:blipFill>
            <a:blip r:embed="rId3"/>
            <a:stretch>
              <a:fillRect/>
            </a:stretch>
          </p:blipFill>
          <p:spPr>
            <a:xfrm>
              <a:off x="5427042" y="1478901"/>
              <a:ext cx="2577169" cy="1564369"/>
            </a:xfrm>
            <a:prstGeom prst="rect">
              <a:avLst/>
            </a:prstGeom>
          </p:spPr>
        </p:pic>
        <p:sp>
          <p:nvSpPr>
            <p:cNvPr id="13" name="TextBox 12">
              <a:extLst>
                <a:ext uri="{FF2B5EF4-FFF2-40B4-BE49-F238E27FC236}">
                  <a16:creationId xmlns:a16="http://schemas.microsoft.com/office/drawing/2014/main" id="{CAA8B1D4-AEC5-4147-BE6D-3EFEF899057A}"/>
                </a:ext>
              </a:extLst>
            </p:cNvPr>
            <p:cNvSpPr txBox="1"/>
            <p:nvPr/>
          </p:nvSpPr>
          <p:spPr>
            <a:xfrm>
              <a:off x="7130169" y="2994276"/>
              <a:ext cx="939681" cy="184666"/>
            </a:xfrm>
            <a:prstGeom prst="rect">
              <a:avLst/>
            </a:prstGeom>
            <a:noFill/>
          </p:spPr>
          <p:txBody>
            <a:bodyPr wrap="none" rtlCol="0">
              <a:spAutoFit/>
            </a:bodyPr>
            <a:lstStyle/>
            <a:p>
              <a:r>
                <a:rPr lang="en-US" sz="600" dirty="0"/>
                <a:t>Garretson Elementary</a:t>
              </a:r>
            </a:p>
          </p:txBody>
        </p:sp>
      </p:grpSp>
    </p:spTree>
    <p:extLst>
      <p:ext uri="{BB962C8B-B14F-4D97-AF65-F5344CB8AC3E}">
        <p14:creationId xmlns:p14="http://schemas.microsoft.com/office/powerpoint/2010/main" val="197109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AutoShape 2" descr="https://mail.google.com/mail/u/1/?ui=2&amp;ik=eb78d16312&amp;view=fimg&amp;th=15eff0756cc980b1&amp;attid=0.1&amp;disp=emb&amp;attbid=ANGjdJ-b9OpkxAwDE3y5AdHeyOb01nPFG7PgqqW3fljg4lfFmJwKySoNoioiRf5YIJ7Byp2Uro_hTHO5TTds3c_U1Sqm9OVrpJ1gPQHutJflda7UhtwggTm_q2THss0&amp;sz=s0-l75-ft&amp;ats=1507582096508&amp;rm=15eff0756cc980b1&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1094515" y="2105894"/>
            <a:ext cx="184731" cy="307777"/>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3914463" y="1137563"/>
            <a:ext cx="4135022" cy="1938992"/>
          </a:xfrm>
          <a:prstGeom prst="rect">
            <a:avLst/>
          </a:prstGeom>
          <a:noFill/>
        </p:spPr>
        <p:txBody>
          <a:bodyPr wrap="square" rtlCol="0">
            <a:spAutoFit/>
          </a:bodyPr>
          <a:lstStyle/>
          <a:p>
            <a:pPr marL="342900" lvl="0" indent="-342900">
              <a:buFont typeface="Courier New" panose="02070309020205020404" pitchFamily="49" charset="0"/>
              <a:buChar char="o"/>
            </a:pPr>
            <a:r>
              <a:rPr lang="es-MX" sz="2400" dirty="0">
                <a:solidFill>
                  <a:srgbClr val="002060"/>
                </a:solidFill>
                <a:latin typeface="Calibri" panose="020F0502020204030204" pitchFamily="34" charset="0"/>
                <a:cs typeface="Calibri" panose="020F0502020204030204" pitchFamily="34" charset="0"/>
              </a:rPr>
              <a:t>Un </a:t>
            </a:r>
            <a:r>
              <a:rPr lang="es-MX" sz="2400" b="1" dirty="0">
                <a:solidFill>
                  <a:srgbClr val="002060"/>
                </a:solidFill>
                <a:latin typeface="Calibri" panose="020F0502020204030204" pitchFamily="34" charset="0"/>
                <a:cs typeface="Calibri" panose="020F0502020204030204" pitchFamily="34" charset="0"/>
              </a:rPr>
              <a:t>modelo de lenguaje y contenido integrado</a:t>
            </a:r>
            <a:r>
              <a:rPr lang="es-MX" sz="2400" dirty="0">
                <a:solidFill>
                  <a:srgbClr val="002060"/>
                </a:solidFill>
                <a:latin typeface="Calibri" panose="020F0502020204030204" pitchFamily="34" charset="0"/>
                <a:cs typeface="Calibri" panose="020F0502020204030204" pitchFamily="34" charset="0"/>
              </a:rPr>
              <a:t>, que proporciona una amplia variedad de contextos en los cuales se utiliza el idioma.</a:t>
            </a:r>
            <a:endParaRPr lang="en-US" sz="2400" dirty="0">
              <a:solidFill>
                <a:srgbClr val="00206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24C8DA1-D2E6-7E4E-AAA6-BA52E6D3A688}"/>
              </a:ext>
            </a:extLst>
          </p:cNvPr>
          <p:cNvSpPr txBox="1"/>
          <p:nvPr/>
        </p:nvSpPr>
        <p:spPr>
          <a:xfrm>
            <a:off x="251834" y="4763031"/>
            <a:ext cx="5338185"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4" name="Slide Number Placeholder 3"/>
          <p:cNvSpPr>
            <a:spLocks noGrp="1"/>
          </p:cNvSpPr>
          <p:nvPr>
            <p:ph type="sldNum" idx="12"/>
          </p:nvPr>
        </p:nvSpPr>
        <p:spPr>
          <a:xfrm>
            <a:off x="8153270" y="4286019"/>
            <a:ext cx="548700" cy="393600"/>
          </a:xfrm>
        </p:spPr>
        <p:txBody>
          <a:bodyPr/>
          <a:lstStyle/>
          <a:p>
            <a:fld id="{00000000-1234-1234-1234-123412341234}" type="slidenum">
              <a:rPr lang="en" smtClean="0"/>
              <a:pPr/>
              <a:t>31</a:t>
            </a:fld>
            <a:endParaRPr lang="en" dirty="0"/>
          </a:p>
        </p:txBody>
      </p:sp>
      <p:sp>
        <p:nvSpPr>
          <p:cNvPr id="18" name="TextBox 17"/>
          <p:cNvSpPr txBox="1"/>
          <p:nvPr/>
        </p:nvSpPr>
        <p:spPr>
          <a:xfrm>
            <a:off x="247887" y="220446"/>
            <a:ext cx="6429965"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Características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Principales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DLI</a:t>
            </a:r>
          </a:p>
        </p:txBody>
      </p:sp>
      <p:grpSp>
        <p:nvGrpSpPr>
          <p:cNvPr id="15" name="Group 14">
            <a:extLst>
              <a:ext uri="{FF2B5EF4-FFF2-40B4-BE49-F238E27FC236}">
                <a16:creationId xmlns:a16="http://schemas.microsoft.com/office/drawing/2014/main" id="{26FBE9EA-89BF-4B74-A4DA-66DD2977765E}"/>
              </a:ext>
            </a:extLst>
          </p:cNvPr>
          <p:cNvGrpSpPr/>
          <p:nvPr/>
        </p:nvGrpSpPr>
        <p:grpSpPr>
          <a:xfrm>
            <a:off x="875029" y="1188265"/>
            <a:ext cx="2819948" cy="1823159"/>
            <a:chOff x="2639231" y="1188264"/>
            <a:chExt cx="3547055" cy="2381303"/>
          </a:xfrm>
        </p:grpSpPr>
        <p:pic>
          <p:nvPicPr>
            <p:cNvPr id="17" name="Picture 16">
              <a:extLst>
                <a:ext uri="{FF2B5EF4-FFF2-40B4-BE49-F238E27FC236}">
                  <a16:creationId xmlns:a16="http://schemas.microsoft.com/office/drawing/2014/main" id="{6446751C-9BCD-4EBF-9D55-39606810F2C0}"/>
                </a:ext>
              </a:extLst>
            </p:cNvPr>
            <p:cNvPicPr>
              <a:picLocks noChangeAspect="1"/>
            </p:cNvPicPr>
            <p:nvPr/>
          </p:nvPicPr>
          <p:blipFill>
            <a:blip r:embed="rId3"/>
            <a:stretch>
              <a:fillRect/>
            </a:stretch>
          </p:blipFill>
          <p:spPr>
            <a:xfrm>
              <a:off x="2639231" y="1188264"/>
              <a:ext cx="3547055" cy="2243619"/>
            </a:xfrm>
            <a:prstGeom prst="rect">
              <a:avLst/>
            </a:prstGeom>
          </p:spPr>
        </p:pic>
        <p:sp>
          <p:nvSpPr>
            <p:cNvPr id="19" name="TextBox 18">
              <a:extLst>
                <a:ext uri="{FF2B5EF4-FFF2-40B4-BE49-F238E27FC236}">
                  <a16:creationId xmlns:a16="http://schemas.microsoft.com/office/drawing/2014/main" id="{22301D5A-C883-476C-A395-04405C059E33}"/>
                </a:ext>
              </a:extLst>
            </p:cNvPr>
            <p:cNvSpPr txBox="1"/>
            <p:nvPr/>
          </p:nvSpPr>
          <p:spPr>
            <a:xfrm>
              <a:off x="4680629" y="3384901"/>
              <a:ext cx="1303562" cy="184666"/>
            </a:xfrm>
            <a:prstGeom prst="rect">
              <a:avLst/>
            </a:prstGeom>
            <a:noFill/>
          </p:spPr>
          <p:txBody>
            <a:bodyPr wrap="none" rtlCol="0">
              <a:spAutoFit/>
            </a:bodyPr>
            <a:lstStyle/>
            <a:p>
              <a:r>
                <a:rPr lang="en-US" sz="600" dirty="0"/>
                <a:t>American Institutes for Research</a:t>
              </a:r>
            </a:p>
          </p:txBody>
        </p:sp>
      </p:grpSp>
      <p:pic>
        <p:nvPicPr>
          <p:cNvPr id="11" name="Picture 6" descr="Image result for video icon">
            <a:hlinkClick r:id="rId4"/>
            <a:extLst>
              <a:ext uri="{FF2B5EF4-FFF2-40B4-BE49-F238E27FC236}">
                <a16:creationId xmlns:a16="http://schemas.microsoft.com/office/drawing/2014/main" id="{1B61D5D2-C171-404A-9649-2706CFA8F7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528" y="3444550"/>
            <a:ext cx="722312" cy="7223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963" y="3198220"/>
            <a:ext cx="1183918" cy="121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71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0180" y="4793587"/>
            <a:ext cx="4977943"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6" name="TextBox 5"/>
          <p:cNvSpPr txBox="1"/>
          <p:nvPr/>
        </p:nvSpPr>
        <p:spPr>
          <a:xfrm>
            <a:off x="2935087" y="1194996"/>
            <a:ext cx="5427370" cy="3431709"/>
          </a:xfrm>
          <a:prstGeom prst="rect">
            <a:avLst/>
          </a:prstGeom>
          <a:noFill/>
        </p:spPr>
        <p:txBody>
          <a:bodyPr wrap="square" rtlCol="0">
            <a:spAutoFit/>
          </a:bodyPr>
          <a:lstStyle/>
          <a:p>
            <a:pPr marL="342900" indent="-342900">
              <a:spcAft>
                <a:spcPts val="1000"/>
              </a:spcAft>
              <a:buFont typeface="Courier New" panose="02070309020205020404" pitchFamily="49" charset="0"/>
              <a:buChar char="o"/>
            </a:pPr>
            <a:r>
              <a:rPr lang="es-MX" sz="2400" dirty="0">
                <a:solidFill>
                  <a:srgbClr val="002060"/>
                </a:solidFill>
                <a:latin typeface="Calibri" panose="020F0502020204030204" pitchFamily="34" charset="0"/>
                <a:cs typeface="Calibri" panose="020F0502020204030204" pitchFamily="34" charset="0"/>
              </a:rPr>
              <a:t>Alfabetización en </a:t>
            </a:r>
            <a:r>
              <a:rPr lang="es-MX" sz="2400" b="1" dirty="0">
                <a:solidFill>
                  <a:srgbClr val="002060"/>
                </a:solidFill>
                <a:latin typeface="Calibri" panose="020F0502020204030204" pitchFamily="34" charset="0"/>
                <a:cs typeface="Calibri" panose="020F0502020204030204" pitchFamily="34" charset="0"/>
              </a:rPr>
              <a:t>ambos idiomas para todos los alumnos</a:t>
            </a:r>
            <a:r>
              <a:rPr lang="es-MX" sz="2400" dirty="0">
                <a:solidFill>
                  <a:srgbClr val="002060"/>
                </a:solidFill>
                <a:latin typeface="Calibri" panose="020F0502020204030204" pitchFamily="34" charset="0"/>
                <a:cs typeface="Calibri" panose="020F0502020204030204" pitchFamily="34" charset="0"/>
              </a:rPr>
              <a:t>.</a:t>
            </a:r>
          </a:p>
          <a:p>
            <a:pPr marL="342900" indent="-342900">
              <a:spcAft>
                <a:spcPts val="1000"/>
              </a:spcAft>
              <a:buFont typeface="Courier New" panose="02070309020205020404" pitchFamily="49" charset="0"/>
              <a:buChar char="o"/>
            </a:pPr>
            <a:r>
              <a:rPr lang="es-MX" sz="2400" dirty="0">
                <a:solidFill>
                  <a:srgbClr val="002060"/>
                </a:solidFill>
                <a:latin typeface="Calibri" panose="020F0502020204030204" pitchFamily="34" charset="0"/>
                <a:cs typeface="Calibri" panose="020F0502020204030204" pitchFamily="34" charset="0"/>
              </a:rPr>
              <a:t>Materias básicas (matemáticas, ciencias, estudios sociales) divididos entre los dos idiomas.</a:t>
            </a:r>
          </a:p>
          <a:p>
            <a:pPr marL="342900" indent="-342900">
              <a:spcAft>
                <a:spcPts val="1000"/>
              </a:spcAft>
              <a:buFont typeface="Courier New" panose="02070309020205020404" pitchFamily="49" charset="0"/>
              <a:buChar char="o"/>
            </a:pPr>
            <a:r>
              <a:rPr lang="en-US" sz="2400" b="1" dirty="0" err="1">
                <a:solidFill>
                  <a:srgbClr val="002060"/>
                </a:solidFill>
                <a:latin typeface="Calibri" panose="020F0502020204030204" pitchFamily="34" charset="0"/>
                <a:cs typeface="Calibri" panose="020F0502020204030204" pitchFamily="34" charset="0"/>
              </a:rPr>
              <a:t>Integración</a:t>
            </a:r>
            <a:r>
              <a:rPr lang="en-US" sz="2400" dirty="0">
                <a:solidFill>
                  <a:srgbClr val="002060"/>
                </a:solidFill>
                <a:latin typeface="Calibri" panose="020F0502020204030204" pitchFamily="34" charset="0"/>
                <a:cs typeface="Calibri" panose="020F0502020204030204" pitchFamily="34" charset="0"/>
              </a:rPr>
              <a:t> </a:t>
            </a:r>
            <a:r>
              <a:rPr lang="es-ES" altLang="es-MX" sz="2400" dirty="0">
                <a:solidFill>
                  <a:srgbClr val="002060"/>
                </a:solidFill>
                <a:latin typeface="Calibri" panose="020F0502020204030204" pitchFamily="34" charset="0"/>
                <a:cs typeface="Calibri" panose="020F0502020204030204" pitchFamily="34" charset="0"/>
              </a:rPr>
              <a:t>de alumnos hablantes de inglés y español para su enseñanza. </a:t>
            </a:r>
          </a:p>
          <a:p>
            <a:pPr>
              <a:spcAft>
                <a:spcPts val="1000"/>
              </a:spcAft>
            </a:pPr>
            <a:endParaRPr lang="en-US" sz="2400" dirty="0">
              <a:solidFill>
                <a:srgbClr val="00206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26996" y="4287409"/>
            <a:ext cx="548700" cy="393600"/>
          </a:xfrm>
        </p:spPr>
        <p:txBody>
          <a:bodyPr/>
          <a:lstStyle/>
          <a:p>
            <a:fld id="{00000000-1234-1234-1234-123412341234}" type="slidenum">
              <a:rPr lang="en" smtClean="0"/>
              <a:pPr/>
              <a:t>32</a:t>
            </a:fld>
            <a:endParaRPr lang="en" dirty="0"/>
          </a:p>
        </p:txBody>
      </p:sp>
      <p:sp>
        <p:nvSpPr>
          <p:cNvPr id="13" name="TextBox 12"/>
          <p:cNvSpPr txBox="1"/>
          <p:nvPr/>
        </p:nvSpPr>
        <p:spPr>
          <a:xfrm>
            <a:off x="247887" y="220446"/>
            <a:ext cx="6429965"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Características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Principales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DLI</a:t>
            </a:r>
          </a:p>
        </p:txBody>
      </p:sp>
      <p:grpSp>
        <p:nvGrpSpPr>
          <p:cNvPr id="9" name="Group 8">
            <a:extLst>
              <a:ext uri="{FF2B5EF4-FFF2-40B4-BE49-F238E27FC236}">
                <a16:creationId xmlns:a16="http://schemas.microsoft.com/office/drawing/2014/main" id="{92A77D23-A7A2-4664-9CA5-B39AB49DEE02}"/>
              </a:ext>
            </a:extLst>
          </p:cNvPr>
          <p:cNvGrpSpPr/>
          <p:nvPr/>
        </p:nvGrpSpPr>
        <p:grpSpPr>
          <a:xfrm>
            <a:off x="662386" y="1937285"/>
            <a:ext cx="2297529" cy="1785793"/>
            <a:chOff x="1553897" y="2472673"/>
            <a:chExt cx="2477277" cy="1785793"/>
          </a:xfrm>
        </p:grpSpPr>
        <p:pic>
          <p:nvPicPr>
            <p:cNvPr id="10" name="Picture 9">
              <a:extLst>
                <a:ext uri="{FF2B5EF4-FFF2-40B4-BE49-F238E27FC236}">
                  <a16:creationId xmlns:a16="http://schemas.microsoft.com/office/drawing/2014/main" id="{2E4F2D75-E523-499B-8A77-F1C6B2923134}"/>
                </a:ext>
              </a:extLst>
            </p:cNvPr>
            <p:cNvPicPr>
              <a:picLocks noChangeAspect="1"/>
            </p:cNvPicPr>
            <p:nvPr/>
          </p:nvPicPr>
          <p:blipFill>
            <a:blip r:embed="rId3"/>
            <a:stretch>
              <a:fillRect/>
            </a:stretch>
          </p:blipFill>
          <p:spPr>
            <a:xfrm>
              <a:off x="1553897" y="2472673"/>
              <a:ext cx="2450507" cy="1632838"/>
            </a:xfrm>
            <a:prstGeom prst="rect">
              <a:avLst/>
            </a:prstGeom>
          </p:spPr>
        </p:pic>
        <p:sp>
          <p:nvSpPr>
            <p:cNvPr id="12" name="TextBox 11">
              <a:extLst>
                <a:ext uri="{FF2B5EF4-FFF2-40B4-BE49-F238E27FC236}">
                  <a16:creationId xmlns:a16="http://schemas.microsoft.com/office/drawing/2014/main" id="{BEA0A933-9CF3-4E0B-8A9C-42ED465FB8D9}"/>
                </a:ext>
              </a:extLst>
            </p:cNvPr>
            <p:cNvSpPr txBox="1"/>
            <p:nvPr/>
          </p:nvSpPr>
          <p:spPr>
            <a:xfrm>
              <a:off x="3633292" y="4073800"/>
              <a:ext cx="397882" cy="184666"/>
            </a:xfrm>
            <a:prstGeom prst="rect">
              <a:avLst/>
            </a:prstGeom>
            <a:noFill/>
          </p:spPr>
          <p:txBody>
            <a:bodyPr wrap="none" rtlCol="0">
              <a:spAutoFit/>
            </a:bodyPr>
            <a:lstStyle/>
            <a:p>
              <a:r>
                <a:rPr lang="en-US" sz="600" dirty="0"/>
                <a:t>Pickit</a:t>
              </a:r>
            </a:p>
          </p:txBody>
        </p:sp>
      </p:grpSp>
    </p:spTree>
    <p:extLst>
      <p:ext uri="{BB962C8B-B14F-4D97-AF65-F5344CB8AC3E}">
        <p14:creationId xmlns:p14="http://schemas.microsoft.com/office/powerpoint/2010/main" val="398391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AutoShape 2" descr="https://mail.google.com/mail/u/1/?ui=2&amp;ik=eb78d16312&amp;view=fimg&amp;th=15eff0756cc980b1&amp;attid=0.1&amp;disp=emb&amp;attbid=ANGjdJ-b9OpkxAwDE3y5AdHeyOb01nPFG7PgqqW3fljg4lfFmJwKySoNoioiRf5YIJ7Byp2Uro_hTHO5TTds3c_U1Sqm9OVrpJ1gPQHutJflda7UhtwggTm_q2THss0&amp;sz=s0-l75-ft&amp;ats=1507582096508&amp;rm=15eff0756cc980b1&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279887" y="4806269"/>
            <a:ext cx="5338185"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3" name="TextBox 2"/>
          <p:cNvSpPr txBox="1"/>
          <p:nvPr/>
        </p:nvSpPr>
        <p:spPr>
          <a:xfrm>
            <a:off x="3209216" y="1266679"/>
            <a:ext cx="5201893" cy="3416320"/>
          </a:xfrm>
          <a:prstGeom prst="rect">
            <a:avLst/>
          </a:prstGeom>
          <a:noFill/>
        </p:spPr>
        <p:txBody>
          <a:bodyPr wrap="square" rtlCol="0">
            <a:spAutoFit/>
          </a:bodyPr>
          <a:lstStyle/>
          <a:p>
            <a:pPr marL="342900" lvl="0" indent="-342900">
              <a:buFont typeface="Courier New" panose="02070309020205020404" pitchFamily="49" charset="0"/>
              <a:buChar char="o"/>
            </a:pPr>
            <a:r>
              <a:rPr lang="en" sz="2400" dirty="0">
                <a:solidFill>
                  <a:srgbClr val="002060"/>
                </a:solidFill>
                <a:latin typeface="Calibri" panose="020F0502020204030204" pitchFamily="34" charset="0"/>
                <a:cs typeface="Calibri" panose="020F0502020204030204" pitchFamily="34" charset="0"/>
                <a:sym typeface="Lato"/>
              </a:rPr>
              <a:t>Enseñanza de</a:t>
            </a:r>
            <a:r>
              <a:rPr lang="es-MX" sz="2400" dirty="0">
                <a:solidFill>
                  <a:srgbClr val="002060"/>
                </a:solidFill>
                <a:latin typeface="Calibri" panose="020F0502020204030204" pitchFamily="34" charset="0"/>
                <a:cs typeface="Calibri" panose="020F0502020204030204" pitchFamily="34" charset="0"/>
              </a:rPr>
              <a:t> las </a:t>
            </a:r>
            <a:r>
              <a:rPr lang="es-MX" sz="2400" b="1" dirty="0">
                <a:solidFill>
                  <a:srgbClr val="002060"/>
                </a:solidFill>
                <a:latin typeface="Calibri" panose="020F0502020204030204" pitchFamily="34" charset="0"/>
                <a:cs typeface="Calibri" panose="020F0502020204030204" pitchFamily="34" charset="0"/>
              </a:rPr>
              <a:t>mismas asignaturas básicas </a:t>
            </a:r>
            <a:r>
              <a:rPr lang="es-MX" sz="2400" dirty="0">
                <a:solidFill>
                  <a:srgbClr val="002060"/>
                </a:solidFill>
                <a:latin typeface="Calibri" panose="020F0502020204030204" pitchFamily="34" charset="0"/>
                <a:cs typeface="Calibri" panose="020F0502020204030204" pitchFamily="34" charset="0"/>
              </a:rPr>
              <a:t>que en las otras escuelas del distrito: matemáticas, artes del lenguaje, ciencias y estudios sociales.</a:t>
            </a:r>
            <a:br>
              <a:rPr lang="es-MX" sz="2400" dirty="0">
                <a:solidFill>
                  <a:srgbClr val="002060"/>
                </a:solidFill>
                <a:latin typeface="Calibri" panose="020F0502020204030204" pitchFamily="34" charset="0"/>
                <a:cs typeface="Calibri" panose="020F0502020204030204" pitchFamily="34" charset="0"/>
              </a:rPr>
            </a:br>
            <a:endParaRPr lang="es-MX" sz="2400" dirty="0">
              <a:solidFill>
                <a:srgbClr val="002060"/>
              </a:solidFill>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 sz="2400" dirty="0">
                <a:solidFill>
                  <a:srgbClr val="002060"/>
                </a:solidFill>
                <a:latin typeface="Calibri" panose="020F0502020204030204" pitchFamily="34" charset="0"/>
                <a:ea typeface="Lato"/>
                <a:cs typeface="Calibri" panose="020F0502020204030204" pitchFamily="34" charset="0"/>
                <a:sym typeface="Lato"/>
              </a:rPr>
              <a:t>Enseñanza </a:t>
            </a:r>
            <a:r>
              <a:rPr lang="es-MX" sz="2400" dirty="0">
                <a:solidFill>
                  <a:srgbClr val="002060"/>
                </a:solidFill>
                <a:latin typeface="Calibri" panose="020F0502020204030204" pitchFamily="34" charset="0"/>
                <a:cs typeface="Calibri" panose="020F0502020204030204" pitchFamily="34" charset="0"/>
              </a:rPr>
              <a:t>basada </a:t>
            </a:r>
            <a:r>
              <a:rPr lang="es-MX" sz="2400" b="1" dirty="0">
                <a:solidFill>
                  <a:srgbClr val="002060"/>
                </a:solidFill>
                <a:latin typeface="Calibri" panose="020F0502020204030204" pitchFamily="34" charset="0"/>
                <a:cs typeface="Calibri" panose="020F0502020204030204" pitchFamily="34" charset="0"/>
              </a:rPr>
              <a:t>en estándares nacionales y estatales y el plan de estudios del distrito.</a:t>
            </a:r>
            <a:endParaRPr lang="en-US" sz="2400" b="1" dirty="0">
              <a:solidFill>
                <a:srgbClr val="002060"/>
              </a:solidFill>
              <a:latin typeface="Calibri" panose="020F0502020204030204" pitchFamily="34" charset="0"/>
              <a:cs typeface="Calibri" panose="020F0502020204030204" pitchFamily="34" charset="0"/>
            </a:endParaRPr>
          </a:p>
          <a:p>
            <a:pPr marL="342900" lvl="0" indent="-342900">
              <a:buFont typeface="Courier New" panose="02070309020205020404" pitchFamily="49" charset="0"/>
              <a:buChar char="o"/>
            </a:pPr>
            <a:endParaRPr lang="en-US" sz="2400" dirty="0">
              <a:solidFill>
                <a:srgbClr val="00206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a:xfrm>
            <a:off x="8136769" y="4287409"/>
            <a:ext cx="548700" cy="393600"/>
          </a:xfrm>
        </p:spPr>
        <p:txBody>
          <a:bodyPr/>
          <a:lstStyle/>
          <a:p>
            <a:fld id="{00000000-1234-1234-1234-123412341234}" type="slidenum">
              <a:rPr lang="en" smtClean="0"/>
              <a:pPr/>
              <a:t>33</a:t>
            </a:fld>
            <a:endParaRPr lang="en" dirty="0"/>
          </a:p>
        </p:txBody>
      </p:sp>
      <p:sp>
        <p:nvSpPr>
          <p:cNvPr id="14" name="TextBox 13"/>
          <p:cNvSpPr txBox="1"/>
          <p:nvPr/>
        </p:nvSpPr>
        <p:spPr>
          <a:xfrm>
            <a:off x="247887" y="220446"/>
            <a:ext cx="6324167"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Características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Principales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DLI</a:t>
            </a:r>
          </a:p>
        </p:txBody>
      </p:sp>
      <p:grpSp>
        <p:nvGrpSpPr>
          <p:cNvPr id="13" name="Group 12">
            <a:extLst>
              <a:ext uri="{FF2B5EF4-FFF2-40B4-BE49-F238E27FC236}">
                <a16:creationId xmlns:a16="http://schemas.microsoft.com/office/drawing/2014/main" id="{BCEA67F0-8A22-485F-9ECA-6B9216BF6447}"/>
              </a:ext>
            </a:extLst>
          </p:cNvPr>
          <p:cNvGrpSpPr/>
          <p:nvPr/>
        </p:nvGrpSpPr>
        <p:grpSpPr>
          <a:xfrm>
            <a:off x="883353" y="2059255"/>
            <a:ext cx="2365180" cy="1414534"/>
            <a:chOff x="922670" y="1756928"/>
            <a:chExt cx="2365180" cy="1414534"/>
          </a:xfrm>
        </p:grpSpPr>
        <p:pic>
          <p:nvPicPr>
            <p:cNvPr id="15" name="Picture 4" descr="Image result for science">
              <a:extLst>
                <a:ext uri="{FF2B5EF4-FFF2-40B4-BE49-F238E27FC236}">
                  <a16:creationId xmlns:a16="http://schemas.microsoft.com/office/drawing/2014/main" id="{83A0CB4C-E996-4FCF-B80F-92CBB06B2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70" y="1756928"/>
              <a:ext cx="2325863" cy="12443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7D88A49-57EC-4C2A-BE49-84AAE024B08F}"/>
                </a:ext>
              </a:extLst>
            </p:cNvPr>
            <p:cNvSpPr txBox="1"/>
            <p:nvPr/>
          </p:nvSpPr>
          <p:spPr>
            <a:xfrm>
              <a:off x="2918838" y="2986796"/>
              <a:ext cx="369012" cy="184666"/>
            </a:xfrm>
            <a:prstGeom prst="rect">
              <a:avLst/>
            </a:prstGeom>
            <a:noFill/>
          </p:spPr>
          <p:txBody>
            <a:bodyPr wrap="none" rtlCol="0">
              <a:spAutoFit/>
            </a:bodyPr>
            <a:lstStyle/>
            <a:p>
              <a:r>
                <a:rPr lang="en-US" sz="600" dirty="0"/>
                <a:t>Pickit</a:t>
              </a:r>
            </a:p>
          </p:txBody>
        </p:sp>
      </p:grpSp>
    </p:spTree>
    <p:extLst>
      <p:ext uri="{BB962C8B-B14F-4D97-AF65-F5344CB8AC3E}">
        <p14:creationId xmlns:p14="http://schemas.microsoft.com/office/powerpoint/2010/main" val="35240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AutoShape 2" descr="https://mail.google.com/mail/u/1/?ui=2&amp;ik=eb78d16312&amp;view=fimg&amp;th=15eff0756cc980b1&amp;attid=0.1&amp;disp=emb&amp;attbid=ANGjdJ-b9OpkxAwDE3y5AdHeyOb01nPFG7PgqqW3fljg4lfFmJwKySoNoioiRf5YIJ7Byp2Uro_hTHO5TTds3c_U1Sqm9OVrpJ1gPQHutJflda7UhtwggTm_q2THss0&amp;sz=s0-l75-ft&amp;ats=1507582096508&amp;rm=15eff0756cc980b1&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3544588" y="2020852"/>
            <a:ext cx="4734793" cy="1569660"/>
          </a:xfrm>
          <a:prstGeom prst="rect">
            <a:avLst/>
          </a:prstGeom>
          <a:noFill/>
        </p:spPr>
        <p:txBody>
          <a:bodyPr wrap="square" rtlCol="0">
            <a:spAutoFit/>
          </a:bodyPr>
          <a:lstStyle/>
          <a:p>
            <a:pPr marL="342900" indent="-342900">
              <a:buFont typeface="Courier New" panose="02070309020205020404" pitchFamily="49" charset="0"/>
              <a:buChar char="o"/>
            </a:pPr>
            <a:r>
              <a:rPr lang="es-MX" sz="2400" b="1" dirty="0">
                <a:solidFill>
                  <a:srgbClr val="002060"/>
                </a:solidFill>
                <a:latin typeface="Calibri" panose="020F0502020204030204" pitchFamily="34" charset="0"/>
                <a:cs typeface="Calibri" panose="020F0502020204030204" pitchFamily="34" charset="0"/>
              </a:rPr>
              <a:t>Maximizar el </a:t>
            </a:r>
            <a:r>
              <a:rPr lang="es-MX" sz="2400" b="1">
                <a:solidFill>
                  <a:srgbClr val="002060"/>
                </a:solidFill>
                <a:latin typeface="Calibri" panose="020F0502020204030204" pitchFamily="34" charset="0"/>
                <a:cs typeface="Calibri" panose="020F0502020204030204" pitchFamily="34" charset="0"/>
              </a:rPr>
              <a:t>uso del </a:t>
            </a:r>
            <a:r>
              <a:rPr lang="es-MX" sz="2400" b="1" dirty="0">
                <a:solidFill>
                  <a:srgbClr val="002060"/>
                </a:solidFill>
                <a:latin typeface="Calibri" panose="020F0502020204030204" pitchFamily="34" charset="0"/>
                <a:cs typeface="Calibri" panose="020F0502020204030204" pitchFamily="34" charset="0"/>
              </a:rPr>
              <a:t>español </a:t>
            </a:r>
            <a:r>
              <a:rPr lang="es-MX" sz="2400" dirty="0">
                <a:solidFill>
                  <a:srgbClr val="002060"/>
                </a:solidFill>
                <a:latin typeface="Calibri" panose="020F0502020204030204" pitchFamily="34" charset="0"/>
                <a:cs typeface="Calibri" panose="020F0502020204030204" pitchFamily="34" charset="0"/>
              </a:rPr>
              <a:t>(de parte de la maestra y los alumnos) durante el proceso de enseñanza en español.</a:t>
            </a:r>
            <a:endParaRPr lang="en-US" sz="2400" dirty="0">
              <a:solidFill>
                <a:srgbClr val="002060"/>
              </a:solidFill>
              <a:latin typeface="Calibri" panose="020F0502020204030204" pitchFamily="34" charset="0"/>
              <a:cs typeface="Calibri" panose="020F0502020204030204" pitchFamily="34" charset="0"/>
            </a:endParaRPr>
          </a:p>
        </p:txBody>
      </p:sp>
      <p:sp>
        <p:nvSpPr>
          <p:cNvPr id="15" name="TextBox 14"/>
          <p:cNvSpPr txBox="1"/>
          <p:nvPr/>
        </p:nvSpPr>
        <p:spPr>
          <a:xfrm>
            <a:off x="307975" y="4797610"/>
            <a:ext cx="5338185" cy="276999"/>
          </a:xfrm>
          <a:prstGeom prst="rect">
            <a:avLst/>
          </a:prstGeom>
          <a:noFill/>
        </p:spPr>
        <p:txBody>
          <a:bodyPr wrap="square" rtlCol="0">
            <a:spAutoFit/>
          </a:bodyPr>
          <a:lstStyle/>
          <a:p>
            <a:r>
              <a:rPr lang="en-US" sz="1200" dirty="0">
                <a:solidFill>
                  <a:schemeClr val="tx1"/>
                </a:solidFill>
                <a:latin typeface="Calibri" panose="020F0502020204030204" pitchFamily="34" charset="0"/>
                <a:cs typeface="Calibri" panose="020F0502020204030204" pitchFamily="34" charset="0"/>
              </a:rPr>
              <a:t>(Christian, 2011; Fortune &amp; </a:t>
            </a:r>
            <a:r>
              <a:rPr lang="en-US" sz="1200" dirty="0" err="1">
                <a:solidFill>
                  <a:schemeClr val="tx1"/>
                </a:solidFill>
                <a:latin typeface="Calibri" panose="020F0502020204030204" pitchFamily="34" charset="0"/>
                <a:cs typeface="Calibri" panose="020F0502020204030204" pitchFamily="34" charset="0"/>
              </a:rPr>
              <a:t>Tedick</a:t>
            </a:r>
            <a:r>
              <a:rPr lang="en-US" sz="1200" dirty="0">
                <a:solidFill>
                  <a:schemeClr val="tx1"/>
                </a:solidFill>
                <a:latin typeface="Calibri" panose="020F0502020204030204" pitchFamily="34" charset="0"/>
                <a:cs typeface="Calibri" panose="020F0502020204030204" pitchFamily="34" charset="0"/>
              </a:rPr>
              <a:t>, 2008; </a:t>
            </a:r>
            <a:r>
              <a:rPr lang="en-US" sz="1200" dirty="0" err="1">
                <a:solidFill>
                  <a:schemeClr val="tx1"/>
                </a:solidFill>
                <a:latin typeface="Calibri" panose="020F0502020204030204" pitchFamily="34" charset="0"/>
                <a:cs typeface="Calibri" panose="020F0502020204030204" pitchFamily="34" charset="0"/>
              </a:rPr>
              <a:t>Hamayan</a:t>
            </a:r>
            <a:r>
              <a:rPr lang="en-US" sz="1200" dirty="0">
                <a:solidFill>
                  <a:schemeClr val="tx1"/>
                </a:solidFill>
                <a:latin typeface="Calibri" panose="020F0502020204030204" pitchFamily="34" charset="0"/>
                <a:cs typeface="Calibri" panose="020F0502020204030204" pitchFamily="34" charset="0"/>
              </a:rPr>
              <a:t>, Genesee &amp; Cloud, 2013)</a:t>
            </a:r>
          </a:p>
        </p:txBody>
      </p:sp>
      <p:sp>
        <p:nvSpPr>
          <p:cNvPr id="3" name="Slide Number Placeholder 2"/>
          <p:cNvSpPr>
            <a:spLocks noGrp="1"/>
          </p:cNvSpPr>
          <p:nvPr>
            <p:ph type="sldNum" idx="12"/>
          </p:nvPr>
        </p:nvSpPr>
        <p:spPr>
          <a:xfrm>
            <a:off x="8154951" y="4287409"/>
            <a:ext cx="548700" cy="393600"/>
          </a:xfrm>
        </p:spPr>
        <p:txBody>
          <a:bodyPr/>
          <a:lstStyle/>
          <a:p>
            <a:fld id="{00000000-1234-1234-1234-123412341234}" type="slidenum">
              <a:rPr lang="en" smtClean="0"/>
              <a:pPr/>
              <a:t>34</a:t>
            </a:fld>
            <a:endParaRPr lang="en" dirty="0"/>
          </a:p>
        </p:txBody>
      </p:sp>
      <p:sp>
        <p:nvSpPr>
          <p:cNvPr id="17" name="TextBox 16"/>
          <p:cNvSpPr txBox="1"/>
          <p:nvPr/>
        </p:nvSpPr>
        <p:spPr>
          <a:xfrm>
            <a:off x="247887" y="220446"/>
            <a:ext cx="6324167"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Características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Principales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DLI</a:t>
            </a:r>
          </a:p>
        </p:txBody>
      </p:sp>
      <p:sp>
        <p:nvSpPr>
          <p:cNvPr id="14" name="TextBox 13">
            <a:extLst>
              <a:ext uri="{FF2B5EF4-FFF2-40B4-BE49-F238E27FC236}">
                <a16:creationId xmlns:a16="http://schemas.microsoft.com/office/drawing/2014/main" id="{6AE250E0-FDD2-45AA-A650-2FF0C06C1741}"/>
              </a:ext>
            </a:extLst>
          </p:cNvPr>
          <p:cNvSpPr txBox="1"/>
          <p:nvPr/>
        </p:nvSpPr>
        <p:spPr>
          <a:xfrm>
            <a:off x="3126657" y="3069926"/>
            <a:ext cx="369012" cy="184666"/>
          </a:xfrm>
          <a:prstGeom prst="rect">
            <a:avLst/>
          </a:prstGeom>
          <a:noFill/>
        </p:spPr>
        <p:txBody>
          <a:bodyPr wrap="none" rtlCol="0">
            <a:spAutoFit/>
          </a:bodyPr>
          <a:lstStyle/>
          <a:p>
            <a:r>
              <a:rPr lang="en-US" sz="600" dirty="0"/>
              <a:t>Pickit</a:t>
            </a:r>
          </a:p>
        </p:txBody>
      </p:sp>
      <p:grpSp>
        <p:nvGrpSpPr>
          <p:cNvPr id="9" name="Group 8">
            <a:extLst>
              <a:ext uri="{FF2B5EF4-FFF2-40B4-BE49-F238E27FC236}">
                <a16:creationId xmlns:a16="http://schemas.microsoft.com/office/drawing/2014/main" id="{00B65FCB-2DDA-4A74-A618-8A90A9BAFD4C}"/>
              </a:ext>
            </a:extLst>
          </p:cNvPr>
          <p:cNvGrpSpPr/>
          <p:nvPr/>
        </p:nvGrpSpPr>
        <p:grpSpPr>
          <a:xfrm>
            <a:off x="1050724" y="2020852"/>
            <a:ext cx="2444945" cy="1569660"/>
            <a:chOff x="636091" y="1698932"/>
            <a:chExt cx="2946538" cy="1998282"/>
          </a:xfrm>
        </p:grpSpPr>
        <p:pic>
          <p:nvPicPr>
            <p:cNvPr id="11" name="Picture 10">
              <a:extLst>
                <a:ext uri="{FF2B5EF4-FFF2-40B4-BE49-F238E27FC236}">
                  <a16:creationId xmlns:a16="http://schemas.microsoft.com/office/drawing/2014/main" id="{6F2AF132-53C4-462F-9B59-CD71A5EB2992}"/>
                </a:ext>
              </a:extLst>
            </p:cNvPr>
            <p:cNvPicPr>
              <a:picLocks noChangeAspect="1"/>
            </p:cNvPicPr>
            <p:nvPr/>
          </p:nvPicPr>
          <p:blipFill>
            <a:blip r:embed="rId3"/>
            <a:stretch>
              <a:fillRect/>
            </a:stretch>
          </p:blipFill>
          <p:spPr>
            <a:xfrm>
              <a:off x="636091" y="1698932"/>
              <a:ext cx="2908497" cy="1844168"/>
            </a:xfrm>
            <a:prstGeom prst="rect">
              <a:avLst/>
            </a:prstGeom>
          </p:spPr>
        </p:pic>
        <p:sp>
          <p:nvSpPr>
            <p:cNvPr id="12" name="TextBox 11">
              <a:extLst>
                <a:ext uri="{FF2B5EF4-FFF2-40B4-BE49-F238E27FC236}">
                  <a16:creationId xmlns:a16="http://schemas.microsoft.com/office/drawing/2014/main" id="{3608AF1E-7AC6-48D3-990F-FECAD9581551}"/>
                </a:ext>
              </a:extLst>
            </p:cNvPr>
            <p:cNvSpPr txBox="1"/>
            <p:nvPr/>
          </p:nvSpPr>
          <p:spPr>
            <a:xfrm>
              <a:off x="3122247" y="3512548"/>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1558704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2460" y="1485678"/>
            <a:ext cx="7620000" cy="3393237"/>
          </a:xfrm>
          <a:prstGeom prst="rect">
            <a:avLst/>
          </a:prstGeom>
          <a:noFill/>
        </p:spPr>
        <p:txBody>
          <a:bodyPr wrap="square" rtlCol="0">
            <a:spAutoFit/>
          </a:bodyPr>
          <a:lstStyle/>
          <a:p>
            <a:pPr marL="457200" indent="-457200">
              <a:spcBef>
                <a:spcPts val="900"/>
              </a:spcBef>
              <a:buFont typeface="+mj-lt"/>
              <a:buAutoNum type="arabicPeriod"/>
            </a:pPr>
            <a:r>
              <a:rPr lang="es-MX" sz="2400" dirty="0">
                <a:solidFill>
                  <a:srgbClr val="002060"/>
                </a:solidFill>
                <a:latin typeface="Calibri" panose="020F0502020204030204" pitchFamily="34" charset="0"/>
                <a:cs typeface="Calibri" panose="020F0502020204030204" pitchFamily="34" charset="0"/>
              </a:rPr>
              <a:t>Coloque sus tarjetas boca abajo para formar una cuadrícula, con un </a:t>
            </a:r>
            <a:r>
              <a:rPr lang="en-US" sz="2400" dirty="0">
                <a:solidFill>
                  <a:srgbClr val="002060"/>
                </a:solidFill>
                <a:latin typeface="Calibri" panose="020F0502020204030204" pitchFamily="34" charset="0"/>
                <a:cs typeface="Calibri" panose="020F0502020204030204" pitchFamily="34" charset="0"/>
              </a:rPr>
              <a:t>«</a:t>
            </a:r>
            <a:r>
              <a:rPr lang="es-MX" sz="2400" dirty="0">
                <a:solidFill>
                  <a:srgbClr val="002060"/>
                </a:solidFill>
                <a:latin typeface="Calibri" panose="020F0502020204030204" pitchFamily="34" charset="0"/>
                <a:cs typeface="Calibri" panose="020F0502020204030204" pitchFamily="34" charset="0"/>
              </a:rPr>
              <a:t>comodín</a:t>
            </a:r>
            <a:r>
              <a:rPr lang="en-US" sz="2400" dirty="0">
                <a:solidFill>
                  <a:srgbClr val="002060"/>
                </a:solidFill>
                <a:latin typeface="Calibri" panose="020F0502020204030204" pitchFamily="34" charset="0"/>
                <a:cs typeface="Calibri" panose="020F0502020204030204" pitchFamily="34" charset="0"/>
              </a:rPr>
              <a:t>»</a:t>
            </a:r>
            <a:r>
              <a:rPr lang="es-MX" sz="2400" dirty="0">
                <a:solidFill>
                  <a:srgbClr val="002060"/>
                </a:solidFill>
                <a:latin typeface="Calibri" panose="020F0502020204030204" pitchFamily="34" charset="0"/>
                <a:cs typeface="Calibri" panose="020F0502020204030204" pitchFamily="34" charset="0"/>
              </a:rPr>
              <a:t>  X / O en medio.</a:t>
            </a:r>
          </a:p>
          <a:p>
            <a:pPr marL="457200" indent="-457200">
              <a:spcBef>
                <a:spcPts val="900"/>
              </a:spcBef>
              <a:buFont typeface="+mj-lt"/>
              <a:buAutoNum type="arabicPeriod"/>
            </a:pPr>
            <a:r>
              <a:rPr lang="es-MX" sz="2400" dirty="0">
                <a:solidFill>
                  <a:srgbClr val="002060"/>
                </a:solidFill>
                <a:latin typeface="Calibri" panose="020F0502020204030204" pitchFamily="34" charset="0"/>
                <a:cs typeface="Calibri" panose="020F0502020204030204" pitchFamily="34" charset="0"/>
              </a:rPr>
              <a:t>Voltee una tarjeta a la vez y lea lo escrito en ella. Juntos, el equipo decide si la declaración es verdadera o falsa.</a:t>
            </a:r>
          </a:p>
          <a:p>
            <a:pPr marL="457200" indent="-457200">
              <a:spcBef>
                <a:spcPts val="900"/>
              </a:spcBef>
              <a:buFont typeface="+mj-lt"/>
              <a:buAutoNum type="arabicPeriod"/>
            </a:pPr>
            <a:r>
              <a:rPr lang="es-ES" altLang="es-MX" sz="2400" dirty="0">
                <a:solidFill>
                  <a:srgbClr val="002060"/>
                </a:solidFill>
                <a:latin typeface="Calibri" panose="020F0502020204030204" pitchFamily="34" charset="0"/>
                <a:cs typeface="Calibri" panose="020F0502020204030204" pitchFamily="34" charset="0"/>
              </a:rPr>
              <a:t>Si es verdadera, coloque una O en la tarjeta. Si es falsa, una X. </a:t>
            </a:r>
            <a:endParaRPr lang="es-MX" sz="2400" dirty="0">
              <a:solidFill>
                <a:srgbClr val="002060"/>
              </a:solidFill>
              <a:latin typeface="Calibri" panose="020F0502020204030204" pitchFamily="34" charset="0"/>
              <a:cs typeface="Calibri" panose="020F0502020204030204" pitchFamily="34" charset="0"/>
            </a:endParaRPr>
          </a:p>
          <a:p>
            <a:pPr marL="457200" indent="-457200">
              <a:spcBef>
                <a:spcPts val="900"/>
              </a:spcBef>
              <a:buFont typeface="+mj-lt"/>
              <a:buAutoNum type="arabicPeriod"/>
            </a:pPr>
            <a:r>
              <a:rPr lang="es-MX" sz="2400" dirty="0">
                <a:solidFill>
                  <a:srgbClr val="002060"/>
                </a:solidFill>
                <a:latin typeface="Calibri" panose="020F0502020204030204" pitchFamily="34" charset="0"/>
                <a:cs typeface="Calibri" panose="020F0502020204030204" pitchFamily="34" charset="0"/>
              </a:rPr>
              <a:t>Si consigue ordenar 3 en una fila, anuncie ¡Tic-Tac-Toe! pero continúe completando su cuadrícula.</a:t>
            </a:r>
            <a:endParaRPr lang="en-US" sz="2400" dirty="0">
              <a:solidFill>
                <a:srgbClr val="002060"/>
              </a:solidFill>
              <a:latin typeface="Calibri" panose="020F0502020204030204" pitchFamily="34" charset="0"/>
              <a:cs typeface="Calibri" panose="020F0502020204030204" pitchFamily="34" charset="0"/>
            </a:endParaRPr>
          </a:p>
        </p:txBody>
      </p:sp>
      <p:sp>
        <p:nvSpPr>
          <p:cNvPr id="7" name="TextBox 6"/>
          <p:cNvSpPr txBox="1"/>
          <p:nvPr/>
        </p:nvSpPr>
        <p:spPr>
          <a:xfrm>
            <a:off x="563671" y="563671"/>
            <a:ext cx="5208477"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¡Tic-Tac-Toe!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sabes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890" y="244411"/>
            <a:ext cx="1055759" cy="1241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5"/>
          </p:nvPr>
        </p:nvSpPr>
        <p:spPr/>
        <p:txBody>
          <a:bodyPr/>
          <a:lstStyle/>
          <a:p>
            <a:fld id="{E59CB7E1-91DC-4272-BB44-E0360AD4D249}" type="slidenum">
              <a:rPr lang="en-US" smtClean="0"/>
              <a:t>35</a:t>
            </a:fld>
            <a:endParaRPr lang="en-US" dirty="0"/>
          </a:p>
        </p:txBody>
      </p:sp>
    </p:spTree>
    <p:extLst>
      <p:ext uri="{BB962C8B-B14F-4D97-AF65-F5344CB8AC3E}">
        <p14:creationId xmlns:p14="http://schemas.microsoft.com/office/powerpoint/2010/main" val="296300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61355" y="2481109"/>
            <a:ext cx="2661314" cy="1928768"/>
          </a:xfrm>
          <a:prstGeom prst="rec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lvl="0" eaLnBrk="0" fontAlgn="base" hangingPunct="0">
              <a:spcBef>
                <a:spcPct val="0"/>
              </a:spcBef>
              <a:spcAft>
                <a:spcPct val="0"/>
              </a:spcAft>
            </a:pPr>
            <a:r>
              <a:rPr lang="es-ES" altLang="es-MX" sz="2000" dirty="0">
                <a:solidFill>
                  <a:srgbClr val="002060"/>
                </a:solidFill>
                <a:latin typeface="Calibri" panose="020F0502020204030204" pitchFamily="34" charset="0"/>
                <a:cs typeface="Calibri" panose="020F0502020204030204" pitchFamily="34" charset="0"/>
              </a:rPr>
              <a:t>En un </a:t>
            </a:r>
            <a:r>
              <a:rPr lang="es-ES" sz="2000" kern="1200" dirty="0">
                <a:solidFill>
                  <a:srgbClr val="002060"/>
                </a:solidFill>
                <a:latin typeface="Calibri" panose="020F0502020204030204" pitchFamily="34" charset="0"/>
              </a:rPr>
              <a:t>programa de inmersión bidireccional</a:t>
            </a:r>
            <a:r>
              <a:rPr lang="es-ES" altLang="es-MX" sz="2000" dirty="0">
                <a:solidFill>
                  <a:srgbClr val="002060"/>
                </a:solidFill>
                <a:latin typeface="Calibri" panose="020F0502020204030204" pitchFamily="34" charset="0"/>
                <a:cs typeface="Calibri" panose="020F0502020204030204" pitchFamily="34" charset="0"/>
              </a:rPr>
              <a:t>, los estudiantes están separados por su idioma materno para recibir instrucción. </a:t>
            </a:r>
          </a:p>
        </p:txBody>
      </p:sp>
      <p:sp>
        <p:nvSpPr>
          <p:cNvPr id="9" name="Rectangle 8"/>
          <p:cNvSpPr/>
          <p:nvPr/>
        </p:nvSpPr>
        <p:spPr>
          <a:xfrm>
            <a:off x="1861355" y="411880"/>
            <a:ext cx="2688610" cy="1928768"/>
          </a:xfrm>
          <a:prstGeom prst="rec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88717" y="411880"/>
            <a:ext cx="2688610" cy="1928768"/>
          </a:xfrm>
          <a:prstGeom prst="rec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lvl="0" eaLnBrk="0" fontAlgn="base" hangingPunct="0">
              <a:spcBef>
                <a:spcPct val="0"/>
              </a:spcBef>
              <a:spcAft>
                <a:spcPct val="0"/>
              </a:spcAft>
            </a:pPr>
            <a:br>
              <a:rPr lang="es-ES" altLang="es-MX" sz="2000" dirty="0">
                <a:solidFill>
                  <a:srgbClr val="002060"/>
                </a:solidFill>
                <a:latin typeface="Calibri" panose="020F0502020204030204" pitchFamily="34" charset="0"/>
                <a:cs typeface="Calibri" panose="020F0502020204030204" pitchFamily="34" charset="0"/>
              </a:rPr>
            </a:br>
            <a:r>
              <a:rPr lang="es-ES" altLang="es-MX" sz="2000" dirty="0">
                <a:solidFill>
                  <a:srgbClr val="002060"/>
                </a:solidFill>
                <a:latin typeface="Calibri" panose="020F0502020204030204" pitchFamily="34" charset="0"/>
                <a:cs typeface="Calibri" panose="020F0502020204030204" pitchFamily="34" charset="0"/>
              </a:rPr>
              <a:t>Los estudiantes de DLI reciben enseñanza de las mismas materias básicas que los estudiantes de sólo inglés. </a:t>
            </a:r>
          </a:p>
          <a:p>
            <a:pPr algn="ctr"/>
            <a:endParaRPr lang="en-US" sz="2000" dirty="0">
              <a:solidFill>
                <a:srgbClr val="002060"/>
              </a:solidFill>
              <a:latin typeface="Calibri" panose="020F0502020204030204" pitchFamily="34" charset="0"/>
            </a:endParaRPr>
          </a:p>
        </p:txBody>
      </p:sp>
      <p:sp>
        <p:nvSpPr>
          <p:cNvPr id="11" name="Rectangle 10"/>
          <p:cNvSpPr/>
          <p:nvPr/>
        </p:nvSpPr>
        <p:spPr>
          <a:xfrm>
            <a:off x="4688717" y="2476975"/>
            <a:ext cx="2688610" cy="1928768"/>
          </a:xfrm>
          <a:prstGeom prst="rec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800" dirty="0">
              <a:solidFill>
                <a:schemeClr val="accent1">
                  <a:lumMod val="75000"/>
                </a:schemeClr>
              </a:solidFill>
              <a:latin typeface="Calibri" panose="020F0502020204030204" pitchFamily="34" charset="0"/>
            </a:endParaRPr>
          </a:p>
        </p:txBody>
      </p:sp>
      <p:sp>
        <p:nvSpPr>
          <p:cNvPr id="12" name="TextBox 11"/>
          <p:cNvSpPr txBox="1"/>
          <p:nvPr/>
        </p:nvSpPr>
        <p:spPr>
          <a:xfrm>
            <a:off x="1865468" y="462914"/>
            <a:ext cx="2661313" cy="1938992"/>
          </a:xfrm>
          <a:prstGeom prst="rect">
            <a:avLst/>
          </a:prstGeom>
          <a:noFill/>
        </p:spPr>
        <p:txBody>
          <a:bodyPr wrap="square" rtlCol="0">
            <a:spAutoFit/>
          </a:bodyPr>
          <a:lstStyle/>
          <a:p>
            <a:pPr lvl="0" eaLnBrk="0" fontAlgn="base" hangingPunct="0">
              <a:spcBef>
                <a:spcPct val="0"/>
              </a:spcBef>
              <a:spcAft>
                <a:spcPct val="0"/>
              </a:spcAft>
            </a:pPr>
            <a:r>
              <a:rPr lang="es-ES" altLang="es-MX" sz="2000" dirty="0">
                <a:solidFill>
                  <a:srgbClr val="002060"/>
                </a:solidFill>
                <a:latin typeface="Calibri" panose="020F0502020204030204" pitchFamily="34" charset="0"/>
                <a:cs typeface="Calibri" panose="020F0502020204030204" pitchFamily="34" charset="0"/>
              </a:rPr>
              <a:t>En un </a:t>
            </a:r>
            <a:r>
              <a:rPr lang="es-ES" sz="2000" kern="1200" dirty="0">
                <a:solidFill>
                  <a:srgbClr val="002060"/>
                </a:solidFill>
                <a:latin typeface="Calibri" panose="020F0502020204030204" pitchFamily="34" charset="0"/>
              </a:rPr>
              <a:t>programa de inmersión bidireccional</a:t>
            </a:r>
            <a:r>
              <a:rPr lang="es-ES" sz="2000" kern="1200" dirty="0">
                <a:solidFill>
                  <a:schemeClr val="tx1"/>
                </a:solidFill>
                <a:latin typeface="Calibri" panose="020F0502020204030204" pitchFamily="34" charset="0"/>
              </a:rPr>
              <a:t> </a:t>
            </a:r>
            <a:r>
              <a:rPr lang="es-ES" altLang="es-MX" sz="2000" dirty="0">
                <a:solidFill>
                  <a:srgbClr val="002060"/>
                </a:solidFill>
                <a:latin typeface="Calibri" panose="020F0502020204030204" pitchFamily="34" charset="0"/>
                <a:cs typeface="Calibri" panose="020F0502020204030204" pitchFamily="34" charset="0"/>
              </a:rPr>
              <a:t>todos los estudiantes son hablantes del idioma asociado (español). </a:t>
            </a:r>
          </a:p>
        </p:txBody>
      </p:sp>
      <p:sp>
        <p:nvSpPr>
          <p:cNvPr id="15" name="Multiply 14"/>
          <p:cNvSpPr/>
          <p:nvPr/>
        </p:nvSpPr>
        <p:spPr>
          <a:xfrm>
            <a:off x="2138865" y="2505160"/>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TextBox 19"/>
          <p:cNvSpPr txBox="1"/>
          <p:nvPr/>
        </p:nvSpPr>
        <p:spPr>
          <a:xfrm>
            <a:off x="4133714" y="1978278"/>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1</a:t>
            </a:r>
          </a:p>
        </p:txBody>
      </p:sp>
      <p:sp>
        <p:nvSpPr>
          <p:cNvPr id="21" name="TextBox 20"/>
          <p:cNvSpPr txBox="1"/>
          <p:nvPr/>
        </p:nvSpPr>
        <p:spPr>
          <a:xfrm>
            <a:off x="6954253" y="1938577"/>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2</a:t>
            </a:r>
          </a:p>
        </p:txBody>
      </p:sp>
      <p:sp>
        <p:nvSpPr>
          <p:cNvPr id="22" name="TextBox 21"/>
          <p:cNvSpPr txBox="1"/>
          <p:nvPr/>
        </p:nvSpPr>
        <p:spPr>
          <a:xfrm>
            <a:off x="6946187" y="3940392"/>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4</a:t>
            </a:r>
          </a:p>
        </p:txBody>
      </p:sp>
      <p:sp>
        <p:nvSpPr>
          <p:cNvPr id="23" name="TextBox 22"/>
          <p:cNvSpPr txBox="1"/>
          <p:nvPr/>
        </p:nvSpPr>
        <p:spPr>
          <a:xfrm>
            <a:off x="4124615" y="3940392"/>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3</a:t>
            </a:r>
          </a:p>
        </p:txBody>
      </p:sp>
      <p:sp>
        <p:nvSpPr>
          <p:cNvPr id="26" name="Multiply 25"/>
          <p:cNvSpPr/>
          <p:nvPr/>
        </p:nvSpPr>
        <p:spPr>
          <a:xfrm>
            <a:off x="2147958" y="435931"/>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p:cNvSpPr/>
          <p:nvPr/>
        </p:nvSpPr>
        <p:spPr>
          <a:xfrm>
            <a:off x="5207332" y="605167"/>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3" name="Rectangle 2"/>
          <p:cNvSpPr/>
          <p:nvPr/>
        </p:nvSpPr>
        <p:spPr>
          <a:xfrm>
            <a:off x="4719348" y="2505160"/>
            <a:ext cx="2563297" cy="2246769"/>
          </a:xfrm>
          <a:prstGeom prst="rect">
            <a:avLst/>
          </a:prstGeom>
        </p:spPr>
        <p:txBody>
          <a:bodyPr wrap="square">
            <a:spAutoFit/>
          </a:bodyPr>
          <a:lstStyle/>
          <a:p>
            <a:r>
              <a:rPr lang="es-MX" sz="2000" dirty="0">
                <a:solidFill>
                  <a:srgbClr val="002060"/>
                </a:solidFill>
                <a:latin typeface="Calibri" panose="020F0502020204030204" pitchFamily="34" charset="0"/>
                <a:cs typeface="Calibri" panose="020F0502020204030204" pitchFamily="34" charset="0"/>
              </a:rPr>
              <a:t>En un programa DLI, 50% o más</a:t>
            </a:r>
            <a:r>
              <a:rPr lang="es-MX" sz="2000" b="1" dirty="0">
                <a:solidFill>
                  <a:srgbClr val="002060"/>
                </a:solidFill>
                <a:latin typeface="Calibri" panose="020F0502020204030204" pitchFamily="34" charset="0"/>
                <a:cs typeface="Calibri" panose="020F0502020204030204" pitchFamily="34" charset="0"/>
              </a:rPr>
              <a:t> </a:t>
            </a:r>
            <a:r>
              <a:rPr lang="es-MX" sz="2000" dirty="0">
                <a:solidFill>
                  <a:srgbClr val="002060"/>
                </a:solidFill>
                <a:latin typeface="Calibri" panose="020F0502020204030204" pitchFamily="34" charset="0"/>
                <a:cs typeface="Calibri" panose="020F0502020204030204" pitchFamily="34" charset="0"/>
              </a:rPr>
              <a:t>de la enseñanza se da en el idioma asociado (español) durante los años de primaria.</a:t>
            </a:r>
            <a:endParaRPr lang="en-US" sz="2000" dirty="0">
              <a:solidFill>
                <a:srgbClr val="002060"/>
              </a:solidFill>
              <a:latin typeface="Calibri" panose="020F0502020204030204" pitchFamily="34" charset="0"/>
              <a:cs typeface="Calibri" panose="020F0502020204030204" pitchFamily="34" charset="0"/>
            </a:endParaRPr>
          </a:p>
          <a:p>
            <a:endParaRPr lang="en-US" sz="2000" dirty="0">
              <a:solidFill>
                <a:srgbClr val="002060"/>
              </a:solidFill>
              <a:latin typeface="Calibri" panose="020F0502020204030204" pitchFamily="34" charset="0"/>
              <a:cs typeface="Calibri" panose="020F0502020204030204" pitchFamily="34" charset="0"/>
            </a:endParaRPr>
          </a:p>
        </p:txBody>
      </p:sp>
      <p:sp>
        <p:nvSpPr>
          <p:cNvPr id="29" name="Oval 28"/>
          <p:cNvSpPr/>
          <p:nvPr/>
        </p:nvSpPr>
        <p:spPr>
          <a:xfrm>
            <a:off x="5302867" y="2616081"/>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36</a:t>
            </a:fld>
            <a:endParaRPr lang="en-US" dirty="0"/>
          </a:p>
        </p:txBody>
      </p:sp>
    </p:spTree>
    <p:extLst>
      <p:ext uri="{BB962C8B-B14F-4D97-AF65-F5344CB8AC3E}">
        <p14:creationId xmlns:p14="http://schemas.microsoft.com/office/powerpoint/2010/main" val="296073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7" grpId="0" animBg="1"/>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18957" y="549469"/>
            <a:ext cx="2688610" cy="1928768"/>
          </a:xfrm>
          <a:prstGeom prst="rec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br>
              <a:rPr lang="es-MX" sz="1800" dirty="0">
                <a:solidFill>
                  <a:srgbClr val="199124"/>
                </a:solidFill>
                <a:latin typeface="Calibri" panose="020F0502020204030204" pitchFamily="34" charset="0"/>
                <a:cs typeface="Calibri" panose="020F0502020204030204" pitchFamily="34" charset="0"/>
              </a:rPr>
            </a:br>
            <a:r>
              <a:rPr lang="es-MX" sz="2000" dirty="0">
                <a:solidFill>
                  <a:srgbClr val="002060"/>
                </a:solidFill>
                <a:latin typeface="Calibri" panose="020F0502020204030204" pitchFamily="34" charset="0"/>
                <a:cs typeface="Calibri" panose="020F0502020204030204" pitchFamily="34" charset="0"/>
              </a:rPr>
              <a:t>Los maestros usan ambos idiomas durante cualquier lección que den.</a:t>
            </a:r>
            <a:endParaRPr lang="en-US" sz="2000" dirty="0">
              <a:solidFill>
                <a:srgbClr val="002060"/>
              </a:solidFill>
              <a:latin typeface="Calibri" panose="020F0502020204030204" pitchFamily="34" charset="0"/>
              <a:cs typeface="Calibri" panose="020F0502020204030204" pitchFamily="34" charset="0"/>
            </a:endParaRPr>
          </a:p>
        </p:txBody>
      </p:sp>
      <p:sp>
        <p:nvSpPr>
          <p:cNvPr id="10" name="Rectangle 9"/>
          <p:cNvSpPr/>
          <p:nvPr/>
        </p:nvSpPr>
        <p:spPr>
          <a:xfrm>
            <a:off x="1903516" y="2599501"/>
            <a:ext cx="2688610" cy="1928768"/>
          </a:xfrm>
          <a:prstGeom prst="rec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br>
              <a:rPr lang="es-MX" sz="1800" dirty="0">
                <a:solidFill>
                  <a:srgbClr val="002060"/>
                </a:solidFill>
                <a:latin typeface="Calibri" panose="020F0502020204030204" pitchFamily="34" charset="0"/>
                <a:cs typeface="Calibri" panose="020F0502020204030204" pitchFamily="34" charset="0"/>
              </a:rPr>
            </a:br>
            <a:r>
              <a:rPr lang="es-MX" sz="2000" dirty="0">
                <a:solidFill>
                  <a:srgbClr val="002060"/>
                </a:solidFill>
                <a:latin typeface="Calibri" panose="020F0502020204030204" pitchFamily="34" charset="0"/>
                <a:cs typeface="Calibri" panose="020F0502020204030204" pitchFamily="34" charset="0"/>
              </a:rPr>
              <a:t>Una vez que comienza el inglés, la cultura mayoritaria (inglés) es dominante en el aula.</a:t>
            </a:r>
            <a:endParaRPr lang="en-US" sz="2000" dirty="0">
              <a:solidFill>
                <a:srgbClr val="002060"/>
              </a:solidFill>
              <a:latin typeface="Calibri" panose="020F0502020204030204" pitchFamily="34" charset="0"/>
              <a:cs typeface="Calibri" panose="020F0502020204030204" pitchFamily="34" charset="0"/>
            </a:endParaRPr>
          </a:p>
        </p:txBody>
      </p:sp>
      <p:sp>
        <p:nvSpPr>
          <p:cNvPr id="15" name="Multiply 14"/>
          <p:cNvSpPr/>
          <p:nvPr/>
        </p:nvSpPr>
        <p:spPr>
          <a:xfrm>
            <a:off x="5014862" y="498829"/>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TextBox 21"/>
          <p:cNvSpPr txBox="1"/>
          <p:nvPr/>
        </p:nvSpPr>
        <p:spPr>
          <a:xfrm>
            <a:off x="4171814" y="4027519"/>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7</a:t>
            </a:r>
          </a:p>
        </p:txBody>
      </p:sp>
      <p:sp>
        <p:nvSpPr>
          <p:cNvPr id="23" name="TextBox 22"/>
          <p:cNvSpPr txBox="1"/>
          <p:nvPr/>
        </p:nvSpPr>
        <p:spPr>
          <a:xfrm>
            <a:off x="5675961" y="4134929"/>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8</a:t>
            </a:r>
          </a:p>
        </p:txBody>
      </p:sp>
      <p:grpSp>
        <p:nvGrpSpPr>
          <p:cNvPr id="3" name="Group 2"/>
          <p:cNvGrpSpPr/>
          <p:nvPr/>
        </p:nvGrpSpPr>
        <p:grpSpPr>
          <a:xfrm>
            <a:off x="1878983" y="566737"/>
            <a:ext cx="2661314" cy="1928768"/>
            <a:chOff x="6102824" y="4626992"/>
            <a:chExt cx="2661314" cy="1928768"/>
          </a:xfrm>
          <a:solidFill>
            <a:schemeClr val="accent1">
              <a:lumMod val="20000"/>
              <a:lumOff val="80000"/>
            </a:schemeClr>
          </a:solidFill>
        </p:grpSpPr>
        <p:sp>
          <p:nvSpPr>
            <p:cNvPr id="28" name="Rectangle 27"/>
            <p:cNvSpPr/>
            <p:nvPr/>
          </p:nvSpPr>
          <p:spPr>
            <a:xfrm>
              <a:off x="6102824" y="4626992"/>
              <a:ext cx="2661314" cy="1928768"/>
            </a:xfrm>
            <a:prstGeom prst="rect">
              <a:avLst/>
            </a:pr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br>
                <a:rPr lang="es-MX" sz="1800" dirty="0"/>
              </a:br>
              <a:r>
                <a:rPr lang="es-MX" sz="2000" dirty="0">
                  <a:solidFill>
                    <a:srgbClr val="002060"/>
                  </a:solidFill>
                  <a:latin typeface="Calibri" panose="020F0502020204030204" pitchFamily="34" charset="0"/>
                  <a:cs typeface="Calibri" panose="020F0502020204030204" pitchFamily="34" charset="0"/>
                </a:rPr>
                <a:t>En el aula de DLI, el lenguaje y la cultura están entrelazados.</a:t>
              </a:r>
              <a:endParaRPr lang="en-US" sz="2000" dirty="0">
                <a:solidFill>
                  <a:srgbClr val="002060"/>
                </a:solidFill>
                <a:latin typeface="Calibri" panose="020F0502020204030204" pitchFamily="34" charset="0"/>
                <a:cs typeface="Calibri" panose="020F0502020204030204" pitchFamily="34" charset="0"/>
              </a:endParaRPr>
            </a:p>
          </p:txBody>
        </p:sp>
        <p:sp>
          <p:nvSpPr>
            <p:cNvPr id="30" name="TextBox 29"/>
            <p:cNvSpPr txBox="1"/>
            <p:nvPr/>
          </p:nvSpPr>
          <p:spPr>
            <a:xfrm>
              <a:off x="8377297" y="6105012"/>
              <a:ext cx="368489" cy="400110"/>
            </a:xfrm>
            <a:prstGeom prst="rect">
              <a:avLst/>
            </a:prstGeom>
            <a:grpFill/>
          </p:spPr>
          <p:txBody>
            <a:bodyPr wrap="square" rtlCol="0">
              <a:spAutoFit/>
            </a:bodyPr>
            <a:lstStyle/>
            <a:p>
              <a:r>
                <a:rPr lang="en-US" sz="2000" dirty="0">
                  <a:latin typeface="Calibri" panose="020F0502020204030204" pitchFamily="34" charset="0"/>
                  <a:cs typeface="Calibri" panose="020F0502020204030204" pitchFamily="34" charset="0"/>
                </a:rPr>
                <a:t>5</a:t>
              </a:r>
            </a:p>
          </p:txBody>
        </p:sp>
      </p:grpSp>
      <p:sp>
        <p:nvSpPr>
          <p:cNvPr id="31" name="Rectangle 30"/>
          <p:cNvSpPr/>
          <p:nvPr/>
        </p:nvSpPr>
        <p:spPr>
          <a:xfrm>
            <a:off x="4715951" y="2614240"/>
            <a:ext cx="2688610" cy="1928768"/>
          </a:xfrm>
          <a:prstGeom prst="rec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defRPr/>
            </a:pPr>
            <a:br>
              <a:rPr lang="es-MX" sz="1800" dirty="0"/>
            </a:br>
            <a:r>
              <a:rPr lang="es-MX" sz="2000" dirty="0">
                <a:solidFill>
                  <a:srgbClr val="002060"/>
                </a:solidFill>
                <a:latin typeface="Calibri" panose="020F0502020204030204" pitchFamily="34" charset="0"/>
                <a:cs typeface="Calibri" panose="020F0502020204030204" pitchFamily="34" charset="0"/>
              </a:rPr>
              <a:t>Los estudiantes de DLI deben cumplir con los estándares estatales.</a:t>
            </a:r>
            <a:endParaRPr lang="en-US" sz="2000" dirty="0">
              <a:solidFill>
                <a:srgbClr val="002060"/>
              </a:solidFill>
              <a:latin typeface="Calibri" panose="020F0502020204030204" pitchFamily="34" charset="0"/>
              <a:cs typeface="Calibri" panose="020F0502020204030204" pitchFamily="34" charset="0"/>
            </a:endParaRPr>
          </a:p>
        </p:txBody>
      </p:sp>
      <p:sp>
        <p:nvSpPr>
          <p:cNvPr id="32" name="Oval 31"/>
          <p:cNvSpPr/>
          <p:nvPr/>
        </p:nvSpPr>
        <p:spPr>
          <a:xfrm>
            <a:off x="5263141" y="2818730"/>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33" name="Multiply 32"/>
          <p:cNvSpPr/>
          <p:nvPr/>
        </p:nvSpPr>
        <p:spPr>
          <a:xfrm>
            <a:off x="2167706" y="2599501"/>
            <a:ext cx="2169994" cy="1928768"/>
          </a:xfrm>
          <a:prstGeom prst="mathMultiply">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TextBox 33"/>
          <p:cNvSpPr txBox="1"/>
          <p:nvPr/>
        </p:nvSpPr>
        <p:spPr>
          <a:xfrm>
            <a:off x="7000617" y="2035734"/>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6</a:t>
            </a:r>
          </a:p>
        </p:txBody>
      </p:sp>
      <p:sp>
        <p:nvSpPr>
          <p:cNvPr id="35" name="TextBox 34"/>
          <p:cNvSpPr txBox="1"/>
          <p:nvPr/>
        </p:nvSpPr>
        <p:spPr>
          <a:xfrm>
            <a:off x="7009771" y="4027519"/>
            <a:ext cx="3684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8</a:t>
            </a:r>
          </a:p>
        </p:txBody>
      </p:sp>
      <p:sp>
        <p:nvSpPr>
          <p:cNvPr id="36" name="Oval 35"/>
          <p:cNvSpPr/>
          <p:nvPr/>
        </p:nvSpPr>
        <p:spPr>
          <a:xfrm>
            <a:off x="2422131" y="751854"/>
            <a:ext cx="1651380" cy="154219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endParaRPr>
          </a:p>
        </p:txBody>
      </p:sp>
      <p:sp>
        <p:nvSpPr>
          <p:cNvPr id="4" name="Slide Number Placeholder 3"/>
          <p:cNvSpPr>
            <a:spLocks noGrp="1"/>
          </p:cNvSpPr>
          <p:nvPr>
            <p:ph type="sldNum" sz="quarter" idx="15"/>
          </p:nvPr>
        </p:nvSpPr>
        <p:spPr/>
        <p:txBody>
          <a:bodyPr/>
          <a:lstStyle/>
          <a:p>
            <a:fld id="{E59CB7E1-91DC-4272-BB44-E0360AD4D249}" type="slidenum">
              <a:rPr lang="en-US" smtClean="0"/>
              <a:t>37</a:t>
            </a:fld>
            <a:endParaRPr lang="en-US" dirty="0"/>
          </a:p>
        </p:txBody>
      </p:sp>
    </p:spTree>
    <p:extLst>
      <p:ext uri="{BB962C8B-B14F-4D97-AF65-F5344CB8AC3E}">
        <p14:creationId xmlns:p14="http://schemas.microsoft.com/office/powerpoint/2010/main" val="74129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heel(1)">
                                      <p:cBhvr>
                                        <p:cTn id="2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animBg="1"/>
      <p:bldP spid="33"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896371" y="1581150"/>
            <a:ext cx="4597524" cy="2556273"/>
          </a:xfrm>
        </p:spPr>
        <p:txBody>
          <a:bodyPr>
            <a:normAutofit/>
          </a:bodyPr>
          <a:lstStyle/>
          <a:p>
            <a:pPr marL="0" indent="0">
              <a:buNone/>
            </a:pPr>
            <a:r>
              <a:rPr lang="es-ES_tradnl" dirty="0">
                <a:solidFill>
                  <a:srgbClr val="002060"/>
                </a:solidFill>
              </a:rPr>
              <a:t>Por favor, contesten el breve cuestionario que nos permitirá conocer lo que aprendieron en este taller y cómo podemos mejorarlo</a:t>
            </a:r>
            <a:r>
              <a:rPr lang="en-US" dirty="0">
                <a:solidFill>
                  <a:srgbClr val="002060"/>
                </a:solidFill>
              </a:rPr>
              <a:t>.</a:t>
            </a:r>
          </a:p>
        </p:txBody>
      </p:sp>
      <p:sp>
        <p:nvSpPr>
          <p:cNvPr id="15" name="TextBox 14"/>
          <p:cNvSpPr txBox="1"/>
          <p:nvPr/>
        </p:nvSpPr>
        <p:spPr>
          <a:xfrm>
            <a:off x="2221191" y="4764057"/>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4904"/>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rgbClr val="FEFFFF"/>
                </a:solidFill>
                <a:ea typeface="Tahoma"/>
                <a:sym typeface="Tahoma"/>
              </a:rPr>
              <a:t>38</a:t>
            </a:fld>
            <a:endParaRPr lang="en" u="none" strike="noStrike" cap="none" dirty="0">
              <a:solidFill>
                <a:srgbClr val="FEFFFF"/>
              </a:solidFill>
              <a:ea typeface="Tahoma"/>
              <a:sym typeface="Tahoma"/>
            </a:endParaRPr>
          </a:p>
        </p:txBody>
      </p:sp>
      <p:sp>
        <p:nvSpPr>
          <p:cNvPr id="3" name="Rectangle 2">
            <a:extLst>
              <a:ext uri="{FF2B5EF4-FFF2-40B4-BE49-F238E27FC236}">
                <a16:creationId xmlns:a16="http://schemas.microsoft.com/office/drawing/2014/main" id="{C26D32ED-36D9-41C7-B618-3BF94D53EAF8}"/>
              </a:ext>
            </a:extLst>
          </p:cNvPr>
          <p:cNvSpPr/>
          <p:nvPr/>
        </p:nvSpPr>
        <p:spPr>
          <a:xfrm>
            <a:off x="1214716" y="349754"/>
            <a:ext cx="6494184" cy="954107"/>
          </a:xfrm>
          <a:prstGeom prst="rect">
            <a:avLst/>
          </a:prstGeom>
        </p:spPr>
        <p:txBody>
          <a:bodyPr wrap="square">
            <a:spAutoFit/>
          </a:bodyPr>
          <a:lstStyle/>
          <a:p>
            <a:pPr algn="ctr"/>
            <a:r>
              <a:rPr lang="es-MX" sz="28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¡Muchísimas gracias por su asistencia esta noche y por su participación activa!</a:t>
            </a:r>
            <a:endParaRPr lang="en-US" sz="28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C264BAD-7BFE-4B15-8A01-38366EA84FA6}"/>
              </a:ext>
            </a:extLst>
          </p:cNvPr>
          <p:cNvPicPr>
            <a:picLocks noChangeAspect="1"/>
          </p:cNvPicPr>
          <p:nvPr/>
        </p:nvPicPr>
        <p:blipFill>
          <a:blip r:embed="rId4"/>
          <a:stretch>
            <a:fillRect/>
          </a:stretch>
        </p:blipFill>
        <p:spPr>
          <a:xfrm>
            <a:off x="5615173" y="2042534"/>
            <a:ext cx="1886047" cy="1238314"/>
          </a:xfrm>
          <a:prstGeom prst="rect">
            <a:avLst/>
          </a:prstGeom>
        </p:spPr>
      </p:pic>
    </p:spTree>
    <p:extLst>
      <p:ext uri="{BB962C8B-B14F-4D97-AF65-F5344CB8AC3E}">
        <p14:creationId xmlns:p14="http://schemas.microsoft.com/office/powerpoint/2010/main" val="3514019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4017" y="1032687"/>
            <a:ext cx="8520600" cy="3660928"/>
          </a:xfrm>
        </p:spPr>
        <p:txBody>
          <a:bodyPr>
            <a:normAutofit/>
          </a:bodyPr>
          <a:lstStyle/>
          <a:p>
            <a:pPr marL="463550" indent="-463550">
              <a:lnSpc>
                <a:spcPct val="110000"/>
              </a:lnSpc>
              <a:buNone/>
            </a:pPr>
            <a:r>
              <a:rPr lang="en-US" sz="1200" dirty="0">
                <a:cs typeface="Calibri" panose="020F0502020204030204" pitchFamily="34" charset="0"/>
              </a:rPr>
              <a:t>Australian Children’s Education and Care Quality Authority (ACECQA). (2014).</a:t>
            </a:r>
            <a:r>
              <a:rPr lang="en-US" sz="1200" dirty="0"/>
              <a:t> </a:t>
            </a:r>
            <a:r>
              <a:rPr lang="en-US" sz="1200" i="1" dirty="0"/>
              <a:t>What does it mean to be culturally competent? </a:t>
            </a:r>
            <a:r>
              <a:rPr lang="en-US" sz="1200" dirty="0"/>
              <a:t>Retrieved from </a:t>
            </a:r>
            <a:r>
              <a:rPr lang="en-US" sz="1200" dirty="0">
                <a:hlinkClick r:id="rId3"/>
              </a:rPr>
              <a:t>https://wehearyou.acecqa.gov.au/2014/07/10/what-does-it-mean-to-be-culturally-competent/</a:t>
            </a:r>
            <a:r>
              <a:rPr lang="en-US" sz="1200" dirty="0"/>
              <a:t>. </a:t>
            </a:r>
          </a:p>
          <a:p>
            <a:pPr marL="463550" indent="-463550">
              <a:lnSpc>
                <a:spcPct val="110000"/>
              </a:lnSpc>
              <a:buNone/>
            </a:pPr>
            <a:r>
              <a:rPr lang="en-US" sz="1200" dirty="0"/>
              <a:t>Ballinger, S., &amp; </a:t>
            </a:r>
            <a:r>
              <a:rPr lang="en-US" sz="1200" dirty="0" err="1"/>
              <a:t>Lyster</a:t>
            </a:r>
            <a:r>
              <a:rPr lang="en-US" sz="1200" dirty="0"/>
              <a:t>, R. (2011). Student and teacher oral language use in a two-way Spanish/English immersion school. </a:t>
            </a:r>
            <a:r>
              <a:rPr lang="en-US" sz="1200" i="1" dirty="0"/>
              <a:t>Language Teaching Research, 15</a:t>
            </a:r>
            <a:r>
              <a:rPr lang="en-US" sz="1200" dirty="0"/>
              <a:t>(3), 289–306. </a:t>
            </a:r>
          </a:p>
          <a:p>
            <a:pPr marL="463550" indent="-463550">
              <a:lnSpc>
                <a:spcPct val="110000"/>
              </a:lnSpc>
              <a:buNone/>
            </a:pPr>
            <a:r>
              <a:rPr lang="en-US" sz="1200" dirty="0"/>
              <a:t>Christian, D. (2011). Dual language education. In E. </a:t>
            </a:r>
            <a:r>
              <a:rPr lang="en-US" sz="1200" dirty="0" err="1"/>
              <a:t>Hinkel</a:t>
            </a:r>
            <a:r>
              <a:rPr lang="en-US" sz="1200" dirty="0"/>
              <a:t> (Ed.), </a:t>
            </a:r>
            <a:r>
              <a:rPr lang="en-US" sz="1200" i="1" dirty="0"/>
              <a:t>Handbook of research in second language teaching and learning.</a:t>
            </a:r>
            <a:r>
              <a:rPr lang="en-US" sz="1200" dirty="0"/>
              <a:t> Vol. II (pp. 3–20). NY: Routledge.</a:t>
            </a:r>
          </a:p>
          <a:p>
            <a:pPr marL="463550" indent="-463550">
              <a:lnSpc>
                <a:spcPct val="110000"/>
              </a:lnSpc>
              <a:buNone/>
            </a:pPr>
            <a:r>
              <a:rPr lang="en-US" sz="1200" dirty="0" err="1"/>
              <a:t>Feinauer</a:t>
            </a:r>
            <a:r>
              <a:rPr lang="en-US" sz="1200" dirty="0"/>
              <a:t>, E., &amp; Howard, E. R. (2014). Attending to the third goal: Cross-cultural competence and identity development in two-way immersion programs. </a:t>
            </a:r>
            <a:r>
              <a:rPr lang="en-US" sz="1200" i="1" dirty="0"/>
              <a:t>Journal of Immersion and Content-Based Language Education, 2</a:t>
            </a:r>
            <a:r>
              <a:rPr lang="en-US" sz="1200" dirty="0"/>
              <a:t>(2), 257–272.</a:t>
            </a:r>
          </a:p>
          <a:p>
            <a:pPr marL="463550" indent="-463550">
              <a:lnSpc>
                <a:spcPct val="110000"/>
              </a:lnSpc>
              <a:buNone/>
            </a:pPr>
            <a:r>
              <a:rPr lang="en-US" sz="1200" dirty="0"/>
              <a:t>Fortune, T. W. (2013). </a:t>
            </a:r>
            <a:r>
              <a:rPr lang="en-US" sz="1200" i="1" dirty="0"/>
              <a:t>The ABCs of dual language and immersion education. </a:t>
            </a:r>
            <a:r>
              <a:rPr lang="en-US" sz="1200" dirty="0"/>
              <a:t>Immersion 101 Summer Institute, Center for Advanced Research on Language Acquisition. Minneapolis, MN: University of Minnesota.</a:t>
            </a:r>
          </a:p>
          <a:p>
            <a:pPr marL="463550" indent="-463550">
              <a:lnSpc>
                <a:spcPct val="110000"/>
              </a:lnSpc>
              <a:buNone/>
            </a:pPr>
            <a:r>
              <a:rPr lang="en-US" sz="1200" dirty="0"/>
              <a:t>Fortune, T. W., &amp; </a:t>
            </a:r>
            <a:r>
              <a:rPr lang="en-US" sz="1200" dirty="0" err="1"/>
              <a:t>Tedick</a:t>
            </a:r>
            <a:r>
              <a:rPr lang="en-US" sz="1200" dirty="0"/>
              <a:t>, D. J. (2008). One-way, two-way, and indigenous immersion: A call for cross-fertilization In T. W. Fortune, &amp; D. J. </a:t>
            </a:r>
            <a:r>
              <a:rPr lang="en-US" sz="1200" dirty="0" err="1"/>
              <a:t>Tedick</a:t>
            </a:r>
            <a:r>
              <a:rPr lang="en-US" sz="1200" dirty="0"/>
              <a:t> (Eds.). </a:t>
            </a:r>
            <a:r>
              <a:rPr lang="en-US" sz="1200" i="1" dirty="0"/>
              <a:t>Pathways to multilingualism: Evolving perspectives on immersion education.</a:t>
            </a:r>
            <a:r>
              <a:rPr lang="en-US" sz="1200" dirty="0"/>
              <a:t> (pp. 3–21). </a:t>
            </a:r>
            <a:r>
              <a:rPr lang="en-US" sz="1200" dirty="0" err="1"/>
              <a:t>Clevedon</a:t>
            </a:r>
            <a:r>
              <a:rPr lang="en-US" sz="1200" dirty="0"/>
              <a:t>, England: Multilingual Matters, Ltd. </a:t>
            </a:r>
          </a:p>
          <a:p>
            <a:pPr marL="463550" indent="-463550">
              <a:lnSpc>
                <a:spcPct val="110000"/>
              </a:lnSpc>
              <a:buNone/>
            </a:pPr>
            <a:r>
              <a:rPr lang="en-US" sz="1200" dirty="0"/>
              <a:t>Freeman, R. D. (1998). </a:t>
            </a:r>
            <a:r>
              <a:rPr lang="en-US" sz="1200" i="1" dirty="0"/>
              <a:t>Bilingual education and social change. </a:t>
            </a:r>
            <a:r>
              <a:rPr lang="en-US" sz="1200" dirty="0" err="1"/>
              <a:t>Clevedon</a:t>
            </a:r>
            <a:r>
              <a:rPr lang="en-US" sz="1200" dirty="0"/>
              <a:t>, UK: Multilingual Matters.</a:t>
            </a:r>
          </a:p>
          <a:p>
            <a:pPr marL="463550" indent="-463550">
              <a:lnSpc>
                <a:spcPct val="110000"/>
              </a:lnSpc>
              <a:buNone/>
            </a:pPr>
            <a:r>
              <a:rPr lang="en-US" sz="1200" dirty="0"/>
              <a:t>Genesee, F. (1987). </a:t>
            </a:r>
            <a:r>
              <a:rPr lang="en-US" sz="1200" i="1" dirty="0"/>
              <a:t>Learning through two languages: Studies of immersion and bilingual education. </a:t>
            </a:r>
            <a:r>
              <a:rPr lang="en-US" sz="1200" dirty="0"/>
              <a:t>Cambridge, MA: Newbury House.</a:t>
            </a:r>
          </a:p>
        </p:txBody>
      </p:sp>
      <p:sp>
        <p:nvSpPr>
          <p:cNvPr id="7" name="TextBox 6"/>
          <p:cNvSpPr txBox="1"/>
          <p:nvPr/>
        </p:nvSpPr>
        <p:spPr>
          <a:xfrm>
            <a:off x="224017" y="215453"/>
            <a:ext cx="1883849"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Referencias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a:xfrm>
            <a:off x="8145813" y="4289057"/>
            <a:ext cx="548700" cy="393600"/>
          </a:xfrm>
        </p:spPr>
        <p:txBody>
          <a:bodyPr/>
          <a:lstStyle/>
          <a:p>
            <a:fld id="{00000000-1234-1234-1234-123412341234}" type="slidenum">
              <a:rPr lang="en" smtClean="0"/>
              <a:pPr/>
              <a:t>39</a:t>
            </a:fld>
            <a:endParaRPr lang="en" dirty="0"/>
          </a:p>
        </p:txBody>
      </p:sp>
    </p:spTree>
    <p:extLst>
      <p:ext uri="{BB962C8B-B14F-4D97-AF65-F5344CB8AC3E}">
        <p14:creationId xmlns:p14="http://schemas.microsoft.com/office/powerpoint/2010/main" val="100391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141538" y="1647825"/>
            <a:ext cx="7002462" cy="2197100"/>
          </a:xfrm>
        </p:spPr>
        <p:txBody>
          <a:bodyPr>
            <a:noAutofit/>
          </a:bodyPr>
          <a:lstStyle/>
          <a:p>
            <a:pPr>
              <a:spcBef>
                <a:spcPts val="600"/>
              </a:spcBef>
              <a:buFont typeface="Courier New" panose="02070309020205020404" pitchFamily="49" charset="0"/>
              <a:buChar char="o"/>
            </a:pPr>
            <a:r>
              <a:rPr lang="en-US" dirty="0">
                <a:solidFill>
                  <a:srgbClr val="002060"/>
                </a:solidFill>
                <a:latin typeface="Calibri" panose="020F0502020204030204" pitchFamily="34" charset="0"/>
                <a:cs typeface="Calibri" panose="020F0502020204030204" pitchFamily="34" charset="0"/>
              </a:rPr>
              <a:t>Su </a:t>
            </a:r>
            <a:r>
              <a:rPr lang="en-US" dirty="0" err="1">
                <a:solidFill>
                  <a:srgbClr val="002060"/>
                </a:solidFill>
                <a:latin typeface="Calibri" panose="020F0502020204030204" pitchFamily="34" charset="0"/>
                <a:cs typeface="Calibri" panose="020F0502020204030204" pitchFamily="34" charset="0"/>
              </a:rPr>
              <a:t>nombre</a:t>
            </a:r>
            <a:endParaRPr lang="en-US" dirty="0">
              <a:solidFill>
                <a:srgbClr val="002060"/>
              </a:solidFill>
              <a:latin typeface="Calibri" panose="020F0502020204030204" pitchFamily="34" charset="0"/>
              <a:cs typeface="Calibri" panose="020F0502020204030204" pitchFamily="34" charset="0"/>
            </a:endParaRPr>
          </a:p>
          <a:p>
            <a:pPr>
              <a:spcBef>
                <a:spcPts val="600"/>
              </a:spcBef>
              <a:buFont typeface="Courier New" panose="02070309020205020404" pitchFamily="49" charset="0"/>
              <a:buChar char="o"/>
            </a:pPr>
            <a:r>
              <a:rPr lang="en-US" dirty="0" err="1">
                <a:solidFill>
                  <a:srgbClr val="002060"/>
                </a:solidFill>
                <a:latin typeface="Calibri" panose="020F0502020204030204" pitchFamily="34" charset="0"/>
                <a:cs typeface="Calibri" panose="020F0502020204030204" pitchFamily="34" charset="0"/>
              </a:rPr>
              <a:t>Número</a:t>
            </a:r>
            <a:r>
              <a:rPr lang="en-US" dirty="0">
                <a:solidFill>
                  <a:srgbClr val="002060"/>
                </a:solidFill>
                <a:latin typeface="Calibri" panose="020F0502020204030204" pitchFamily="34" charset="0"/>
                <a:cs typeface="Calibri" panose="020F0502020204030204" pitchFamily="34" charset="0"/>
              </a:rPr>
              <a:t> de </a:t>
            </a:r>
            <a:r>
              <a:rPr lang="en-US" dirty="0" err="1">
                <a:solidFill>
                  <a:srgbClr val="002060"/>
                </a:solidFill>
                <a:latin typeface="Calibri" panose="020F0502020204030204" pitchFamily="34" charset="0"/>
                <a:cs typeface="Calibri" panose="020F0502020204030204" pitchFamily="34" charset="0"/>
              </a:rPr>
              <a:t>hijos</a:t>
            </a:r>
            <a:r>
              <a:rPr lang="en-US" dirty="0">
                <a:solidFill>
                  <a:srgbClr val="002060"/>
                </a:solidFill>
                <a:latin typeface="Calibri" panose="020F0502020204030204" pitchFamily="34" charset="0"/>
                <a:cs typeface="Calibri" panose="020F0502020204030204" pitchFamily="34" charset="0"/>
              </a:rPr>
              <a:t> y </a:t>
            </a:r>
            <a:r>
              <a:rPr lang="en-US" dirty="0" err="1">
                <a:solidFill>
                  <a:srgbClr val="002060"/>
                </a:solidFill>
                <a:latin typeface="Calibri" panose="020F0502020204030204" pitchFamily="34" charset="0"/>
                <a:cs typeface="Calibri" panose="020F0502020204030204" pitchFamily="34" charset="0"/>
              </a:rPr>
              <a:t>sus</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edades</a:t>
            </a:r>
            <a:endParaRPr lang="en-US" dirty="0">
              <a:solidFill>
                <a:srgbClr val="002060"/>
              </a:solidFill>
              <a:latin typeface="Calibri" panose="020F0502020204030204" pitchFamily="34" charset="0"/>
              <a:cs typeface="Calibri" panose="020F0502020204030204" pitchFamily="34" charset="0"/>
            </a:endParaRPr>
          </a:p>
          <a:p>
            <a:pPr>
              <a:spcBef>
                <a:spcPts val="600"/>
              </a:spcBef>
              <a:buFont typeface="Courier New" panose="02070309020205020404" pitchFamily="49" charset="0"/>
              <a:buChar char="o"/>
            </a:pPr>
            <a:r>
              <a:rPr lang="en-US" dirty="0">
                <a:solidFill>
                  <a:srgbClr val="002060"/>
                </a:solidFill>
                <a:latin typeface="Calibri" panose="020F0502020204030204" pitchFamily="34" charset="0"/>
                <a:cs typeface="Calibri" panose="020F0502020204030204" pitchFamily="34" charset="0"/>
              </a:rPr>
              <a:t>Escuela de </a:t>
            </a:r>
            <a:r>
              <a:rPr lang="en-US" dirty="0" err="1">
                <a:solidFill>
                  <a:srgbClr val="002060"/>
                </a:solidFill>
                <a:latin typeface="Calibri" panose="020F0502020204030204" pitchFamily="34" charset="0"/>
                <a:cs typeface="Calibri" panose="020F0502020204030204" pitchFamily="34" charset="0"/>
              </a:rPr>
              <a:t>su</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hijo</a:t>
            </a:r>
            <a:r>
              <a:rPr lang="en-US" dirty="0">
                <a:solidFill>
                  <a:srgbClr val="002060"/>
                </a:solidFill>
                <a:latin typeface="Calibri" panose="020F0502020204030204" pitchFamily="34" charset="0"/>
                <a:cs typeface="Calibri" panose="020F0502020204030204" pitchFamily="34" charset="0"/>
              </a:rPr>
              <a:t>/a</a:t>
            </a:r>
          </a:p>
          <a:p>
            <a:pPr>
              <a:spcBef>
                <a:spcPts val="600"/>
              </a:spcBef>
              <a:buFont typeface="Courier New" panose="02070309020205020404" pitchFamily="49" charset="0"/>
              <a:buChar char="o"/>
            </a:pPr>
            <a:r>
              <a:rPr lang="en-US" dirty="0" err="1">
                <a:solidFill>
                  <a:srgbClr val="002060"/>
                </a:solidFill>
                <a:latin typeface="Calibri" panose="020F0502020204030204" pitchFamily="34" charset="0"/>
                <a:cs typeface="Calibri" panose="020F0502020204030204" pitchFamily="34" charset="0"/>
              </a:rPr>
              <a:t>Idioma</a:t>
            </a:r>
            <a:r>
              <a:rPr lang="en-US" dirty="0">
                <a:solidFill>
                  <a:srgbClr val="002060"/>
                </a:solidFill>
                <a:latin typeface="Calibri" panose="020F0502020204030204" pitchFamily="34" charset="0"/>
                <a:cs typeface="Calibri" panose="020F0502020204030204" pitchFamily="34" charset="0"/>
              </a:rPr>
              <a:t>(s) </a:t>
            </a:r>
            <a:r>
              <a:rPr lang="en-US" dirty="0" err="1">
                <a:solidFill>
                  <a:srgbClr val="002060"/>
                </a:solidFill>
                <a:latin typeface="Calibri" panose="020F0502020204030204" pitchFamily="34" charset="0"/>
                <a:cs typeface="Calibri" panose="020F0502020204030204" pitchFamily="34" charset="0"/>
              </a:rPr>
              <a:t>hablado</a:t>
            </a:r>
            <a:r>
              <a:rPr lang="en-US" dirty="0">
                <a:solidFill>
                  <a:srgbClr val="002060"/>
                </a:solidFill>
                <a:latin typeface="Calibri" panose="020F0502020204030204" pitchFamily="34" charset="0"/>
                <a:cs typeface="Calibri" panose="020F0502020204030204" pitchFamily="34" charset="0"/>
              </a:rPr>
              <a:t>(s) </a:t>
            </a:r>
            <a:r>
              <a:rPr lang="en-US" dirty="0" err="1">
                <a:solidFill>
                  <a:srgbClr val="002060"/>
                </a:solidFill>
                <a:latin typeface="Calibri" panose="020F0502020204030204" pitchFamily="34" charset="0"/>
                <a:cs typeface="Calibri" panose="020F0502020204030204" pitchFamily="34" charset="0"/>
              </a:rPr>
              <a:t>en</a:t>
            </a:r>
            <a:r>
              <a:rPr lang="en-US" dirty="0">
                <a:solidFill>
                  <a:srgbClr val="002060"/>
                </a:solidFill>
                <a:latin typeface="Calibri" panose="020F0502020204030204" pitchFamily="34" charset="0"/>
                <a:cs typeface="Calibri" panose="020F0502020204030204" pitchFamily="34" charset="0"/>
              </a:rPr>
              <a:t> casa</a:t>
            </a:r>
          </a:p>
          <a:p>
            <a:pPr>
              <a:spcBef>
                <a:spcPts val="600"/>
              </a:spcBef>
              <a:buFont typeface="Courier New" panose="02070309020205020404" pitchFamily="49" charset="0"/>
              <a:buChar char="o"/>
            </a:pPr>
            <a:r>
              <a:rPr lang="en-US" dirty="0">
                <a:solidFill>
                  <a:srgbClr val="002060"/>
                </a:solidFill>
                <a:latin typeface="Calibri" panose="020F0502020204030204" pitchFamily="34" charset="0"/>
                <a:cs typeface="Calibri" panose="020F0502020204030204" pitchFamily="34" charset="0"/>
              </a:rPr>
              <a:t>¿</a:t>
            </a:r>
            <a:r>
              <a:rPr lang="en-US" dirty="0" err="1">
                <a:solidFill>
                  <a:srgbClr val="002060"/>
                </a:solidFill>
                <a:latin typeface="Calibri" panose="020F0502020204030204" pitchFamily="34" charset="0"/>
                <a:cs typeface="Calibri" panose="020F0502020204030204" pitchFamily="34" charset="0"/>
              </a:rPr>
              <a:t>Qué</a:t>
            </a:r>
            <a:r>
              <a:rPr lang="en-US" dirty="0">
                <a:solidFill>
                  <a:srgbClr val="002060"/>
                </a:solidFill>
                <a:latin typeface="Calibri" panose="020F0502020204030204" pitchFamily="34" charset="0"/>
                <a:cs typeface="Calibri" panose="020F0502020204030204" pitchFamily="34" charset="0"/>
              </a:rPr>
              <a:t> le </a:t>
            </a:r>
            <a:r>
              <a:rPr lang="en-US" dirty="0" err="1">
                <a:solidFill>
                  <a:srgbClr val="002060"/>
                </a:solidFill>
                <a:latin typeface="Calibri" panose="020F0502020204030204" pitchFamily="34" charset="0"/>
                <a:cs typeface="Calibri" panose="020F0502020204030204" pitchFamily="34" charset="0"/>
              </a:rPr>
              <a:t>motivó</a:t>
            </a:r>
            <a:r>
              <a:rPr lang="en-US" dirty="0">
                <a:solidFill>
                  <a:srgbClr val="002060"/>
                </a:solidFill>
                <a:latin typeface="Calibri" panose="020F0502020204030204" pitchFamily="34" charset="0"/>
                <a:cs typeface="Calibri" panose="020F0502020204030204" pitchFamily="34" charset="0"/>
              </a:rPr>
              <a:t> para </a:t>
            </a:r>
            <a:r>
              <a:rPr lang="en-US" dirty="0" err="1">
                <a:solidFill>
                  <a:srgbClr val="002060"/>
                </a:solidFill>
                <a:latin typeface="Calibri" panose="020F0502020204030204" pitchFamily="34" charset="0"/>
                <a:cs typeface="Calibri" panose="020F0502020204030204" pitchFamily="34" charset="0"/>
              </a:rPr>
              <a:t>asistir</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aquí</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esta</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noche</a:t>
            </a:r>
            <a:r>
              <a:rPr lang="en-US" dirty="0">
                <a:solidFill>
                  <a:srgbClr val="002060"/>
                </a:solidFill>
                <a:latin typeface="Calibri" panose="020F0502020204030204" pitchFamily="34" charset="0"/>
                <a:cs typeface="Calibri" panose="020F0502020204030204" pitchFamily="34" charset="0"/>
              </a:rPr>
              <a:t>?</a:t>
            </a:r>
          </a:p>
        </p:txBody>
      </p:sp>
      <p:sp>
        <p:nvSpPr>
          <p:cNvPr id="5" name="TextBox 4"/>
          <p:cNvSpPr txBox="1"/>
          <p:nvPr/>
        </p:nvSpPr>
        <p:spPr>
          <a:xfrm>
            <a:off x="375781" y="481670"/>
            <a:ext cx="3038011"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Presentaciones</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4</a:t>
            </a:fld>
            <a:endParaRPr lang="en-US" dirty="0"/>
          </a:p>
        </p:txBody>
      </p:sp>
      <p:grpSp>
        <p:nvGrpSpPr>
          <p:cNvPr id="11" name="Group 10"/>
          <p:cNvGrpSpPr/>
          <p:nvPr/>
        </p:nvGrpSpPr>
        <p:grpSpPr>
          <a:xfrm>
            <a:off x="3482972" y="369449"/>
            <a:ext cx="917719" cy="1049965"/>
            <a:chOff x="3048000" y="182451"/>
            <a:chExt cx="917719" cy="1049965"/>
          </a:xfrm>
        </p:grpSpPr>
        <p:pic>
          <p:nvPicPr>
            <p:cNvPr id="12" name="Picture 2"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40603" y="1047750"/>
              <a:ext cx="425116"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50643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marL="463550" indent="-463550">
              <a:spcAft>
                <a:spcPts val="400"/>
              </a:spcAft>
              <a:buNone/>
            </a:pPr>
            <a:r>
              <a:rPr lang="en-US" sz="1200" dirty="0" err="1"/>
              <a:t>Hamayan</a:t>
            </a:r>
            <a:r>
              <a:rPr lang="en-US" sz="1200" dirty="0"/>
              <a:t>, E., Genesee, F., &amp; Cloud, N. (2013). </a:t>
            </a:r>
            <a:r>
              <a:rPr lang="en-US" sz="1200" i="1" dirty="0"/>
              <a:t>Dual language instruction from A to Z. </a:t>
            </a:r>
            <a:r>
              <a:rPr lang="en-US" sz="1200" dirty="0"/>
              <a:t>Portsmouth, NH: Heinemann.</a:t>
            </a:r>
          </a:p>
          <a:p>
            <a:pPr marL="463550" indent="-463550">
              <a:spcAft>
                <a:spcPts val="400"/>
              </a:spcAft>
              <a:buNone/>
            </a:pPr>
            <a:r>
              <a:rPr lang="en-US" sz="1200" dirty="0"/>
              <a:t>Hernández, A. M. (2015). Language status in two-way bilingual immersion: The dynamics between English and Spanish in peer interaction. </a:t>
            </a:r>
            <a:r>
              <a:rPr lang="en-US" sz="1200" i="1" dirty="0"/>
              <a:t>Journal of Immersion and Content-Based Language Education, 3</a:t>
            </a:r>
            <a:r>
              <a:rPr lang="en-US" sz="1200" dirty="0"/>
              <a:t>(1), 102–126. </a:t>
            </a:r>
          </a:p>
          <a:p>
            <a:pPr marL="463550" indent="-463550">
              <a:spcAft>
                <a:spcPts val="400"/>
              </a:spcAft>
              <a:buNone/>
            </a:pPr>
            <a:r>
              <a:rPr lang="en-US" sz="1200" dirty="0"/>
              <a:t>Howard, E. R., </a:t>
            </a:r>
            <a:r>
              <a:rPr lang="en-US" sz="1200" dirty="0" err="1"/>
              <a:t>Olague</a:t>
            </a:r>
            <a:r>
              <a:rPr lang="en-US" sz="1200" dirty="0"/>
              <a:t>, N., &amp; Rogers, D. (2003). </a:t>
            </a:r>
            <a:r>
              <a:rPr lang="en-US" sz="1200" i="1" dirty="0"/>
              <a:t>The dual language program planner: A guide for designing and implementing dual language programs </a:t>
            </a:r>
            <a:r>
              <a:rPr lang="en-US" sz="1200" dirty="0"/>
              <a:t>(p. 3). Washington, DC &amp; Santa Cruz, CA: Center for Research on Education, Diversity &amp; Excellence.</a:t>
            </a:r>
          </a:p>
          <a:p>
            <a:pPr marL="463550" indent="-463550">
              <a:spcAft>
                <a:spcPts val="400"/>
              </a:spcAft>
              <a:buNone/>
            </a:pPr>
            <a:r>
              <a:rPr lang="en-US" sz="1200" dirty="0"/>
              <a:t>Lindholm-Leary, K. J., &amp; Genesee, F. (2014). Student outcomes in one-way, two-way, and indigenous language immersion education. </a:t>
            </a:r>
            <a:r>
              <a:rPr lang="en-US" sz="1200" i="1" dirty="0"/>
              <a:t>Journal of Immersion and Content-Based Language Education, 2</a:t>
            </a:r>
            <a:r>
              <a:rPr lang="en-US" sz="1200" dirty="0"/>
              <a:t>(2), 165–180.</a:t>
            </a:r>
          </a:p>
          <a:p>
            <a:pPr marL="463550" indent="-463550">
              <a:lnSpc>
                <a:spcPct val="100000"/>
              </a:lnSpc>
              <a:spcAft>
                <a:spcPts val="400"/>
              </a:spcAft>
              <a:buNone/>
            </a:pPr>
            <a:r>
              <a:rPr lang="en-US" sz="1200" dirty="0" err="1"/>
              <a:t>Potowski</a:t>
            </a:r>
            <a:r>
              <a:rPr lang="en-US" sz="1200" dirty="0"/>
              <a:t>, K. (2004). Student Spanish use and investment in a dual immersion classroom: Implications for second language acquisition and heritage language maintenance. </a:t>
            </a:r>
            <a:r>
              <a:rPr lang="en-US" sz="1200" i="1" dirty="0"/>
              <a:t>Modern Language Journal, 88</a:t>
            </a:r>
            <a:r>
              <a:rPr lang="en-US" sz="1200" dirty="0"/>
              <a:t>(1), 75–101. </a:t>
            </a:r>
          </a:p>
          <a:p>
            <a:pPr marL="463550" indent="-463550">
              <a:lnSpc>
                <a:spcPct val="100000"/>
              </a:lnSpc>
              <a:spcAft>
                <a:spcPts val="400"/>
              </a:spcAft>
              <a:buNone/>
            </a:pPr>
            <a:r>
              <a:rPr lang="en-US" sz="1200" dirty="0"/>
              <a:t>Thomas, W. P., &amp; Collier, V. P. (2012). </a:t>
            </a:r>
            <a:r>
              <a:rPr lang="en-US" sz="1200" i="1" dirty="0"/>
              <a:t>Dual language education for a transformed world. </a:t>
            </a:r>
            <a:r>
              <a:rPr lang="en-US" sz="1200" dirty="0"/>
              <a:t>Albuquerque, NM: Dual Language Education of New Mexico and Fuente Press.</a:t>
            </a:r>
          </a:p>
          <a:p>
            <a:pPr marL="463550" indent="-463550">
              <a:lnSpc>
                <a:spcPct val="100000"/>
              </a:lnSpc>
              <a:spcAft>
                <a:spcPts val="400"/>
              </a:spcAft>
              <a:buNone/>
            </a:pPr>
            <a:r>
              <a:rPr lang="en-US" sz="1200" dirty="0" err="1"/>
              <a:t>Zart</a:t>
            </a:r>
            <a:r>
              <a:rPr lang="en-US" sz="1200" dirty="0"/>
              <a:t>, B. (2012). </a:t>
            </a:r>
            <a:r>
              <a:rPr lang="en-US" sz="1200" i="1" dirty="0"/>
              <a:t>The importance of culture in language learning. </a:t>
            </a:r>
            <a:r>
              <a:rPr lang="en-US" sz="1200" dirty="0"/>
              <a:t>Retrieved from </a:t>
            </a:r>
            <a:r>
              <a:rPr lang="en-US" sz="1200" dirty="0">
                <a:hlinkClick r:id="rId3"/>
              </a:rPr>
              <a:t>https://billzart.wordpress.com</a:t>
            </a:r>
            <a:r>
              <a:rPr lang="en-US" sz="1200">
                <a:hlinkClick r:id="rId3"/>
              </a:rPr>
              <a:t>/2012/03/04/the-importance-of-culture-in-language-learning/</a:t>
            </a:r>
            <a:r>
              <a:rPr lang="en-US" sz="1200"/>
              <a:t>.</a:t>
            </a:r>
          </a:p>
        </p:txBody>
      </p:sp>
      <p:sp>
        <p:nvSpPr>
          <p:cNvPr id="3" name="Slide Number Placeholder 2"/>
          <p:cNvSpPr>
            <a:spLocks noGrp="1"/>
          </p:cNvSpPr>
          <p:nvPr>
            <p:ph type="sldNum" idx="12"/>
          </p:nvPr>
        </p:nvSpPr>
        <p:spPr>
          <a:xfrm>
            <a:off x="8165796" y="4301503"/>
            <a:ext cx="548700" cy="393600"/>
          </a:xfrm>
        </p:spPr>
        <p:txBody>
          <a:bodyPr/>
          <a:lstStyle/>
          <a:p>
            <a:fld id="{00000000-1234-1234-1234-123412341234}" type="slidenum">
              <a:rPr lang="en" smtClean="0"/>
              <a:pPr/>
              <a:t>40</a:t>
            </a:fld>
            <a:endParaRPr lang="en" dirty="0"/>
          </a:p>
        </p:txBody>
      </p:sp>
      <p:sp>
        <p:nvSpPr>
          <p:cNvPr id="7" name="TextBox 6">
            <a:extLst>
              <a:ext uri="{FF2B5EF4-FFF2-40B4-BE49-F238E27FC236}">
                <a16:creationId xmlns:a16="http://schemas.microsoft.com/office/drawing/2014/main" id="{B4673353-918E-4393-8ADE-752F9F655ACA}"/>
              </a:ext>
            </a:extLst>
          </p:cNvPr>
          <p:cNvSpPr txBox="1"/>
          <p:nvPr/>
        </p:nvSpPr>
        <p:spPr>
          <a:xfrm>
            <a:off x="224017" y="215453"/>
            <a:ext cx="1883849"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Referencias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9011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0594" y="843488"/>
            <a:ext cx="8521700" cy="3416300"/>
          </a:xfrm>
        </p:spPr>
        <p:txBody>
          <a:bodyPr>
            <a:normAutofit/>
          </a:bodyPr>
          <a:lstStyle/>
          <a:p>
            <a:pPr marL="0" indent="0">
              <a:buNone/>
            </a:pPr>
            <a:r>
              <a:rPr lang="en-US" sz="1600" dirty="0"/>
              <a:t>Los sitios Classroom Clipart, Creative Commons, Flickr (CC), </a:t>
            </a:r>
            <a:r>
              <a:rPr lang="en-US" sz="1600" dirty="0" err="1"/>
              <a:t>Freepnglogos</a:t>
            </a:r>
            <a:r>
              <a:rPr lang="en-US" sz="1600" dirty="0"/>
              <a:t>, Pickit, Pixabay, </a:t>
            </a:r>
            <a:r>
              <a:rPr lang="en-US" sz="1600" dirty="0" err="1"/>
              <a:t>Pixshark</a:t>
            </a:r>
            <a:r>
              <a:rPr lang="en-US" sz="1600" dirty="0"/>
              <a:t> y </a:t>
            </a:r>
            <a:r>
              <a:rPr lang="en-US" sz="1600" dirty="0" err="1"/>
              <a:t>Publicdomain</a:t>
            </a:r>
            <a:r>
              <a:rPr lang="en-US" sz="1600" dirty="0"/>
              <a:t> no </a:t>
            </a:r>
            <a:r>
              <a:rPr lang="es-ES" altLang="en-US" sz="1600" dirty="0">
                <a:cs typeface="Calibri" panose="020F0502020204030204" pitchFamily="34" charset="0"/>
              </a:rPr>
              <a:t>requieren </a:t>
            </a:r>
            <a:r>
              <a:rPr lang="en-US" sz="1600" dirty="0" err="1">
                <a:cs typeface="Calibri" panose="020F0502020204030204" pitchFamily="34" charset="0"/>
              </a:rPr>
              <a:t>autorización</a:t>
            </a:r>
            <a:r>
              <a:rPr lang="en-US" sz="1600" dirty="0">
                <a:cs typeface="Calibri" panose="020F0502020204030204" pitchFamily="34" charset="0"/>
              </a:rPr>
              <a:t> para </a:t>
            </a:r>
            <a:r>
              <a:rPr lang="en-US" sz="1600" dirty="0" err="1">
                <a:cs typeface="Calibri" panose="020F0502020204030204" pitchFamily="34" charset="0"/>
              </a:rPr>
              <a:t>usar</a:t>
            </a:r>
            <a:r>
              <a:rPr lang="en-US" sz="1600" dirty="0">
                <a:cs typeface="Calibri" panose="020F0502020204030204" pitchFamily="34" charset="0"/>
              </a:rPr>
              <a:t> las </a:t>
            </a:r>
            <a:r>
              <a:rPr lang="en-US" sz="1600" dirty="0" err="1">
                <a:cs typeface="Calibri" panose="020F0502020204030204" pitchFamily="34" charset="0"/>
              </a:rPr>
              <a:t>imágenes</a:t>
            </a:r>
            <a:r>
              <a:rPr lang="en-US" sz="1600" dirty="0">
                <a:cs typeface="Calibri" panose="020F0502020204030204" pitchFamily="34" charset="0"/>
              </a:rPr>
              <a:t>.</a:t>
            </a:r>
          </a:p>
          <a:p>
            <a:pPr marL="0" indent="0">
              <a:buNone/>
            </a:pPr>
            <a:r>
              <a:rPr lang="es-ES" sz="1600" dirty="0"/>
              <a:t>Se nos ha concedido permiso para reproducir imágenes de las siguientes fuentes:</a:t>
            </a:r>
            <a:endParaRPr lang="en-US" sz="1600" dirty="0"/>
          </a:p>
          <a:p>
            <a:r>
              <a:rPr lang="en-US" sz="1600" dirty="0" err="1"/>
              <a:t>Diapositiva</a:t>
            </a:r>
            <a:r>
              <a:rPr lang="en-US" sz="1600" dirty="0"/>
              <a:t> 9: </a:t>
            </a:r>
            <a:r>
              <a:rPr lang="es-ES" sz="1600" dirty="0"/>
              <a:t>Inmersión en un idioma mundial unidireccional </a:t>
            </a:r>
            <a:r>
              <a:rPr lang="en-US" sz="1600" dirty="0"/>
              <a:t>: Minnetonka Public Schools, Minnetonka, Minnesota (https://www.minnetonkaschools.org)</a:t>
            </a:r>
          </a:p>
          <a:p>
            <a:r>
              <a:rPr lang="en-US" sz="1600" dirty="0" err="1"/>
              <a:t>Diapositiva</a:t>
            </a:r>
            <a:r>
              <a:rPr lang="en-US" sz="1600" dirty="0"/>
              <a:t> 9: </a:t>
            </a:r>
            <a:r>
              <a:rPr lang="es-ES" sz="1600" dirty="0"/>
              <a:t>Inmersión en lengua indígena </a:t>
            </a:r>
            <a:r>
              <a:rPr lang="en-US" sz="1600" dirty="0"/>
              <a:t>: The Native American Women’s Health Education Resource Center (https://www.nativeshop.org/)</a:t>
            </a:r>
          </a:p>
          <a:p>
            <a:r>
              <a:rPr lang="en-US" sz="1600" dirty="0" err="1"/>
              <a:t>Diapositivas</a:t>
            </a:r>
            <a:r>
              <a:rPr lang="en-US" sz="1600" dirty="0"/>
              <a:t> 14, 15, and 16, </a:t>
            </a:r>
            <a:r>
              <a:rPr lang="en-US" sz="1600"/>
              <a:t>gráfico:  </a:t>
            </a:r>
            <a:r>
              <a:rPr lang="en-US" sz="1600" dirty="0"/>
              <a:t>Wayne P. Thomas and Virginia P. Collier (https://www.thomasandcollier.com)</a:t>
            </a:r>
          </a:p>
          <a:p>
            <a:r>
              <a:rPr lang="en-US" sz="1600" dirty="0" err="1"/>
              <a:t>Diapositiva</a:t>
            </a:r>
            <a:r>
              <a:rPr lang="en-US" sz="1600" dirty="0"/>
              <a:t> 22, </a:t>
            </a:r>
            <a:r>
              <a:rPr lang="en-US" sz="1600" dirty="0" err="1"/>
              <a:t>celebración</a:t>
            </a:r>
            <a:r>
              <a:rPr lang="en-US" sz="1600" dirty="0"/>
              <a:t> cultural:  Park Spanish Immersion School, St. Louis Park, Minnesota (https://www.slpschools.org/PSI)</a:t>
            </a:r>
          </a:p>
          <a:p>
            <a:endParaRPr lang="en-US" sz="1400" dirty="0"/>
          </a:p>
          <a:p>
            <a:endParaRPr lang="en-US" dirty="0"/>
          </a:p>
          <a:p>
            <a:endParaRPr lang="en-US" dirty="0"/>
          </a:p>
        </p:txBody>
      </p:sp>
      <p:sp>
        <p:nvSpPr>
          <p:cNvPr id="7" name="TextBox 6"/>
          <p:cNvSpPr txBox="1"/>
          <p:nvPr/>
        </p:nvSpPr>
        <p:spPr>
          <a:xfrm>
            <a:off x="311706" y="250527"/>
            <a:ext cx="1513556"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rPr>
              <a:t>Permisos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E59CB7E1-91DC-4272-BB44-E0360AD4D249}" type="slidenum">
              <a:rPr lang="en-US" smtClean="0"/>
              <a:t>41</a:t>
            </a:fld>
            <a:endParaRPr lang="en-US"/>
          </a:p>
        </p:txBody>
      </p:sp>
    </p:spTree>
    <p:extLst>
      <p:ext uri="{BB962C8B-B14F-4D97-AF65-F5344CB8AC3E}">
        <p14:creationId xmlns:p14="http://schemas.microsoft.com/office/powerpoint/2010/main" val="398471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
          </p:nvPr>
        </p:nvSpPr>
        <p:spPr>
          <a:xfrm>
            <a:off x="4572000" y="668775"/>
            <a:ext cx="4363413" cy="3291840"/>
          </a:xfrm>
        </p:spPr>
        <p:txBody>
          <a:bodyPr>
            <a:normAutofit fontScale="25000" lnSpcReduction="20000"/>
          </a:bodyPr>
          <a:lstStyle/>
          <a:p>
            <a:r>
              <a:rPr lang="en-US" sz="7200" dirty="0">
                <a:solidFill>
                  <a:srgbClr val="002060"/>
                </a:solidFill>
              </a:rPr>
              <a:t>Amanda Lea (Eastern Carver County)</a:t>
            </a:r>
          </a:p>
          <a:p>
            <a:r>
              <a:rPr lang="en-US" sz="7200" dirty="0">
                <a:solidFill>
                  <a:srgbClr val="002060"/>
                </a:solidFill>
              </a:rPr>
              <a:t>Cathy </a:t>
            </a:r>
            <a:r>
              <a:rPr lang="en-US" sz="7200" dirty="0" err="1">
                <a:solidFill>
                  <a:srgbClr val="002060"/>
                </a:solidFill>
              </a:rPr>
              <a:t>Camarena</a:t>
            </a:r>
            <a:r>
              <a:rPr lang="en-US" sz="7200" dirty="0">
                <a:solidFill>
                  <a:srgbClr val="002060"/>
                </a:solidFill>
              </a:rPr>
              <a:t> (St. Paul)</a:t>
            </a:r>
          </a:p>
          <a:p>
            <a:r>
              <a:rPr lang="en-US" sz="7200" dirty="0">
                <a:solidFill>
                  <a:srgbClr val="002060"/>
                </a:solidFill>
              </a:rPr>
              <a:t>Teresa Chavez (Roseville)</a:t>
            </a:r>
          </a:p>
          <a:p>
            <a:r>
              <a:rPr lang="en-US" sz="7200" dirty="0">
                <a:solidFill>
                  <a:srgbClr val="002060"/>
                </a:solidFill>
              </a:rPr>
              <a:t>Carolina </a:t>
            </a:r>
            <a:r>
              <a:rPr lang="en-US" sz="7200" dirty="0" err="1">
                <a:solidFill>
                  <a:srgbClr val="002060"/>
                </a:solidFill>
              </a:rPr>
              <a:t>DuFault</a:t>
            </a:r>
            <a:r>
              <a:rPr lang="en-US" sz="7200" dirty="0">
                <a:solidFill>
                  <a:srgbClr val="002060"/>
                </a:solidFill>
              </a:rPr>
              <a:t> (Risen Christ)</a:t>
            </a:r>
          </a:p>
          <a:p>
            <a:r>
              <a:rPr lang="en-US" sz="7200" dirty="0">
                <a:solidFill>
                  <a:srgbClr val="002060"/>
                </a:solidFill>
              </a:rPr>
              <a:t>Tara W. Fortune (UMN)</a:t>
            </a:r>
          </a:p>
          <a:p>
            <a:r>
              <a:rPr lang="en-US" sz="7200" dirty="0">
                <a:solidFill>
                  <a:srgbClr val="002060"/>
                </a:solidFill>
              </a:rPr>
              <a:t>Leticia </a:t>
            </a:r>
            <a:r>
              <a:rPr lang="en-US" sz="7200" dirty="0" err="1">
                <a:solidFill>
                  <a:srgbClr val="002060"/>
                </a:solidFill>
              </a:rPr>
              <a:t>Guadarrama</a:t>
            </a:r>
            <a:r>
              <a:rPr lang="en-US" sz="7200" dirty="0">
                <a:solidFill>
                  <a:srgbClr val="002060"/>
                </a:solidFill>
              </a:rPr>
              <a:t> (Minneapolis)</a:t>
            </a:r>
          </a:p>
          <a:p>
            <a:r>
              <a:rPr lang="en-US" sz="7200" dirty="0">
                <a:solidFill>
                  <a:srgbClr val="002060"/>
                </a:solidFill>
              </a:rPr>
              <a:t>Liz Hathaway-</a:t>
            </a:r>
            <a:r>
              <a:rPr lang="en-US" sz="7200" dirty="0" err="1">
                <a:solidFill>
                  <a:srgbClr val="002060"/>
                </a:solidFill>
              </a:rPr>
              <a:t>Castelán</a:t>
            </a:r>
            <a:r>
              <a:rPr lang="en-US" sz="7200" dirty="0">
                <a:solidFill>
                  <a:srgbClr val="002060"/>
                </a:solidFill>
              </a:rPr>
              <a:t> (St. </a:t>
            </a:r>
            <a:r>
              <a:rPr lang="en-US" sz="7200">
                <a:solidFill>
                  <a:srgbClr val="002060"/>
                </a:solidFill>
              </a:rPr>
              <a:t>Paul)</a:t>
            </a:r>
          </a:p>
          <a:p>
            <a:r>
              <a:rPr lang="en-US" sz="7200">
                <a:solidFill>
                  <a:srgbClr val="002060"/>
                </a:solidFill>
              </a:rPr>
              <a:t>Laura </a:t>
            </a:r>
            <a:r>
              <a:rPr lang="en-US" sz="7200" dirty="0">
                <a:solidFill>
                  <a:srgbClr val="002060"/>
                </a:solidFill>
              </a:rPr>
              <a:t>Hofer (Richfield)</a:t>
            </a:r>
          </a:p>
          <a:p>
            <a:r>
              <a:rPr lang="en-US" sz="7200" dirty="0" err="1">
                <a:solidFill>
                  <a:srgbClr val="002060"/>
                </a:solidFill>
              </a:rPr>
              <a:t>Bounthavy</a:t>
            </a:r>
            <a:r>
              <a:rPr lang="en-US" sz="7200" dirty="0">
                <a:solidFill>
                  <a:srgbClr val="002060"/>
                </a:solidFill>
              </a:rPr>
              <a:t> </a:t>
            </a:r>
            <a:r>
              <a:rPr lang="en-US" sz="7200" dirty="0" err="1">
                <a:solidFill>
                  <a:srgbClr val="002060"/>
                </a:solidFill>
              </a:rPr>
              <a:t>Kiatoukaysy</a:t>
            </a:r>
            <a:r>
              <a:rPr lang="en-US" sz="7200" dirty="0">
                <a:solidFill>
                  <a:srgbClr val="002060"/>
                </a:solidFill>
              </a:rPr>
              <a:t> (St. Paul)</a:t>
            </a:r>
          </a:p>
          <a:p>
            <a:r>
              <a:rPr lang="en-US" sz="7200" dirty="0">
                <a:solidFill>
                  <a:srgbClr val="002060"/>
                </a:solidFill>
              </a:rPr>
              <a:t>Corina </a:t>
            </a:r>
            <a:r>
              <a:rPr lang="en-US" sz="7200" dirty="0" err="1">
                <a:solidFill>
                  <a:srgbClr val="002060"/>
                </a:solidFill>
              </a:rPr>
              <a:t>Pastrana</a:t>
            </a:r>
            <a:r>
              <a:rPr lang="en-US" sz="7200" dirty="0">
                <a:solidFill>
                  <a:srgbClr val="002060"/>
                </a:solidFill>
              </a:rPr>
              <a:t> (Minneapolis)</a:t>
            </a:r>
          </a:p>
          <a:p>
            <a:r>
              <a:rPr lang="en-US" sz="7200" dirty="0">
                <a:solidFill>
                  <a:srgbClr val="002060"/>
                </a:solidFill>
              </a:rPr>
              <a:t>Melissa Richards de </a:t>
            </a:r>
            <a:r>
              <a:rPr lang="en-US" sz="7200" dirty="0" err="1">
                <a:solidFill>
                  <a:srgbClr val="002060"/>
                </a:solidFill>
              </a:rPr>
              <a:t>Campaña</a:t>
            </a:r>
            <a:r>
              <a:rPr lang="en-US" sz="7200" dirty="0">
                <a:solidFill>
                  <a:srgbClr val="002060"/>
                </a:solidFill>
              </a:rPr>
              <a:t> (St. Paul)</a:t>
            </a:r>
          </a:p>
          <a:p>
            <a:r>
              <a:rPr lang="en-US" sz="7200" dirty="0">
                <a:solidFill>
                  <a:srgbClr val="002060"/>
                </a:solidFill>
              </a:rPr>
              <a:t>Anita </a:t>
            </a:r>
            <a:r>
              <a:rPr lang="en-US" sz="7200" dirty="0" err="1">
                <a:solidFill>
                  <a:srgbClr val="002060"/>
                </a:solidFill>
              </a:rPr>
              <a:t>Sasse</a:t>
            </a:r>
            <a:r>
              <a:rPr lang="en-US" sz="7200" dirty="0">
                <a:solidFill>
                  <a:srgbClr val="002060"/>
                </a:solidFill>
              </a:rPr>
              <a:t> (Northfield)</a:t>
            </a:r>
          </a:p>
          <a:p>
            <a:r>
              <a:rPr lang="en-US" sz="7200" dirty="0">
                <a:solidFill>
                  <a:srgbClr val="002060"/>
                </a:solidFill>
              </a:rPr>
              <a:t>Kate </a:t>
            </a:r>
            <a:r>
              <a:rPr lang="en-US" sz="7200" dirty="0" err="1">
                <a:solidFill>
                  <a:srgbClr val="002060"/>
                </a:solidFill>
              </a:rPr>
              <a:t>Trexel</a:t>
            </a:r>
            <a:r>
              <a:rPr lang="en-US" sz="7200" dirty="0">
                <a:solidFill>
                  <a:srgbClr val="002060"/>
                </a:solidFill>
              </a:rPr>
              <a:t> (UMN)</a:t>
            </a:r>
          </a:p>
          <a:p>
            <a:r>
              <a:rPr lang="en-US" sz="7200" dirty="0">
                <a:solidFill>
                  <a:srgbClr val="002060"/>
                </a:solidFill>
              </a:rPr>
              <a:t>Megan Unger (Minneapolis)</a:t>
            </a:r>
          </a:p>
          <a:p>
            <a:endParaRPr lang="en-US" dirty="0"/>
          </a:p>
        </p:txBody>
      </p:sp>
      <p:sp>
        <p:nvSpPr>
          <p:cNvPr id="8" name="TextBox 7"/>
          <p:cNvSpPr txBox="1"/>
          <p:nvPr/>
        </p:nvSpPr>
        <p:spPr>
          <a:xfrm>
            <a:off x="4572000" y="145555"/>
            <a:ext cx="2315057" cy="523220"/>
          </a:xfrm>
          <a:prstGeom prst="rect">
            <a:avLst/>
          </a:prstGeom>
          <a:noFill/>
        </p:spPr>
        <p:txBody>
          <a:bodyPr wrap="none" rtlCol="0">
            <a:spAutoFit/>
          </a:bodyPr>
          <a:lstStyle/>
          <a:p>
            <a:pPr fontAlgn="t"/>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Colaboradores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Calibri" panose="020F0502020204030204" pitchFamily="34" charset="0"/>
                <a:ea typeface="Lato"/>
                <a:cs typeface="Calibri" panose="020F0502020204030204" pitchFamily="34" charset="0"/>
                <a:sym typeface="Lato"/>
              </a:rPr>
              <a:pPr/>
              <a:t>42</a:t>
            </a:fld>
            <a:endParaRPr lang="en" dirty="0">
              <a:solidFill>
                <a:schemeClr val="bg1"/>
              </a:solidFill>
              <a:latin typeface="Calibri" panose="020F0502020204030204" pitchFamily="34" charset="0"/>
              <a:ea typeface="Lato"/>
              <a:cs typeface="Calibri" panose="020F0502020204030204" pitchFamily="34" charset="0"/>
              <a:sym typeface="Lato"/>
            </a:endParaRPr>
          </a:p>
        </p:txBody>
      </p:sp>
      <p:sp>
        <p:nvSpPr>
          <p:cNvPr id="5" name="TextBox 4">
            <a:extLst>
              <a:ext uri="{FF2B5EF4-FFF2-40B4-BE49-F238E27FC236}">
                <a16:creationId xmlns:a16="http://schemas.microsoft.com/office/drawing/2014/main" id="{2D37F6C5-F1DD-4E75-8F0F-6F848A6278A6}"/>
              </a:ext>
            </a:extLst>
          </p:cNvPr>
          <p:cNvSpPr txBox="1"/>
          <p:nvPr/>
        </p:nvSpPr>
        <p:spPr>
          <a:xfrm>
            <a:off x="405384" y="668775"/>
            <a:ext cx="3429000" cy="3754874"/>
          </a:xfrm>
          <a:prstGeom prst="rect">
            <a:avLst/>
          </a:prstGeom>
          <a:noFill/>
        </p:spPr>
        <p:txBody>
          <a:bodyPr wrap="square" rtlCol="0">
            <a:spAutoFit/>
          </a:bodyPr>
          <a:lstStyle/>
          <a:p>
            <a:r>
              <a:rPr lang="en-US" sz="2200" dirty="0">
                <a:solidFill>
                  <a:srgbClr val="002060"/>
                </a:solidFill>
                <a:latin typeface="Calibri" panose="020F0502020204030204" pitchFamily="34" charset="0"/>
                <a:cs typeface="Calibri" panose="020F0502020204030204" pitchFamily="34" charset="0"/>
              </a:rPr>
              <a:t>University of Minnesota:</a:t>
            </a: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Maureen Curran-Dorsano</a:t>
            </a: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Diane J. </a:t>
            </a:r>
            <a:r>
              <a:rPr lang="en-US" sz="2200" dirty="0" err="1">
                <a:solidFill>
                  <a:srgbClr val="002060"/>
                </a:solidFill>
                <a:latin typeface="Calibri" panose="020F0502020204030204" pitchFamily="34" charset="0"/>
                <a:cs typeface="Calibri" panose="020F0502020204030204" pitchFamily="34" charset="0"/>
              </a:rPr>
              <a:t>Tedick</a:t>
            </a:r>
            <a:endParaRPr lang="en-US" sz="2200" dirty="0">
              <a:solidFill>
                <a:srgbClr val="002060"/>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Cory Mathieu</a:t>
            </a:r>
          </a:p>
          <a:p>
            <a:pPr marL="285750" indent="-285750">
              <a:buFont typeface="Courier New" panose="02070309020205020404" pitchFamily="49" charset="0"/>
              <a:buChar char="o"/>
            </a:pP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en-US" sz="2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Un </a:t>
            </a:r>
            <a:r>
              <a:rPr lang="en-US" sz="2000" dirty="0" err="1">
                <a:solidFill>
                  <a:srgbClr val="002060"/>
                </a:solidFill>
                <a:latin typeface="Calibri" panose="020F0502020204030204" pitchFamily="34" charset="0"/>
                <a:cs typeface="Calibri" panose="020F0502020204030204" pitchFamily="34" charset="0"/>
              </a:rPr>
              <a:t>agradecimiento</a:t>
            </a:r>
            <a:r>
              <a:rPr lang="en-US" sz="2000" dirty="0">
                <a:solidFill>
                  <a:srgbClr val="002060"/>
                </a:solidFill>
                <a:latin typeface="Calibri" panose="020F0502020204030204" pitchFamily="34" charset="0"/>
                <a:cs typeface="Calibri" panose="020F0502020204030204" pitchFamily="34" charset="0"/>
              </a:rPr>
              <a:t> especial al traductor, Anselmo C. </a:t>
            </a:r>
            <a:r>
              <a:rPr lang="en-US" sz="2000" dirty="0" err="1">
                <a:solidFill>
                  <a:srgbClr val="002060"/>
                </a:solidFill>
                <a:latin typeface="Calibri" panose="020F0502020204030204" pitchFamily="34" charset="0"/>
                <a:cs typeface="Calibri" panose="020F0502020204030204" pitchFamily="34" charset="0"/>
              </a:rPr>
              <a:t>Castelán</a:t>
            </a:r>
            <a:endParaRPr lang="en-US" sz="2000" dirty="0">
              <a:solidFill>
                <a:srgbClr val="002060"/>
              </a:solidFill>
              <a:latin typeface="Calibri" panose="020F0502020204030204" pitchFamily="34" charset="0"/>
              <a:cs typeface="Calibri" panose="020F0502020204030204" pitchFamily="34" charset="0"/>
            </a:endParaRPr>
          </a:p>
          <a:p>
            <a:endParaRPr lang="en-US" sz="1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y al </a:t>
            </a:r>
            <a:r>
              <a:rPr lang="en-US" sz="2000" dirty="0" err="1">
                <a:solidFill>
                  <a:srgbClr val="002060"/>
                </a:solidFill>
                <a:latin typeface="Calibri" panose="020F0502020204030204" pitchFamily="34" charset="0"/>
                <a:cs typeface="Calibri" panose="020F0502020204030204" pitchFamily="34" charset="0"/>
              </a:rPr>
              <a:t>asesor</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externo</a:t>
            </a:r>
            <a:r>
              <a:rPr lang="en-US" sz="2000" dirty="0">
                <a:solidFill>
                  <a:srgbClr val="002060"/>
                </a:solidFill>
                <a:latin typeface="Calibri" panose="020F0502020204030204" pitchFamily="34" charset="0"/>
                <a:cs typeface="Calibri" panose="020F0502020204030204" pitchFamily="34" charset="0"/>
              </a:rPr>
              <a:t>,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Edward M. </a:t>
            </a:r>
            <a:r>
              <a:rPr lang="en-US" sz="2000" dirty="0" err="1">
                <a:solidFill>
                  <a:srgbClr val="002060"/>
                </a:solidFill>
                <a:latin typeface="Calibri" panose="020F0502020204030204" pitchFamily="34" charset="0"/>
                <a:cs typeface="Calibri" panose="020F0502020204030204" pitchFamily="34" charset="0"/>
              </a:rPr>
              <a:t>Olivos</a:t>
            </a:r>
            <a:r>
              <a:rPr lang="en-US" sz="2000" dirty="0">
                <a:solidFill>
                  <a:srgbClr val="002060"/>
                </a:solidFill>
                <a:latin typeface="Calibri" panose="020F0502020204030204" pitchFamily="34" charset="0"/>
                <a:cs typeface="Calibri" panose="020F0502020204030204" pitchFamily="34" charset="0"/>
              </a:rPr>
              <a:t>,</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University of Oregon</a:t>
            </a:r>
          </a:p>
        </p:txBody>
      </p:sp>
      <p:sp>
        <p:nvSpPr>
          <p:cNvPr id="4" name="TextBox 3">
            <a:extLst>
              <a:ext uri="{FF2B5EF4-FFF2-40B4-BE49-F238E27FC236}">
                <a16:creationId xmlns:a16="http://schemas.microsoft.com/office/drawing/2014/main" id="{C3A642BB-B4D9-40BE-BFE8-FBC6336D5D76}"/>
              </a:ext>
            </a:extLst>
          </p:cNvPr>
          <p:cNvSpPr txBox="1"/>
          <p:nvPr/>
        </p:nvSpPr>
        <p:spPr>
          <a:xfrm>
            <a:off x="405384" y="145555"/>
            <a:ext cx="1329210" cy="738664"/>
          </a:xfrm>
          <a:prstGeom prst="rect">
            <a:avLst/>
          </a:prstGeom>
          <a:noFill/>
        </p:spPr>
        <p:txBody>
          <a:bodyPr wrap="none" rtlCol="0">
            <a:spAutoFit/>
          </a:bodyPr>
          <a:lstStyle/>
          <a:p>
            <a:r>
              <a:rPr lang="es-E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Autoras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68494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63" y="1532199"/>
            <a:ext cx="7905119" cy="1938992"/>
          </a:xfrm>
          <a:prstGeom prst="rect">
            <a:avLst/>
          </a:prstGeom>
          <a:noFill/>
        </p:spPr>
        <p:txBody>
          <a:bodyPr wrap="square" rtlCol="0">
            <a:spAutoFit/>
          </a:bodyPr>
          <a:lstStyle/>
          <a:p>
            <a:pPr>
              <a:spcBef>
                <a:spcPts val="900"/>
              </a:spcBef>
            </a:pPr>
            <a:r>
              <a:rPr lang="es-MX" sz="3000" dirty="0">
                <a:solidFill>
                  <a:srgbClr val="002060"/>
                </a:solidFill>
                <a:latin typeface="Calibri" panose="020F0502020204030204" pitchFamily="34" charset="0"/>
                <a:cs typeface="Calibri" panose="020F0502020204030204" pitchFamily="34" charset="0"/>
              </a:rPr>
              <a:t>Enriquecer la experiencia educativa de los alumnos del Programa de Lenguaje Dual e Inmersión (DLI) </a:t>
            </a:r>
            <a:r>
              <a:rPr lang="es-MX" sz="3000" dirty="0">
                <a:solidFill>
                  <a:srgbClr val="C00000"/>
                </a:solidFill>
                <a:latin typeface="Calibri" panose="020F0502020204030204" pitchFamily="34" charset="0"/>
                <a:cs typeface="Calibri" panose="020F0502020204030204" pitchFamily="34" charset="0"/>
              </a:rPr>
              <a:t>involucrando</a:t>
            </a:r>
            <a:r>
              <a:rPr lang="es-MX" sz="3000" dirty="0">
                <a:solidFill>
                  <a:srgbClr val="002060"/>
                </a:solidFill>
                <a:latin typeface="Calibri" panose="020F0502020204030204" pitchFamily="34" charset="0"/>
                <a:cs typeface="Calibri" panose="020F0502020204030204" pitchFamily="34" charset="0"/>
              </a:rPr>
              <a:t>, </a:t>
            </a:r>
            <a:r>
              <a:rPr lang="es-MX" sz="3000" dirty="0">
                <a:solidFill>
                  <a:srgbClr val="C00000"/>
                </a:solidFill>
                <a:latin typeface="Calibri" panose="020F0502020204030204" pitchFamily="34" charset="0"/>
                <a:cs typeface="Calibri" panose="020F0502020204030204" pitchFamily="34" charset="0"/>
              </a:rPr>
              <a:t>educando</a:t>
            </a:r>
            <a:r>
              <a:rPr lang="es-MX" sz="3000" dirty="0">
                <a:solidFill>
                  <a:srgbClr val="002060"/>
                </a:solidFill>
                <a:latin typeface="Calibri" panose="020F0502020204030204" pitchFamily="34" charset="0"/>
                <a:cs typeface="Calibri" panose="020F0502020204030204" pitchFamily="34" charset="0"/>
              </a:rPr>
              <a:t> y </a:t>
            </a:r>
            <a:r>
              <a:rPr lang="es-MX" sz="3000" dirty="0">
                <a:solidFill>
                  <a:srgbClr val="C00000"/>
                </a:solidFill>
                <a:latin typeface="Calibri" panose="020F0502020204030204" pitchFamily="34" charset="0"/>
                <a:cs typeface="Calibri" panose="020F0502020204030204" pitchFamily="34" charset="0"/>
              </a:rPr>
              <a:t>fortaleciendo</a:t>
            </a:r>
            <a:r>
              <a:rPr lang="es-MX" sz="3000" dirty="0">
                <a:solidFill>
                  <a:srgbClr val="002060"/>
                </a:solidFill>
                <a:latin typeface="Calibri" panose="020F0502020204030204" pitchFamily="34" charset="0"/>
                <a:cs typeface="Calibri" panose="020F0502020204030204" pitchFamily="34" charset="0"/>
              </a:rPr>
              <a:t> a las familias.</a:t>
            </a:r>
            <a:endParaRPr lang="en-US" sz="30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267752" y="436294"/>
            <a:ext cx="6759032"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Misión</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Programa</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p:cNvSpPr txBox="1"/>
          <p:nvPr/>
        </p:nvSpPr>
        <p:spPr>
          <a:xfrm>
            <a:off x="2345061" y="4780948"/>
            <a:ext cx="5309226"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711" y="4691444"/>
            <a:ext cx="514350" cy="361950"/>
          </a:xfrm>
          <a:prstGeom prst="rect">
            <a:avLst/>
          </a:prstGeom>
        </p:spPr>
      </p:pic>
      <p:sp>
        <p:nvSpPr>
          <p:cNvPr id="3" name="Slide Number Placeholder 2"/>
          <p:cNvSpPr>
            <a:spLocks noGrp="1"/>
          </p:cNvSpPr>
          <p:nvPr>
            <p:ph type="sldNum" sz="quarter" idx="12"/>
          </p:nvPr>
        </p:nvSpPr>
        <p:spPr/>
        <p:txBody>
          <a:bodyPr/>
          <a:lstStyle/>
          <a:p>
            <a:fld id="{E59CB7E1-91DC-4272-BB44-E0360AD4D249}" type="slidenum">
              <a:rPr lang="en-US" smtClean="0"/>
              <a:t>5</a:t>
            </a:fld>
            <a:endParaRPr lang="en-US" dirty="0"/>
          </a:p>
        </p:txBody>
      </p:sp>
    </p:spTree>
    <p:extLst>
      <p:ext uri="{BB962C8B-B14F-4D97-AF65-F5344CB8AC3E}">
        <p14:creationId xmlns:p14="http://schemas.microsoft.com/office/powerpoint/2010/main" val="226984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473468" y="554420"/>
            <a:ext cx="4503530" cy="3267375"/>
            <a:chOff x="2545645" y="1320799"/>
            <a:chExt cx="4503530" cy="3267375"/>
          </a:xfrm>
        </p:grpSpPr>
        <p:sp>
          <p:nvSpPr>
            <p:cNvPr id="4" name="Triangle 3"/>
            <p:cNvSpPr/>
            <p:nvPr/>
          </p:nvSpPr>
          <p:spPr>
            <a:xfrm>
              <a:off x="3206044" y="1682045"/>
              <a:ext cx="2878667" cy="2291644"/>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TextBox 4"/>
            <p:cNvSpPr txBox="1"/>
            <p:nvPr/>
          </p:nvSpPr>
          <p:spPr>
            <a:xfrm>
              <a:off x="4036628" y="1320799"/>
              <a:ext cx="1205093"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Calibri" panose="020F0502020204030204" pitchFamily="34" charset="0"/>
                  <a:cs typeface="Calibri" panose="020F0502020204030204" pitchFamily="34" charset="0"/>
                </a:rPr>
                <a:t>El Alumno</a:t>
              </a:r>
            </a:p>
          </p:txBody>
        </p:sp>
        <p:sp>
          <p:nvSpPr>
            <p:cNvPr id="7" name="TextBox 6"/>
            <p:cNvSpPr txBox="1"/>
            <p:nvPr/>
          </p:nvSpPr>
          <p:spPr>
            <a:xfrm>
              <a:off x="2545645" y="4003399"/>
              <a:ext cx="869244" cy="584775"/>
            </a:xfrm>
            <a:prstGeom prst="rect">
              <a:avLst/>
            </a:prstGeom>
            <a:noFill/>
          </p:spPr>
          <p:txBody>
            <a:bodyPr wrap="square" rtlCol="0">
              <a:spAutoFit/>
            </a:bodyPr>
            <a:lstStyle/>
            <a:p>
              <a:pPr algn="ctr"/>
              <a:r>
                <a:rPr lang="en-US" sz="1600" b="1" dirty="0">
                  <a:solidFill>
                    <a:schemeClr val="tx1">
                      <a:lumMod val="75000"/>
                      <a:lumOff val="25000"/>
                    </a:schemeClr>
                  </a:solidFill>
                  <a:latin typeface="Calibri" panose="020F0502020204030204" pitchFamily="34" charset="0"/>
                  <a:cs typeface="Calibri" panose="020F0502020204030204" pitchFamily="34" charset="0"/>
                </a:rPr>
                <a:t>La Familia</a:t>
              </a:r>
            </a:p>
          </p:txBody>
        </p:sp>
        <p:sp>
          <p:nvSpPr>
            <p:cNvPr id="9" name="TextBox 8"/>
            <p:cNvSpPr txBox="1"/>
            <p:nvPr/>
          </p:nvSpPr>
          <p:spPr>
            <a:xfrm>
              <a:off x="5664825" y="3996267"/>
              <a:ext cx="1384350" cy="584775"/>
            </a:xfrm>
            <a:prstGeom prst="rect">
              <a:avLst/>
            </a:prstGeom>
            <a:noFill/>
          </p:spPr>
          <p:txBody>
            <a:bodyPr wrap="square" rtlCol="0">
              <a:spAutoFit/>
            </a:bodyPr>
            <a:lstStyle/>
            <a:p>
              <a:pPr algn="ctr"/>
              <a:r>
                <a:rPr lang="en-US" sz="1600" b="1" dirty="0">
                  <a:solidFill>
                    <a:schemeClr val="tx1">
                      <a:lumMod val="75000"/>
                      <a:lumOff val="25000"/>
                    </a:schemeClr>
                  </a:solidFill>
                  <a:latin typeface="Calibri" panose="020F0502020204030204" pitchFamily="34" charset="0"/>
                  <a:cs typeface="Calibri" panose="020F0502020204030204" pitchFamily="34" charset="0"/>
                </a:rPr>
                <a:t>Los Maestros y</a:t>
              </a:r>
              <a:r>
                <a:rPr lang="en-US" sz="1600" b="1" dirty="0">
                  <a:solidFill>
                    <a:srgbClr val="AA19B9"/>
                  </a:solidFill>
                  <a:latin typeface="Calibri" panose="020F0502020204030204" pitchFamily="34" charset="0"/>
                  <a:cs typeface="Calibri" panose="020F0502020204030204" pitchFamily="34" charset="0"/>
                </a:rPr>
                <a:t> </a:t>
              </a:r>
              <a:r>
                <a:rPr lang="en-US" sz="1600" b="1" dirty="0">
                  <a:solidFill>
                    <a:schemeClr val="tx1">
                      <a:lumMod val="75000"/>
                      <a:lumOff val="25000"/>
                    </a:schemeClr>
                  </a:solidFill>
                  <a:latin typeface="Calibri" panose="020F0502020204030204" pitchFamily="34" charset="0"/>
                  <a:cs typeface="Calibri" panose="020F0502020204030204" pitchFamily="34" charset="0"/>
                </a:rPr>
                <a:t>la Escuela</a:t>
              </a:r>
            </a:p>
          </p:txBody>
        </p:sp>
        <p:sp>
          <p:nvSpPr>
            <p:cNvPr id="10" name="TextBox 9"/>
            <p:cNvSpPr txBox="1"/>
            <p:nvPr/>
          </p:nvSpPr>
          <p:spPr>
            <a:xfrm rot="18185972">
              <a:off x="3111988" y="2559112"/>
              <a:ext cx="1074333" cy="400110"/>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EDUCAR</a:t>
              </a:r>
            </a:p>
          </p:txBody>
        </p:sp>
        <p:sp>
          <p:nvSpPr>
            <p:cNvPr id="12" name="TextBox 11"/>
            <p:cNvSpPr txBox="1"/>
            <p:nvPr/>
          </p:nvSpPr>
          <p:spPr>
            <a:xfrm>
              <a:off x="3850929" y="4076566"/>
              <a:ext cx="1603324" cy="400110"/>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INVOLUCRAR</a:t>
              </a:r>
            </a:p>
          </p:txBody>
        </p:sp>
        <p:sp>
          <p:nvSpPr>
            <p:cNvPr id="13" name="TextBox 12"/>
            <p:cNvSpPr txBox="1"/>
            <p:nvPr/>
          </p:nvSpPr>
          <p:spPr>
            <a:xfrm rot="3420000">
              <a:off x="4917347" y="2627811"/>
              <a:ext cx="1540807" cy="400110"/>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FORTALECER</a:t>
              </a:r>
            </a:p>
          </p:txBody>
        </p:sp>
      </p:grpSp>
      <p:sp>
        <p:nvSpPr>
          <p:cNvPr id="2" name="Rectangle 1"/>
          <p:cNvSpPr/>
          <p:nvPr/>
        </p:nvSpPr>
        <p:spPr>
          <a:xfrm>
            <a:off x="3814018" y="1869581"/>
            <a:ext cx="1518364" cy="1200329"/>
          </a:xfrm>
          <a:prstGeom prst="rect">
            <a:avLst/>
          </a:prstGeom>
        </p:spPr>
        <p:txBody>
          <a:bodyPr wrap="none">
            <a:spAutoFit/>
          </a:bodyPr>
          <a:lstStyle/>
          <a:p>
            <a:pPr algn="ctr"/>
            <a:r>
              <a:rPr lang="es-ES" sz="2400" b="1" dirty="0">
                <a:solidFill>
                  <a:schemeClr val="tx1">
                    <a:lumMod val="75000"/>
                    <a:lumOff val="25000"/>
                  </a:schemeClr>
                </a:solidFill>
                <a:latin typeface="Calibri" charset="0"/>
                <a:ea typeface="Calibri" charset="0"/>
                <a:cs typeface="Calibri" charset="0"/>
              </a:rPr>
              <a:t>Éxito en</a:t>
            </a:r>
            <a:br>
              <a:rPr lang="es-ES" sz="2400" b="1" dirty="0">
                <a:solidFill>
                  <a:schemeClr val="tx1">
                    <a:lumMod val="75000"/>
                    <a:lumOff val="25000"/>
                  </a:schemeClr>
                </a:solidFill>
                <a:latin typeface="Calibri" charset="0"/>
                <a:ea typeface="Calibri" charset="0"/>
                <a:cs typeface="Calibri" charset="0"/>
              </a:rPr>
            </a:br>
            <a:r>
              <a:rPr lang="es-ES" sz="2400" b="1" dirty="0">
                <a:solidFill>
                  <a:schemeClr val="tx1">
                    <a:lumMod val="75000"/>
                    <a:lumOff val="25000"/>
                  </a:schemeClr>
                </a:solidFill>
                <a:latin typeface="Calibri" charset="0"/>
                <a:ea typeface="Calibri" charset="0"/>
                <a:cs typeface="Calibri" charset="0"/>
              </a:rPr>
              <a:t>la escuela</a:t>
            </a:r>
            <a:br>
              <a:rPr lang="es-ES" sz="2400" b="1" dirty="0">
                <a:solidFill>
                  <a:schemeClr val="tx1">
                    <a:lumMod val="75000"/>
                    <a:lumOff val="25000"/>
                  </a:schemeClr>
                </a:solidFill>
                <a:latin typeface="Calibri" charset="0"/>
                <a:ea typeface="Calibri" charset="0"/>
                <a:cs typeface="Calibri" charset="0"/>
              </a:rPr>
            </a:br>
            <a:r>
              <a:rPr lang="es-ES" sz="2400" b="1" dirty="0">
                <a:solidFill>
                  <a:schemeClr val="tx1">
                    <a:lumMod val="75000"/>
                    <a:lumOff val="25000"/>
                  </a:schemeClr>
                </a:solidFill>
                <a:latin typeface="Calibri" charset="0"/>
                <a:ea typeface="Calibri" charset="0"/>
                <a:cs typeface="Calibri" charset="0"/>
              </a:rPr>
              <a:t>y más allá </a:t>
            </a:r>
          </a:p>
        </p:txBody>
      </p:sp>
      <p:sp>
        <p:nvSpPr>
          <p:cNvPr id="18" name="TextBox 17"/>
          <p:cNvSpPr txBox="1"/>
          <p:nvPr/>
        </p:nvSpPr>
        <p:spPr>
          <a:xfrm>
            <a:off x="2147235" y="4727571"/>
            <a:ext cx="5286555"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079" y="4666663"/>
            <a:ext cx="514350" cy="361950"/>
          </a:xfrm>
          <a:prstGeom prst="rect">
            <a:avLst/>
          </a:prstGeom>
        </p:spPr>
      </p:pic>
      <p:sp>
        <p:nvSpPr>
          <p:cNvPr id="3" name="Slide Number Placeholder 2"/>
          <p:cNvSpPr>
            <a:spLocks noGrp="1"/>
          </p:cNvSpPr>
          <p:nvPr>
            <p:ph type="sldNum" idx="12"/>
          </p:nvPr>
        </p:nvSpPr>
        <p:spPr>
          <a:xfrm>
            <a:off x="8153270" y="4287409"/>
            <a:ext cx="548700" cy="393600"/>
          </a:xfrm>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258013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7" y="1532202"/>
            <a:ext cx="7358595" cy="3085460"/>
          </a:xfrm>
          <a:prstGeom prst="rect">
            <a:avLst/>
          </a:prstGeom>
          <a:noFill/>
        </p:spPr>
        <p:txBody>
          <a:bodyPr wrap="square" rtlCol="0">
            <a:spAutoFit/>
          </a:bodyPr>
          <a:lstStyle/>
          <a:p>
            <a:pPr marL="514350" indent="-514350">
              <a:spcBef>
                <a:spcPts val="900"/>
              </a:spcBef>
              <a:buFont typeface="+mj-lt"/>
              <a:buAutoNum type="arabicPeriod"/>
            </a:pPr>
            <a:r>
              <a:rPr lang="en-US" sz="2800" dirty="0" err="1">
                <a:solidFill>
                  <a:srgbClr val="C00000"/>
                </a:solidFill>
                <a:latin typeface="Calibri" panose="020F0502020204030204" pitchFamily="34" charset="0"/>
                <a:cs typeface="Calibri" panose="020F0502020204030204" pitchFamily="34" charset="0"/>
              </a:rPr>
              <a:t>Conceptos</a:t>
            </a:r>
            <a:r>
              <a:rPr lang="en-US" sz="2800" dirty="0">
                <a:solidFill>
                  <a:srgbClr val="C00000"/>
                </a:solidFill>
                <a:latin typeface="Calibri" panose="020F0502020204030204" pitchFamily="34" charset="0"/>
                <a:cs typeface="Calibri" panose="020F0502020204030204" pitchFamily="34" charset="0"/>
              </a:rPr>
              <a:t> </a:t>
            </a:r>
            <a:r>
              <a:rPr lang="en-US" sz="2800" dirty="0" err="1">
                <a:solidFill>
                  <a:srgbClr val="C00000"/>
                </a:solidFill>
                <a:latin typeface="Calibri" panose="020F0502020204030204" pitchFamily="34" charset="0"/>
                <a:cs typeface="Calibri" panose="020F0502020204030204" pitchFamily="34" charset="0"/>
              </a:rPr>
              <a:t>básicos</a:t>
            </a:r>
            <a:r>
              <a:rPr lang="en-US" sz="2800" dirty="0">
                <a:solidFill>
                  <a:srgbClr val="C00000"/>
                </a:solidFill>
                <a:latin typeface="Calibri" panose="020F0502020204030204" pitchFamily="34" charset="0"/>
                <a:cs typeface="Calibri" panose="020F0502020204030204" pitchFamily="34" charset="0"/>
              </a:rPr>
              <a:t> de </a:t>
            </a:r>
            <a:r>
              <a:rPr lang="en-US" sz="2800" dirty="0" err="1">
                <a:solidFill>
                  <a:srgbClr val="C00000"/>
                </a:solidFill>
                <a:latin typeface="Calibri" panose="020F0502020204030204" pitchFamily="34" charset="0"/>
                <a:cs typeface="Calibri" panose="020F0502020204030204" pitchFamily="34" charset="0"/>
              </a:rPr>
              <a:t>Lenguaje</a:t>
            </a:r>
            <a:r>
              <a:rPr lang="en-US" sz="2800" dirty="0">
                <a:solidFill>
                  <a:srgbClr val="C00000"/>
                </a:solidFill>
                <a:latin typeface="Calibri" panose="020F0502020204030204" pitchFamily="34" charset="0"/>
                <a:cs typeface="Calibri" panose="020F0502020204030204" pitchFamily="34" charset="0"/>
              </a:rPr>
              <a:t> Dual e </a:t>
            </a:r>
            <a:r>
              <a:rPr lang="en-US" sz="2800" dirty="0" err="1">
                <a:solidFill>
                  <a:srgbClr val="C00000"/>
                </a:solidFill>
                <a:latin typeface="Calibri" panose="020F0502020204030204" pitchFamily="34" charset="0"/>
                <a:cs typeface="Calibri" panose="020F0502020204030204" pitchFamily="34" charset="0"/>
              </a:rPr>
              <a:t>Inmersión</a:t>
            </a:r>
            <a:r>
              <a:rPr lang="en-US" sz="2800" dirty="0">
                <a:solidFill>
                  <a:srgbClr val="C00000"/>
                </a:solidFill>
                <a:latin typeface="Calibri" panose="020F0502020204030204" pitchFamily="34" charset="0"/>
                <a:cs typeface="Calibri" panose="020F0502020204030204" pitchFamily="34" charset="0"/>
              </a:rPr>
              <a:t> </a:t>
            </a:r>
          </a:p>
          <a:p>
            <a:pPr marL="514350" indent="-514350">
              <a:spcBef>
                <a:spcPts val="900"/>
              </a:spcBef>
              <a:buFont typeface="+mj-lt"/>
              <a:buAutoNum type="arabicPeriod"/>
            </a:pPr>
            <a:r>
              <a:rPr lang="en-US" sz="2800" dirty="0" err="1">
                <a:solidFill>
                  <a:srgbClr val="002060"/>
                </a:solidFill>
                <a:latin typeface="Calibri" panose="020F0502020204030204" pitchFamily="34" charset="0"/>
                <a:cs typeface="Calibri" panose="020F0502020204030204" pitchFamily="34" charset="0"/>
              </a:rPr>
              <a:t>Bilingüismo</a:t>
            </a:r>
            <a:r>
              <a:rPr lang="en-US" sz="2800" dirty="0">
                <a:solidFill>
                  <a:srgbClr val="002060"/>
                </a:solidFill>
                <a:latin typeface="Calibri" panose="020F0502020204030204" pitchFamily="34" charset="0"/>
                <a:cs typeface="Calibri" panose="020F0502020204030204" pitchFamily="34" charset="0"/>
              </a:rPr>
              <a:t> y </a:t>
            </a:r>
            <a:r>
              <a:rPr lang="en-US" sz="2800" dirty="0" err="1">
                <a:solidFill>
                  <a:srgbClr val="002060"/>
                </a:solidFill>
                <a:latin typeface="Calibri" panose="020F0502020204030204" pitchFamily="34" charset="0"/>
                <a:cs typeface="Calibri" panose="020F0502020204030204" pitchFamily="34" charset="0"/>
              </a:rPr>
              <a:t>alfabetismo</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bilingüe</a:t>
            </a:r>
            <a:endParaRPr lang="en-US" sz="2800" dirty="0">
              <a:solidFill>
                <a:srgbClr val="002060"/>
              </a:solidFill>
              <a:latin typeface="Calibri" panose="020F0502020204030204" pitchFamily="34" charset="0"/>
              <a:cs typeface="Calibri" panose="020F0502020204030204" pitchFamily="34" charset="0"/>
            </a:endParaRPr>
          </a:p>
          <a:p>
            <a:pPr marL="514350" indent="-514350">
              <a:spcBef>
                <a:spcPts val="900"/>
              </a:spcBef>
              <a:buFont typeface="+mj-lt"/>
              <a:buAutoNum type="arabicPeriod"/>
            </a:pPr>
            <a:r>
              <a:rPr lang="en-US" sz="2800" dirty="0">
                <a:solidFill>
                  <a:srgbClr val="002060"/>
                </a:solidFill>
                <a:latin typeface="Calibri" panose="020F0502020204030204" pitchFamily="34" charset="0"/>
                <a:cs typeface="Calibri" panose="020F0502020204030204" pitchFamily="34" charset="0"/>
              </a:rPr>
              <a:t>Los </a:t>
            </a:r>
            <a:r>
              <a:rPr lang="en-US" sz="2800" dirty="0" err="1">
                <a:solidFill>
                  <a:srgbClr val="002060"/>
                </a:solidFill>
                <a:latin typeface="Calibri" panose="020F0502020204030204" pitchFamily="34" charset="0"/>
                <a:cs typeface="Calibri" panose="020F0502020204030204" pitchFamily="34" charset="0"/>
              </a:rPr>
              <a:t>desafíos</a:t>
            </a:r>
            <a:r>
              <a:rPr lang="en-US" sz="2800" dirty="0">
                <a:solidFill>
                  <a:srgbClr val="002060"/>
                </a:solidFill>
                <a:latin typeface="Calibri" panose="020F0502020204030204" pitchFamily="34" charset="0"/>
                <a:cs typeface="Calibri" panose="020F0502020204030204" pitchFamily="34" charset="0"/>
              </a:rPr>
              <a:t> del DLI</a:t>
            </a:r>
          </a:p>
          <a:p>
            <a:pPr marL="514350" indent="-514350">
              <a:spcBef>
                <a:spcPts val="900"/>
              </a:spcBef>
              <a:buFont typeface="+mj-lt"/>
              <a:buAutoNum type="arabicPeriod"/>
            </a:pPr>
            <a:r>
              <a:rPr lang="en-US" sz="2800" dirty="0" err="1">
                <a:solidFill>
                  <a:srgbClr val="002060"/>
                </a:solidFill>
                <a:latin typeface="Calibri" panose="020F0502020204030204" pitchFamily="34" charset="0"/>
                <a:cs typeface="Calibri" panose="020F0502020204030204" pitchFamily="34" charset="0"/>
              </a:rPr>
              <a:t>Oportunidades</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universitarias</a:t>
            </a:r>
            <a:r>
              <a:rPr lang="en-US" sz="2800" dirty="0">
                <a:solidFill>
                  <a:srgbClr val="002060"/>
                </a:solidFill>
                <a:latin typeface="Calibri" panose="020F0502020204030204" pitchFamily="34" charset="0"/>
                <a:cs typeface="Calibri" panose="020F0502020204030204" pitchFamily="34" charset="0"/>
              </a:rPr>
              <a:t> y </a:t>
            </a:r>
            <a:r>
              <a:rPr lang="en-US" sz="2800" dirty="0" err="1">
                <a:solidFill>
                  <a:srgbClr val="002060"/>
                </a:solidFill>
                <a:latin typeface="Calibri" panose="020F0502020204030204" pitchFamily="34" charset="0"/>
                <a:cs typeface="Calibri" panose="020F0502020204030204" pitchFamily="34" charset="0"/>
              </a:rPr>
              <a:t>profesionales</a:t>
            </a:r>
            <a:br>
              <a:rPr lang="en-US" sz="3200" dirty="0">
                <a:solidFill>
                  <a:srgbClr val="002060"/>
                </a:solidFill>
                <a:latin typeface="Calibri" panose="020F0502020204030204" pitchFamily="34" charset="0"/>
                <a:cs typeface="Calibri" panose="020F0502020204030204" pitchFamily="34" charset="0"/>
              </a:rPr>
            </a:br>
            <a:endParaRPr lang="en-US" sz="32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267239" y="476431"/>
            <a:ext cx="6759032" cy="646331"/>
          </a:xfrm>
          <a:prstGeom prst="rect">
            <a:avLst/>
          </a:prstGeom>
          <a:noFill/>
        </p:spPr>
        <p:txBody>
          <a:bodyPr wrap="squar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Temas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Taller</a:t>
            </a:r>
          </a:p>
        </p:txBody>
      </p:sp>
      <p:sp>
        <p:nvSpPr>
          <p:cNvPr id="3" name="Slide Number Placeholder 2"/>
          <p:cNvSpPr>
            <a:spLocks noGrp="1"/>
          </p:cNvSpPr>
          <p:nvPr>
            <p:ph type="sldNum" sz="quarter" idx="12"/>
          </p:nvPr>
        </p:nvSpPr>
        <p:spPr/>
        <p:txBody>
          <a:bodyPr/>
          <a:lstStyle/>
          <a:p>
            <a:fld id="{E59CB7E1-91DC-4272-BB44-E0360AD4D249}" type="slidenum">
              <a:rPr lang="en-US" smtClean="0"/>
              <a:t>7</a:t>
            </a:fld>
            <a:endParaRPr lang="en-US" dirty="0"/>
          </a:p>
        </p:txBody>
      </p:sp>
    </p:spTree>
    <p:extLst>
      <p:ext uri="{BB962C8B-B14F-4D97-AF65-F5344CB8AC3E}">
        <p14:creationId xmlns:p14="http://schemas.microsoft.com/office/powerpoint/2010/main" val="416182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665854" y="1953851"/>
            <a:ext cx="7637488" cy="1235798"/>
          </a:xfrm>
          <a:prstGeom prst="rect">
            <a:avLst/>
          </a:prstGeom>
          <a:solidFill>
            <a:schemeClr val="accent1">
              <a:lumMod val="20000"/>
              <a:lumOff val="80000"/>
            </a:schemeClr>
          </a:solidFill>
          <a:ln w="38100">
            <a:solidFill>
              <a:schemeClr val="tx2"/>
            </a:solidFill>
          </a:ln>
        </p:spPr>
        <p:txBody>
          <a:bodyPr wrap="square" lIns="91425" tIns="91425" rIns="91425" bIns="91425" anchor="t" anchorCtr="0">
            <a:noAutofit/>
          </a:bodyPr>
          <a:lstStyle/>
          <a:p>
            <a:pPr marL="0" lvl="0" indent="0" algn="ctr">
              <a:spcBef>
                <a:spcPts val="0"/>
              </a:spcBef>
              <a:buNone/>
            </a:pPr>
            <a:r>
              <a:rPr lang="es-MX" sz="2800" dirty="0">
                <a:solidFill>
                  <a:srgbClr val="002060"/>
                </a:solidFill>
              </a:rPr>
              <a:t>Entiendo l</a:t>
            </a:r>
            <a:r>
              <a:rPr lang="en" sz="2800" dirty="0">
                <a:solidFill>
                  <a:srgbClr val="002060"/>
                </a:solidFill>
              </a:rPr>
              <a:t>os </a:t>
            </a:r>
            <a:r>
              <a:rPr lang="en" sz="2800" b="1" dirty="0">
                <a:solidFill>
                  <a:srgbClr val="002060"/>
                </a:solidFill>
              </a:rPr>
              <a:t>objetivos </a:t>
            </a:r>
            <a:r>
              <a:rPr lang="en" sz="2800" dirty="0">
                <a:solidFill>
                  <a:srgbClr val="002060"/>
                </a:solidFill>
              </a:rPr>
              <a:t>y </a:t>
            </a:r>
            <a:r>
              <a:rPr lang="es-MX" sz="2800" dirty="0">
                <a:solidFill>
                  <a:srgbClr val="002060"/>
                </a:solidFill>
              </a:rPr>
              <a:t>las </a:t>
            </a:r>
            <a:r>
              <a:rPr lang="es-MX" sz="2800" b="1" dirty="0">
                <a:solidFill>
                  <a:srgbClr val="002060"/>
                </a:solidFill>
              </a:rPr>
              <a:t>características claves </a:t>
            </a:r>
            <a:r>
              <a:rPr lang="es-MX" sz="2800" dirty="0">
                <a:solidFill>
                  <a:srgbClr val="002060"/>
                </a:solidFill>
              </a:rPr>
              <a:t>de la Educación</a:t>
            </a:r>
            <a:r>
              <a:rPr lang="en" sz="2800" dirty="0">
                <a:solidFill>
                  <a:srgbClr val="002060"/>
                </a:solidFill>
              </a:rPr>
              <a:t> </a:t>
            </a:r>
            <a:r>
              <a:rPr lang="es-MX" sz="2800" dirty="0">
                <a:solidFill>
                  <a:srgbClr val="002060"/>
                </a:solidFill>
              </a:rPr>
              <a:t>en Lenguaje</a:t>
            </a:r>
            <a:r>
              <a:rPr lang="en" sz="2800" dirty="0">
                <a:solidFill>
                  <a:srgbClr val="002060"/>
                </a:solidFill>
              </a:rPr>
              <a:t> Dual e I</a:t>
            </a:r>
            <a:r>
              <a:rPr lang="es-MX" sz="2800" dirty="0">
                <a:solidFill>
                  <a:srgbClr val="002060"/>
                </a:solidFill>
              </a:rPr>
              <a:t>n</a:t>
            </a:r>
            <a:r>
              <a:rPr lang="en" sz="2800" dirty="0">
                <a:solidFill>
                  <a:srgbClr val="002060"/>
                </a:solidFill>
              </a:rPr>
              <a:t>mersi</a:t>
            </a:r>
            <a:r>
              <a:rPr lang="es-MX" sz="2800" dirty="0" err="1">
                <a:solidFill>
                  <a:srgbClr val="002060"/>
                </a:solidFill>
              </a:rPr>
              <a:t>ó</a:t>
            </a:r>
            <a:r>
              <a:rPr lang="en" sz="2800" dirty="0">
                <a:solidFill>
                  <a:srgbClr val="002060"/>
                </a:solidFill>
              </a:rPr>
              <a:t>n (DLI)</a:t>
            </a:r>
            <a:br>
              <a:rPr lang="en" sz="2000" dirty="0">
                <a:solidFill>
                  <a:srgbClr val="002060"/>
                </a:solidFill>
                <a:latin typeface="Calibri" panose="020F0502020204030204" pitchFamily="34" charset="0"/>
                <a:cs typeface="Calibri" panose="020F0502020204030204" pitchFamily="34" charset="0"/>
              </a:rPr>
            </a:br>
            <a:endParaRPr lang="en" sz="2000" dirty="0">
              <a:solidFill>
                <a:srgbClr val="002060"/>
              </a:solidFill>
              <a:latin typeface="Calibri" panose="020F0502020204030204" pitchFamily="34" charset="0"/>
              <a:cs typeface="Calibri" panose="020F0502020204030204" pitchFamily="34" charset="0"/>
            </a:endParaRPr>
          </a:p>
          <a:p>
            <a:pPr marL="228600" lvl="0" algn="ctr">
              <a:lnSpc>
                <a:spcPct val="100000"/>
              </a:lnSpc>
              <a:spcAft>
                <a:spcPts val="0"/>
              </a:spcAft>
              <a:buNone/>
            </a:pPr>
            <a:endParaRPr lang="en" dirty="0">
              <a:solidFill>
                <a:srgbClr val="002060"/>
              </a:solidFill>
            </a:endParaRPr>
          </a:p>
        </p:txBody>
      </p:sp>
      <p:sp>
        <p:nvSpPr>
          <p:cNvPr id="7" name="TextBox 6"/>
          <p:cNvSpPr txBox="1"/>
          <p:nvPr/>
        </p:nvSpPr>
        <p:spPr>
          <a:xfrm>
            <a:off x="375781" y="481670"/>
            <a:ext cx="4108817" cy="646331"/>
          </a:xfrm>
          <a:prstGeom prst="rect">
            <a:avLst/>
          </a:prstGeom>
          <a:noFill/>
        </p:spPr>
        <p:txBody>
          <a:bodyPr wrap="none" rtlCol="0">
            <a:spAutoFit/>
          </a:bodyPr>
          <a:lstStyle/>
          <a:p>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Sesión</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E59CB7E1-91DC-4272-BB44-E0360AD4D249}"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8" name="TextBox 17"/>
          <p:cNvSpPr txBox="1"/>
          <p:nvPr/>
        </p:nvSpPr>
        <p:spPr>
          <a:xfrm>
            <a:off x="249199" y="4808369"/>
            <a:ext cx="5307863" cy="276999"/>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(Adapted from “The Dual Language Umbrella” in U.S. Schools (Howard et al., 2003</a:t>
            </a:r>
            <a:r>
              <a:rPr lang="en-US" sz="1000" b="1" dirty="0">
                <a:solidFill>
                  <a:schemeClr val="tx1"/>
                </a:solidFill>
                <a:latin typeface="Calibri" panose="020F0502020204030204" pitchFamily="34" charset="0"/>
                <a:cs typeface="Calibri" panose="020F0502020204030204" pitchFamily="34" charset="0"/>
              </a:rPr>
              <a:t>)</a:t>
            </a:r>
          </a:p>
        </p:txBody>
      </p:sp>
      <p:grpSp>
        <p:nvGrpSpPr>
          <p:cNvPr id="3" name="Group 2">
            <a:extLst>
              <a:ext uri="{FF2B5EF4-FFF2-40B4-BE49-F238E27FC236}">
                <a16:creationId xmlns:a16="http://schemas.microsoft.com/office/drawing/2014/main" id="{7D9AE5B1-3AEB-4A70-A607-643E3A841B09}"/>
              </a:ext>
            </a:extLst>
          </p:cNvPr>
          <p:cNvGrpSpPr/>
          <p:nvPr/>
        </p:nvGrpSpPr>
        <p:grpSpPr>
          <a:xfrm>
            <a:off x="2295297" y="525211"/>
            <a:ext cx="4305737" cy="4305737"/>
            <a:chOff x="2295297" y="525211"/>
            <a:chExt cx="4305737" cy="430573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297" y="525211"/>
              <a:ext cx="4305737" cy="4305737"/>
            </a:xfrm>
            <a:prstGeom prst="rect">
              <a:avLst/>
            </a:prstGeom>
          </p:spPr>
        </p:pic>
        <p:sp>
          <p:nvSpPr>
            <p:cNvPr id="9" name="TextBox 8"/>
            <p:cNvSpPr txBox="1"/>
            <p:nvPr/>
          </p:nvSpPr>
          <p:spPr>
            <a:xfrm rot="17742722">
              <a:off x="2437056" y="1800285"/>
              <a:ext cx="1364156" cy="523220"/>
            </a:xfrm>
            <a:prstGeom prst="rect">
              <a:avLst/>
            </a:prstGeom>
            <a:noFill/>
          </p:spPr>
          <p:txBody>
            <a:bodyPr wrap="none" rtlCol="0">
              <a:spAutoFit/>
            </a:bodyPr>
            <a:lstStyle/>
            <a:p>
              <a:pPr algn="ctr"/>
              <a:r>
                <a:rPr lang="es-ES" b="1" kern="1200" dirty="0">
                  <a:solidFill>
                    <a:schemeClr val="bg1"/>
                  </a:solidFill>
                  <a:latin typeface="Calibri" panose="020F0502020204030204" pitchFamily="34" charset="0"/>
                </a:rPr>
                <a:t>Inmersión en </a:t>
              </a:r>
            </a:p>
            <a:p>
              <a:pPr algn="ctr"/>
              <a:r>
                <a:rPr lang="es-ES" b="1" kern="1200" dirty="0">
                  <a:solidFill>
                    <a:schemeClr val="bg1"/>
                  </a:solidFill>
                  <a:latin typeface="Calibri" panose="020F0502020204030204" pitchFamily="34" charset="0"/>
                </a:rPr>
                <a:t>lengua indígena</a:t>
              </a:r>
              <a:endParaRPr lang="en-US" b="1" dirty="0">
                <a:solidFill>
                  <a:schemeClr val="bg1"/>
                </a:solidFill>
                <a:latin typeface="Calibri" panose="020F0502020204030204" pitchFamily="34" charset="0"/>
                <a:cs typeface="Calibri" panose="020F0502020204030204" pitchFamily="34" charset="0"/>
              </a:endParaRPr>
            </a:p>
          </p:txBody>
        </p:sp>
        <p:sp>
          <p:nvSpPr>
            <p:cNvPr id="26" name="TextBox 25"/>
            <p:cNvSpPr txBox="1"/>
            <p:nvPr/>
          </p:nvSpPr>
          <p:spPr>
            <a:xfrm rot="3563375">
              <a:off x="4403522" y="1803102"/>
              <a:ext cx="1139671" cy="523220"/>
            </a:xfrm>
            <a:prstGeom prst="rect">
              <a:avLst/>
            </a:prstGeom>
            <a:noFill/>
          </p:spPr>
          <p:txBody>
            <a:bodyPr wrap="none" rtlCol="0">
              <a:spAutoFit/>
            </a:bodyPr>
            <a:lstStyle/>
            <a:p>
              <a:pPr algn="ctr"/>
              <a:r>
                <a:rPr lang="es-ES" b="1" kern="1200" dirty="0">
                  <a:solidFill>
                    <a:schemeClr val="bg1"/>
                  </a:solidFill>
                  <a:latin typeface="Calibri" panose="020F0502020204030204" pitchFamily="34" charset="0"/>
                </a:rPr>
                <a:t>Inmersión </a:t>
              </a:r>
            </a:p>
            <a:p>
              <a:pPr algn="ctr"/>
              <a:r>
                <a:rPr lang="es-ES" b="1" kern="1200" dirty="0">
                  <a:solidFill>
                    <a:schemeClr val="bg1"/>
                  </a:solidFill>
                  <a:latin typeface="Calibri" panose="020F0502020204030204" pitchFamily="34" charset="0"/>
                </a:rPr>
                <a:t>bidireccional</a:t>
              </a:r>
              <a:endParaRPr lang="en-US" b="1" dirty="0">
                <a:solidFill>
                  <a:schemeClr val="bg1"/>
                </a:solidFill>
                <a:latin typeface="Calibri" panose="020F0502020204030204" pitchFamily="34" charset="0"/>
                <a:cs typeface="Calibri" panose="020F0502020204030204" pitchFamily="34" charset="0"/>
              </a:endParaRPr>
            </a:p>
          </p:txBody>
        </p:sp>
        <p:sp>
          <p:nvSpPr>
            <p:cNvPr id="27" name="TextBox 26"/>
            <p:cNvSpPr txBox="1"/>
            <p:nvPr/>
          </p:nvSpPr>
          <p:spPr>
            <a:xfrm rot="17709749">
              <a:off x="3115375" y="1815526"/>
              <a:ext cx="1733423" cy="523220"/>
            </a:xfrm>
            <a:prstGeom prst="rect">
              <a:avLst/>
            </a:prstGeom>
            <a:noFill/>
          </p:spPr>
          <p:txBody>
            <a:bodyPr wrap="none" rtlCol="0">
              <a:spAutoFit/>
            </a:bodyPr>
            <a:lstStyle/>
            <a:p>
              <a:pPr algn="ctr"/>
              <a:r>
                <a:rPr lang="es-ES" b="1" kern="1200" dirty="0">
                  <a:solidFill>
                    <a:srgbClr val="0070C0"/>
                  </a:solidFill>
                  <a:latin typeface="Calibri" panose="020F0502020204030204" pitchFamily="34" charset="0"/>
                </a:rPr>
                <a:t>Programas Bilingües </a:t>
              </a:r>
            </a:p>
            <a:p>
              <a:pPr algn="ctr"/>
              <a:r>
                <a:rPr lang="es-ES" b="1" kern="1200" dirty="0">
                  <a:solidFill>
                    <a:srgbClr val="0070C0"/>
                  </a:solidFill>
                  <a:latin typeface="Calibri" panose="020F0502020204030204" pitchFamily="34" charset="0"/>
                </a:rPr>
                <a:t>de Desarrollo</a:t>
              </a:r>
              <a:endParaRPr lang="en-US" b="1" dirty="0">
                <a:solidFill>
                  <a:srgbClr val="0070C0"/>
                </a:solidFill>
                <a:latin typeface="Calibri" panose="020F0502020204030204" pitchFamily="34" charset="0"/>
                <a:cs typeface="Calibri" panose="020F0502020204030204" pitchFamily="34" charset="0"/>
              </a:endParaRPr>
            </a:p>
          </p:txBody>
        </p:sp>
        <p:sp>
          <p:nvSpPr>
            <p:cNvPr id="28" name="TextBox 27"/>
            <p:cNvSpPr txBox="1"/>
            <p:nvPr/>
          </p:nvSpPr>
          <p:spPr>
            <a:xfrm rot="3233412">
              <a:off x="4883656" y="1835932"/>
              <a:ext cx="1870577" cy="492443"/>
            </a:xfrm>
            <a:prstGeom prst="rect">
              <a:avLst/>
            </a:prstGeom>
            <a:noFill/>
          </p:spPr>
          <p:txBody>
            <a:bodyPr wrap="none" rtlCol="0">
              <a:spAutoFit/>
            </a:bodyPr>
            <a:lstStyle/>
            <a:p>
              <a:r>
                <a:rPr lang="es-ES" sz="1300" b="1" kern="1200" dirty="0">
                  <a:solidFill>
                    <a:srgbClr val="0070C0"/>
                  </a:solidFill>
                  <a:latin typeface="Calibri" panose="020F0502020204030204" pitchFamily="34" charset="0"/>
                </a:rPr>
                <a:t>Inmersión en un idioma </a:t>
              </a:r>
            </a:p>
            <a:p>
              <a:r>
                <a:rPr lang="es-ES" sz="1300" b="1" kern="1200" dirty="0">
                  <a:solidFill>
                    <a:srgbClr val="0070C0"/>
                  </a:solidFill>
                  <a:latin typeface="Calibri" panose="020F0502020204030204" pitchFamily="34" charset="0"/>
                </a:rPr>
                <a:t>mundial unidireccional</a:t>
              </a:r>
              <a:endParaRPr lang="en-US" sz="1300" b="1" dirty="0">
                <a:solidFill>
                  <a:srgbClr val="0070C0"/>
                </a:solidFill>
                <a:latin typeface="Calibri" panose="020F0502020204030204" pitchFamily="34" charset="0"/>
                <a:cs typeface="Calibri" panose="020F0502020204030204" pitchFamily="34" charset="0"/>
              </a:endParaRPr>
            </a:p>
          </p:txBody>
        </p:sp>
      </p:grpSp>
      <p:sp>
        <p:nvSpPr>
          <p:cNvPr id="23" name="TextBox 22"/>
          <p:cNvSpPr txBox="1"/>
          <p:nvPr/>
        </p:nvSpPr>
        <p:spPr>
          <a:xfrm>
            <a:off x="-113957" y="110306"/>
            <a:ext cx="9144000" cy="584775"/>
          </a:xfrm>
          <a:prstGeom prst="rect">
            <a:avLst/>
          </a:prstGeom>
          <a:noFill/>
        </p:spPr>
        <p:txBody>
          <a:bodyPr wrap="square" rtlCol="0">
            <a:spAutoFit/>
          </a:bodyPr>
          <a:lstStyle/>
          <a:p>
            <a:pPr algn="ctr"/>
            <a:r>
              <a:rPr lang="en"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MX"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es la Educación en Lenguaje </a:t>
            </a:r>
            <a:r>
              <a:rPr lang="en"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Dual </a:t>
            </a:r>
            <a:r>
              <a:rPr lang="es-MX"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lang="en"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a:t>
            </a:r>
            <a:r>
              <a:rPr lang="es-MX"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
            </a:r>
            <a:r>
              <a:rPr lang="en"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mersi</a:t>
            </a:r>
            <a:r>
              <a:rPr lang="es-MX"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ó</a:t>
            </a:r>
            <a:r>
              <a:rPr lang="en"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E59CB7E1-91DC-4272-BB44-E0360AD4D249}" type="slidenum">
              <a:rPr lang="en-US" smtClean="0"/>
              <a:t>9</a:t>
            </a:fld>
            <a:endParaRPr lang="en-US" dirty="0"/>
          </a:p>
        </p:txBody>
      </p:sp>
      <p:grpSp>
        <p:nvGrpSpPr>
          <p:cNvPr id="24" name="Group 23">
            <a:extLst>
              <a:ext uri="{FF2B5EF4-FFF2-40B4-BE49-F238E27FC236}">
                <a16:creationId xmlns:a16="http://schemas.microsoft.com/office/drawing/2014/main" id="{58113183-CB2D-4B44-BFBE-44978CD78F13}"/>
              </a:ext>
            </a:extLst>
          </p:cNvPr>
          <p:cNvGrpSpPr/>
          <p:nvPr/>
        </p:nvGrpSpPr>
        <p:grpSpPr>
          <a:xfrm>
            <a:off x="706103" y="892685"/>
            <a:ext cx="1846414" cy="1423997"/>
            <a:chOff x="771845" y="1058352"/>
            <a:chExt cx="1846414" cy="1423997"/>
          </a:xfrm>
        </p:grpSpPr>
        <p:pic>
          <p:nvPicPr>
            <p:cNvPr id="25" name="Picture 24">
              <a:extLst>
                <a:ext uri="{FF2B5EF4-FFF2-40B4-BE49-F238E27FC236}">
                  <a16:creationId xmlns:a16="http://schemas.microsoft.com/office/drawing/2014/main" id="{5C30EB06-75EC-488B-BB66-D18C72DFBFB6}"/>
                </a:ext>
              </a:extLst>
            </p:cNvPr>
            <p:cNvPicPr>
              <a:picLocks noChangeAspect="1"/>
            </p:cNvPicPr>
            <p:nvPr/>
          </p:nvPicPr>
          <p:blipFill rotWithShape="1">
            <a:blip r:embed="rId4"/>
            <a:srcRect l="22996"/>
            <a:stretch/>
          </p:blipFill>
          <p:spPr>
            <a:xfrm>
              <a:off x="771845" y="1058352"/>
              <a:ext cx="1756579" cy="1284830"/>
            </a:xfrm>
            <a:prstGeom prst="rect">
              <a:avLst/>
            </a:prstGeom>
          </p:spPr>
        </p:pic>
        <p:sp>
          <p:nvSpPr>
            <p:cNvPr id="29" name="TextBox 28">
              <a:extLst>
                <a:ext uri="{FF2B5EF4-FFF2-40B4-BE49-F238E27FC236}">
                  <a16:creationId xmlns:a16="http://schemas.microsoft.com/office/drawing/2014/main" id="{1DDDDEEC-2F5C-49BE-8DF7-4EA31EE3A374}"/>
                </a:ext>
              </a:extLst>
            </p:cNvPr>
            <p:cNvSpPr txBox="1"/>
            <p:nvPr/>
          </p:nvSpPr>
          <p:spPr>
            <a:xfrm>
              <a:off x="2034445" y="2297683"/>
              <a:ext cx="583814" cy="184666"/>
            </a:xfrm>
            <a:prstGeom prst="rect">
              <a:avLst/>
            </a:prstGeom>
            <a:noFill/>
          </p:spPr>
          <p:txBody>
            <a:bodyPr wrap="square" rtlCol="0">
              <a:spAutoFit/>
            </a:bodyPr>
            <a:lstStyle/>
            <a:p>
              <a:r>
                <a:rPr lang="en-US" sz="600" dirty="0"/>
                <a:t>NAWHERC</a:t>
              </a:r>
            </a:p>
          </p:txBody>
        </p:sp>
      </p:grpSp>
      <p:grpSp>
        <p:nvGrpSpPr>
          <p:cNvPr id="30" name="Group 29">
            <a:extLst>
              <a:ext uri="{FF2B5EF4-FFF2-40B4-BE49-F238E27FC236}">
                <a16:creationId xmlns:a16="http://schemas.microsoft.com/office/drawing/2014/main" id="{C6B1CFF3-462B-4872-A47D-A8DB73F3F590}"/>
              </a:ext>
            </a:extLst>
          </p:cNvPr>
          <p:cNvGrpSpPr/>
          <p:nvPr/>
        </p:nvGrpSpPr>
        <p:grpSpPr>
          <a:xfrm>
            <a:off x="5481626" y="3244634"/>
            <a:ext cx="1658667" cy="1526842"/>
            <a:chOff x="6030240" y="3243435"/>
            <a:chExt cx="1658667" cy="1526842"/>
          </a:xfrm>
        </p:grpSpPr>
        <p:pic>
          <p:nvPicPr>
            <p:cNvPr id="31" name="Picture 30">
              <a:extLst>
                <a:ext uri="{FF2B5EF4-FFF2-40B4-BE49-F238E27FC236}">
                  <a16:creationId xmlns:a16="http://schemas.microsoft.com/office/drawing/2014/main" id="{088C21FD-7E7D-47E9-BB1E-20D903561258}"/>
                </a:ext>
              </a:extLst>
            </p:cNvPr>
            <p:cNvPicPr>
              <a:picLocks noChangeAspect="1"/>
            </p:cNvPicPr>
            <p:nvPr/>
          </p:nvPicPr>
          <p:blipFill rotWithShape="1">
            <a:blip r:embed="rId5"/>
            <a:srcRect l="30326" t="10140"/>
            <a:stretch/>
          </p:blipFill>
          <p:spPr>
            <a:xfrm>
              <a:off x="6030240" y="3243435"/>
              <a:ext cx="1608106" cy="1381970"/>
            </a:xfrm>
            <a:prstGeom prst="rect">
              <a:avLst/>
            </a:prstGeom>
          </p:spPr>
        </p:pic>
        <p:sp>
          <p:nvSpPr>
            <p:cNvPr id="32" name="TextBox 31">
              <a:extLst>
                <a:ext uri="{FF2B5EF4-FFF2-40B4-BE49-F238E27FC236}">
                  <a16:creationId xmlns:a16="http://schemas.microsoft.com/office/drawing/2014/main" id="{3EC134ED-5E16-4586-B1A0-E513B36BFDDD}"/>
                </a:ext>
              </a:extLst>
            </p:cNvPr>
            <p:cNvSpPr txBox="1"/>
            <p:nvPr/>
          </p:nvSpPr>
          <p:spPr>
            <a:xfrm>
              <a:off x="7319895" y="4585611"/>
              <a:ext cx="369012" cy="184666"/>
            </a:xfrm>
            <a:prstGeom prst="rect">
              <a:avLst/>
            </a:prstGeom>
            <a:noFill/>
          </p:spPr>
          <p:txBody>
            <a:bodyPr wrap="none" rtlCol="0">
              <a:spAutoFit/>
            </a:bodyPr>
            <a:lstStyle/>
            <a:p>
              <a:r>
                <a:rPr lang="en-US" sz="600" dirty="0"/>
                <a:t>Pickit</a:t>
              </a:r>
            </a:p>
          </p:txBody>
        </p:sp>
      </p:grpSp>
      <p:grpSp>
        <p:nvGrpSpPr>
          <p:cNvPr id="33" name="Group 32">
            <a:extLst>
              <a:ext uri="{FF2B5EF4-FFF2-40B4-BE49-F238E27FC236}">
                <a16:creationId xmlns:a16="http://schemas.microsoft.com/office/drawing/2014/main" id="{FC711E12-46F1-4C52-A54E-0E8C6C5F5DB9}"/>
              </a:ext>
            </a:extLst>
          </p:cNvPr>
          <p:cNvGrpSpPr/>
          <p:nvPr/>
        </p:nvGrpSpPr>
        <p:grpSpPr>
          <a:xfrm>
            <a:off x="2069259" y="3248187"/>
            <a:ext cx="1771055" cy="1411520"/>
            <a:chOff x="2319636" y="3300781"/>
            <a:chExt cx="1771055" cy="1411520"/>
          </a:xfrm>
        </p:grpSpPr>
        <p:pic>
          <p:nvPicPr>
            <p:cNvPr id="34" name="Picture 33">
              <a:extLst>
                <a:ext uri="{FF2B5EF4-FFF2-40B4-BE49-F238E27FC236}">
                  <a16:creationId xmlns:a16="http://schemas.microsoft.com/office/drawing/2014/main" id="{67E57484-E684-4026-A1A7-F21F64B7E5AC}"/>
                </a:ext>
              </a:extLst>
            </p:cNvPr>
            <p:cNvPicPr>
              <a:picLocks noChangeAspect="1"/>
            </p:cNvPicPr>
            <p:nvPr/>
          </p:nvPicPr>
          <p:blipFill rotWithShape="1">
            <a:blip r:embed="rId6"/>
            <a:srcRect l="37729" t="36232" r="4180"/>
            <a:stretch/>
          </p:blipFill>
          <p:spPr>
            <a:xfrm>
              <a:off x="2319636" y="3300781"/>
              <a:ext cx="1756578" cy="1284830"/>
            </a:xfrm>
            <a:prstGeom prst="rect">
              <a:avLst/>
            </a:prstGeom>
          </p:spPr>
        </p:pic>
        <p:sp>
          <p:nvSpPr>
            <p:cNvPr id="35" name="TextBox 34">
              <a:extLst>
                <a:ext uri="{FF2B5EF4-FFF2-40B4-BE49-F238E27FC236}">
                  <a16:creationId xmlns:a16="http://schemas.microsoft.com/office/drawing/2014/main" id="{8E3661F2-64A5-4830-AFC2-4C6211B1A19D}"/>
                </a:ext>
              </a:extLst>
            </p:cNvPr>
            <p:cNvSpPr txBox="1"/>
            <p:nvPr/>
          </p:nvSpPr>
          <p:spPr>
            <a:xfrm>
              <a:off x="3721679" y="4527635"/>
              <a:ext cx="369012" cy="184666"/>
            </a:xfrm>
            <a:prstGeom prst="rect">
              <a:avLst/>
            </a:prstGeom>
            <a:noFill/>
          </p:spPr>
          <p:txBody>
            <a:bodyPr wrap="none" rtlCol="0">
              <a:spAutoFit/>
            </a:bodyPr>
            <a:lstStyle/>
            <a:p>
              <a:r>
                <a:rPr lang="en-US" sz="600" dirty="0" err="1"/>
                <a:t>Pickit</a:t>
              </a:r>
              <a:endParaRPr lang="en-US" sz="600" dirty="0"/>
            </a:p>
          </p:txBody>
        </p:sp>
      </p:grpSp>
      <p:grpSp>
        <p:nvGrpSpPr>
          <p:cNvPr id="36" name="Group 35">
            <a:extLst>
              <a:ext uri="{FF2B5EF4-FFF2-40B4-BE49-F238E27FC236}">
                <a16:creationId xmlns:a16="http://schemas.microsoft.com/office/drawing/2014/main" id="{439E04F4-3020-41BF-8F52-1585547CE7AE}"/>
              </a:ext>
            </a:extLst>
          </p:cNvPr>
          <p:cNvGrpSpPr/>
          <p:nvPr/>
        </p:nvGrpSpPr>
        <p:grpSpPr>
          <a:xfrm>
            <a:off x="6473345" y="710893"/>
            <a:ext cx="1424978" cy="1767399"/>
            <a:chOff x="6795119" y="1064536"/>
            <a:chExt cx="1424978" cy="1767399"/>
          </a:xfrm>
        </p:grpSpPr>
        <p:sp>
          <p:nvSpPr>
            <p:cNvPr id="37" name="TextBox 36">
              <a:extLst>
                <a:ext uri="{FF2B5EF4-FFF2-40B4-BE49-F238E27FC236}">
                  <a16:creationId xmlns:a16="http://schemas.microsoft.com/office/drawing/2014/main" id="{590E471E-6DE4-48C5-A8F3-0B9EF63B4214}"/>
                </a:ext>
              </a:extLst>
            </p:cNvPr>
            <p:cNvSpPr txBox="1"/>
            <p:nvPr/>
          </p:nvSpPr>
          <p:spPr>
            <a:xfrm>
              <a:off x="7105689" y="2647269"/>
              <a:ext cx="1114408" cy="184666"/>
            </a:xfrm>
            <a:prstGeom prst="rect">
              <a:avLst/>
            </a:prstGeom>
            <a:noFill/>
          </p:spPr>
          <p:txBody>
            <a:bodyPr wrap="none" rtlCol="0">
              <a:spAutoFit/>
            </a:bodyPr>
            <a:lstStyle/>
            <a:p>
              <a:r>
                <a:rPr lang="en-US" sz="600" dirty="0"/>
                <a:t>Minnetonka Public Schools</a:t>
              </a:r>
            </a:p>
          </p:txBody>
        </p:sp>
        <p:pic>
          <p:nvPicPr>
            <p:cNvPr id="38" name="Picture 37">
              <a:extLst>
                <a:ext uri="{FF2B5EF4-FFF2-40B4-BE49-F238E27FC236}">
                  <a16:creationId xmlns:a16="http://schemas.microsoft.com/office/drawing/2014/main" id="{A5BCEB33-B4B0-4C5B-8F17-EA701FA3980F}"/>
                </a:ext>
              </a:extLst>
            </p:cNvPr>
            <p:cNvPicPr>
              <a:picLocks noChangeAspect="1"/>
            </p:cNvPicPr>
            <p:nvPr/>
          </p:nvPicPr>
          <p:blipFill>
            <a:blip r:embed="rId7"/>
            <a:stretch>
              <a:fillRect/>
            </a:stretch>
          </p:blipFill>
          <p:spPr>
            <a:xfrm>
              <a:off x="6795119" y="1064536"/>
              <a:ext cx="1333897" cy="1633765"/>
            </a:xfrm>
            <a:prstGeom prst="rect">
              <a:avLst/>
            </a:prstGeom>
          </p:spPr>
        </p:pic>
      </p:grpSp>
    </p:spTree>
    <p:extLst>
      <p:ext uri="{BB962C8B-B14F-4D97-AF65-F5344CB8AC3E}">
        <p14:creationId xmlns:p14="http://schemas.microsoft.com/office/powerpoint/2010/main" val="154037839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4A2676-5F99-4C16-B0B4-9F17E4553C25}">
  <we:reference id="wa104178141" version="3.10.0.152" store="en-US" storeType="OMEX"/>
  <we:alternateReferences>
    <we:reference id="wa104178141" version="3.10.0.15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Civic</Template>
  <TotalTime>957</TotalTime>
  <Words>4576</Words>
  <Application>Microsoft Macintosh PowerPoint</Application>
  <PresentationFormat>On-screen Show (16:9)</PresentationFormat>
  <Paragraphs>347</Paragraphs>
  <Slides>42</Slides>
  <Notes>41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Amienne</vt:lpstr>
      <vt:lpstr>Arial</vt:lpstr>
      <vt:lpstr>Arial Narrow</vt:lpstr>
      <vt:lpstr>Calibri</vt:lpstr>
      <vt:lpstr>Century Schoolbook</vt:lpstr>
      <vt:lpstr>Courier New</vt:lpstr>
      <vt:lpstr>Times New Roman</vt:lpstr>
      <vt:lpstr>Wingdings</vt:lpstr>
      <vt:lpstr>Wingdings 2</vt:lpstr>
      <vt:lpstr>1_Custom Design</vt:lpstr>
      <vt:lpstr>Custom Design</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Language Immersion Basics</dc:title>
  <dc:creator>Maureen</dc:creator>
  <cp:lastModifiedBy>Diane J Tedick PhD</cp:lastModifiedBy>
  <cp:revision>1244</cp:revision>
  <cp:lastPrinted>2019-03-26T16:01:18Z</cp:lastPrinted>
  <dcterms:modified xsi:type="dcterms:W3CDTF">2021-03-04T15:15:49Z</dcterms:modified>
</cp:coreProperties>
</file>