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73" r:id="rId2"/>
    <p:sldId id="274" r:id="rId3"/>
    <p:sldId id="275" r:id="rId4"/>
    <p:sldId id="276" r:id="rId5"/>
    <p:sldId id="277" r:id="rId6"/>
    <p:sldId id="278" r:id="rId7"/>
    <p:sldId id="280" r:id="rId8"/>
    <p:sldId id="281" r:id="rId9"/>
    <p:sldId id="282" r:id="rId10"/>
    <p:sldId id="283" r:id="rId11"/>
    <p:sldId id="284" r:id="rId12"/>
    <p:sldId id="285" r:id="rId13"/>
    <p:sldId id="286" r:id="rId14"/>
    <p:sldId id="289" r:id="rId15"/>
    <p:sldId id="304"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81"/>
    <p:restoredTop sz="94726"/>
  </p:normalViewPr>
  <p:slideViewPr>
    <p:cSldViewPr>
      <p:cViewPr varScale="1">
        <p:scale>
          <a:sx n="157" d="100"/>
          <a:sy n="157" d="100"/>
        </p:scale>
        <p:origin x="166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E2FDB7-5473-4004-8054-08B1F44236A2}" type="datetimeFigureOut">
              <a:rPr lang="en-US" smtClean="0"/>
              <a:t>2/16/21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04CE99-ED24-4872-A95F-EF995757FDE7}" type="slidenum">
              <a:rPr lang="en-US" smtClean="0"/>
              <a:t>‹#›</a:t>
            </a:fld>
            <a:endParaRPr lang="en-US"/>
          </a:p>
        </p:txBody>
      </p:sp>
    </p:spTree>
    <p:extLst>
      <p:ext uri="{BB962C8B-B14F-4D97-AF65-F5344CB8AC3E}">
        <p14:creationId xmlns:p14="http://schemas.microsoft.com/office/powerpoint/2010/main" val="1516537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Distribute</a:t>
            </a:r>
            <a:r>
              <a:rPr lang="en-US" i="1" baseline="0" dirty="0"/>
              <a:t> BINGO cards, one to each table or small group.  Display and read one slide at a time.  Participants find the answer on their bingo card and either mark it with a pencil or, if you want to reuse the sheets, give them bingo markers.  After one table calls BINGO, check their answers.  If time permits, continue playing until another table calls BINGO.  You may not have time to go through all the questions. </a:t>
            </a:r>
            <a:endParaRPr lang="en-US" i="1" dirty="0"/>
          </a:p>
        </p:txBody>
      </p:sp>
    </p:spTree>
    <p:extLst>
      <p:ext uri="{BB962C8B-B14F-4D97-AF65-F5344CB8AC3E}">
        <p14:creationId xmlns:p14="http://schemas.microsoft.com/office/powerpoint/2010/main" val="3870023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60035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Distribute</a:t>
            </a:r>
            <a:r>
              <a:rPr lang="en-US" i="1" baseline="0" dirty="0"/>
              <a:t> BINGO cards, one to each table or small group.  Display and read one slide at a time.  Participants find the answer on their bingo card and either mark it with a pencil or, if you want to reuse the sheets, give them bingo markers.  After one table calls BINGO, check their answers.  If time permits, continue playing until another table calls BINGO.  You may not have time to go through all the questions. </a:t>
            </a:r>
            <a:endParaRPr lang="en-US" i="1" dirty="0"/>
          </a:p>
        </p:txBody>
      </p:sp>
    </p:spTree>
    <p:extLst>
      <p:ext uri="{BB962C8B-B14F-4D97-AF65-F5344CB8AC3E}">
        <p14:creationId xmlns:p14="http://schemas.microsoft.com/office/powerpoint/2010/main" val="1039087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50919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2552CA6A-084A-4ABC-BA70-8B66E14D109B}" type="datetimeFigureOut">
              <a:rPr lang="en-US" smtClean="0"/>
              <a:t>2/16/21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52CA6A-084A-4ABC-BA70-8B66E14D109B}" type="datetimeFigureOut">
              <a:rPr lang="en-US" smtClean="0"/>
              <a:t>2/16/21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52CA6A-084A-4ABC-BA70-8B66E14D109B}" type="datetimeFigureOut">
              <a:rPr lang="en-US" smtClean="0"/>
              <a:t>2/16/21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52CA6A-084A-4ABC-BA70-8B66E14D109B}" type="datetimeFigureOut">
              <a:rPr lang="en-US" smtClean="0"/>
              <a:t>2/16/21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2552CA6A-084A-4ABC-BA70-8B66E14D109B}" type="datetimeFigureOut">
              <a:rPr lang="en-US" smtClean="0"/>
              <a:t>2/16/21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52CA6A-084A-4ABC-BA70-8B66E14D109B}" type="datetimeFigureOut">
              <a:rPr lang="en-US" smtClean="0"/>
              <a:t>2/16/21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9079A-0294-4BAA-8BE8-F6ADC2DEAF6A}"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52CA6A-084A-4ABC-BA70-8B66E14D109B}" type="datetimeFigureOut">
              <a:rPr lang="en-US" smtClean="0"/>
              <a:t>2/16/21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52CA6A-084A-4ABC-BA70-8B66E14D109B}" type="datetimeFigureOut">
              <a:rPr lang="en-US" smtClean="0"/>
              <a:t>2/16/21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2CA6A-084A-4ABC-BA70-8B66E14D109B}" type="datetimeFigureOut">
              <a:rPr lang="en-US" smtClean="0"/>
              <a:t>2/16/21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2552CA6A-084A-4ABC-BA70-8B66E14D109B}" type="datetimeFigureOut">
              <a:rPr lang="en-US" smtClean="0"/>
              <a:t>2/16/21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6B9079A-0294-4BAA-8BE8-F6ADC2DEAF6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52CA6A-084A-4ABC-BA70-8B66E14D109B}" type="datetimeFigureOut">
              <a:rPr lang="en-US" smtClean="0"/>
              <a:t>2/16/21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9079A-0294-4BAA-8BE8-F6ADC2DEAF6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552CA6A-084A-4ABC-BA70-8B66E14D109B}" type="datetimeFigureOut">
              <a:rPr lang="en-US" smtClean="0"/>
              <a:t>2/16/21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6B9079A-0294-4BAA-8BE8-F6ADC2DEAF6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a:t>
            </a:fld>
            <a:endParaRPr lang="en-US"/>
          </a:p>
        </p:txBody>
      </p:sp>
      <p:sp>
        <p:nvSpPr>
          <p:cNvPr id="3" name="TextBox 2">
            <a:extLst>
              <a:ext uri="{FF2B5EF4-FFF2-40B4-BE49-F238E27FC236}">
                <a16:creationId xmlns:a16="http://schemas.microsoft.com/office/drawing/2014/main" id="{01347627-29CE-4383-8C71-12F29651FC0D}"/>
              </a:ext>
            </a:extLst>
          </p:cNvPr>
          <p:cNvSpPr txBox="1"/>
          <p:nvPr/>
        </p:nvSpPr>
        <p:spPr>
          <a:xfrm>
            <a:off x="2919934" y="2715026"/>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B791525B-56DD-4D7E-B6DA-F843892511CB}"/>
              </a:ext>
            </a:extLst>
          </p:cNvPr>
          <p:cNvPicPr>
            <a:picLocks noChangeAspect="1"/>
          </p:cNvPicPr>
          <p:nvPr/>
        </p:nvPicPr>
        <p:blipFill>
          <a:blip r:embed="rId3"/>
          <a:stretch>
            <a:fillRect/>
          </a:stretch>
        </p:blipFill>
        <p:spPr>
          <a:xfrm>
            <a:off x="2138770" y="990600"/>
            <a:ext cx="4603238" cy="3124200"/>
          </a:xfrm>
          <a:prstGeom prst="rect">
            <a:avLst/>
          </a:prstGeom>
        </p:spPr>
      </p:pic>
    </p:spTree>
    <p:extLst>
      <p:ext uri="{BB962C8B-B14F-4D97-AF65-F5344CB8AC3E}">
        <p14:creationId xmlns:p14="http://schemas.microsoft.com/office/powerpoint/2010/main" val="2599781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10</a:t>
            </a:fld>
            <a:endParaRPr lang="en-US"/>
          </a:p>
        </p:txBody>
      </p:sp>
      <p:sp>
        <p:nvSpPr>
          <p:cNvPr id="3" name="TextBox 2"/>
          <p:cNvSpPr txBox="1"/>
          <p:nvPr/>
        </p:nvSpPr>
        <p:spPr>
          <a:xfrm>
            <a:off x="494852" y="1391321"/>
            <a:ext cx="7939143" cy="2308324"/>
          </a:xfrm>
          <a:prstGeom prst="rect">
            <a:avLst/>
          </a:prstGeom>
          <a:noFill/>
        </p:spPr>
        <p:txBody>
          <a:bodyPr wrap="square" rtlCol="0">
            <a:spAutoFit/>
          </a:bodyPr>
          <a:lstStyle/>
          <a:p>
            <a:r>
              <a:rPr lang="en-US" sz="2400" dirty="0">
                <a:solidFill>
                  <a:srgbClr val="C00000"/>
                </a:solidFill>
                <a:latin typeface="Calibri" panose="020F0502020204030204" pitchFamily="34" charset="0"/>
                <a:cs typeface="Calibri" panose="020F0502020204030204" pitchFamily="34" charset="0"/>
              </a:rPr>
              <a:t>In the DLI classroom, __________________are intertwined and are both highly valued.  </a:t>
            </a:r>
          </a:p>
          <a:p>
            <a:pPr lvl="0"/>
            <a:endParaRPr lang="en-US" sz="2400" dirty="0">
              <a:solidFill>
                <a:srgbClr val="002060"/>
              </a:solidFill>
              <a:latin typeface="Calibri" panose="020F0502020204030204" pitchFamily="34" charset="0"/>
              <a:cs typeface="Calibri" panose="020F0502020204030204" pitchFamily="34" charset="0"/>
            </a:endParaRPr>
          </a:p>
          <a:p>
            <a:pPr lvl="0"/>
            <a:r>
              <a:rPr lang="en-US" sz="2400" dirty="0" err="1">
                <a:solidFill>
                  <a:srgbClr val="002060"/>
                </a:solidFill>
                <a:latin typeface="Calibri" panose="020F0502020204030204" pitchFamily="34" charset="0"/>
                <a:cs typeface="Calibri" panose="020F0502020204030204" pitchFamily="34" charset="0"/>
              </a:rPr>
              <a:t>En</a:t>
            </a:r>
            <a:r>
              <a:rPr lang="en-US" sz="2400" dirty="0">
                <a:solidFill>
                  <a:srgbClr val="002060"/>
                </a:solidFill>
                <a:latin typeface="Calibri" panose="020F0502020204030204" pitchFamily="34" charset="0"/>
                <a:cs typeface="Calibri" panose="020F0502020204030204" pitchFamily="34" charset="0"/>
              </a:rPr>
              <a:t> el aula DLI, __________________ </a:t>
            </a:r>
            <a:r>
              <a:rPr lang="en-US" sz="2400" dirty="0" err="1">
                <a:solidFill>
                  <a:srgbClr val="002060"/>
                </a:solidFill>
                <a:latin typeface="Calibri" panose="020F0502020204030204" pitchFamily="34" charset="0"/>
                <a:cs typeface="Calibri" panose="020F0502020204030204" pitchFamily="34" charset="0"/>
              </a:rPr>
              <a:t>están</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entrelazados</a:t>
            </a:r>
            <a:r>
              <a:rPr lang="en-US" sz="2400" dirty="0">
                <a:solidFill>
                  <a:srgbClr val="002060"/>
                </a:solidFill>
                <a:latin typeface="Calibri" panose="020F0502020204030204" pitchFamily="34" charset="0"/>
                <a:cs typeface="Calibri" panose="020F0502020204030204" pitchFamily="34" charset="0"/>
              </a:rPr>
              <a:t> y se </a:t>
            </a:r>
            <a:r>
              <a:rPr lang="en-US" sz="2400" dirty="0" err="1">
                <a:solidFill>
                  <a:srgbClr val="002060"/>
                </a:solidFill>
                <a:latin typeface="Calibri" panose="020F0502020204030204" pitchFamily="34" charset="0"/>
                <a:cs typeface="Calibri" panose="020F0502020204030204" pitchFamily="34" charset="0"/>
              </a:rPr>
              <a:t>valoran</a:t>
            </a:r>
            <a:r>
              <a:rPr lang="en-US" sz="2400" dirty="0">
                <a:solidFill>
                  <a:srgbClr val="002060"/>
                </a:solidFill>
                <a:latin typeface="Calibri" panose="020F0502020204030204" pitchFamily="34" charset="0"/>
                <a:cs typeface="Calibri" panose="020F0502020204030204" pitchFamily="34" charset="0"/>
              </a:rPr>
              <a:t> mucho los dos. </a:t>
            </a:r>
            <a:endParaRPr lang="en-US" sz="2400" b="1" dirty="0">
              <a:solidFill>
                <a:srgbClr val="002060"/>
              </a:solidFill>
              <a:latin typeface="Calibri" panose="020F0502020204030204" pitchFamily="34" charset="0"/>
              <a:cs typeface="Calibri" panose="020F0502020204030204" pitchFamily="34" charset="0"/>
            </a:endParaRPr>
          </a:p>
          <a:p>
            <a:endParaRPr lang="en-US" sz="2400" dirty="0"/>
          </a:p>
        </p:txBody>
      </p:sp>
    </p:spTree>
    <p:extLst>
      <p:ext uri="{BB962C8B-B14F-4D97-AF65-F5344CB8AC3E}">
        <p14:creationId xmlns:p14="http://schemas.microsoft.com/office/powerpoint/2010/main" val="2534609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11</a:t>
            </a:fld>
            <a:endParaRPr lang="en-US"/>
          </a:p>
        </p:txBody>
      </p:sp>
      <p:sp>
        <p:nvSpPr>
          <p:cNvPr id="3" name="Rectangle 2"/>
          <p:cNvSpPr/>
          <p:nvPr/>
        </p:nvSpPr>
        <p:spPr>
          <a:xfrm>
            <a:off x="1055113" y="1641880"/>
            <a:ext cx="6918781" cy="1938992"/>
          </a:xfrm>
          <a:prstGeom prst="rect">
            <a:avLst/>
          </a:prstGeom>
        </p:spPr>
        <p:txBody>
          <a:bodyPr wrap="square">
            <a:spAutoFit/>
          </a:bodyPr>
          <a:lstStyle/>
          <a:p>
            <a:r>
              <a:rPr lang="en-US" sz="2400" dirty="0">
                <a:solidFill>
                  <a:srgbClr val="002060"/>
                </a:solidFill>
                <a:latin typeface="Calibri" panose="020F0502020204030204" pitchFamily="34" charset="0"/>
                <a:cs typeface="Calibri" panose="020F0502020204030204" pitchFamily="34" charset="0"/>
              </a:rPr>
              <a:t>El </a:t>
            </a:r>
            <a:r>
              <a:rPr lang="es-MX" sz="2400" kern="1200" dirty="0">
                <a:solidFill>
                  <a:srgbClr val="002060"/>
                </a:solidFill>
                <a:latin typeface="Calibri" panose="020F0502020204030204" pitchFamily="34" charset="0"/>
              </a:rPr>
              <a:t>segundo </a:t>
            </a:r>
            <a:r>
              <a:rPr lang="en-US" sz="2400" dirty="0" err="1">
                <a:solidFill>
                  <a:srgbClr val="002060"/>
                </a:solidFill>
                <a:latin typeface="Calibri" panose="020F0502020204030204" pitchFamily="34" charset="0"/>
                <a:cs typeface="Calibri" panose="020F0502020204030204" pitchFamily="34" charset="0"/>
              </a:rPr>
              <a:t>objetivo</a:t>
            </a:r>
            <a:r>
              <a:rPr lang="en-US" sz="2400" dirty="0">
                <a:solidFill>
                  <a:srgbClr val="002060"/>
                </a:solidFill>
                <a:latin typeface="Calibri" panose="020F0502020204030204" pitchFamily="34" charset="0"/>
                <a:cs typeface="Calibri" panose="020F0502020204030204" pitchFamily="34" charset="0"/>
              </a:rPr>
              <a:t> de la </a:t>
            </a:r>
            <a:r>
              <a:rPr lang="en-US" sz="2400" dirty="0" err="1">
                <a:solidFill>
                  <a:srgbClr val="002060"/>
                </a:solidFill>
                <a:latin typeface="Calibri" panose="020F0502020204030204" pitchFamily="34" charset="0"/>
                <a:cs typeface="Calibri" panose="020F0502020204030204" pitchFamily="34" charset="0"/>
              </a:rPr>
              <a:t>Educación</a:t>
            </a:r>
            <a:r>
              <a:rPr lang="en-US" sz="2400" dirty="0">
                <a:solidFill>
                  <a:srgbClr val="002060"/>
                </a:solidFill>
                <a:latin typeface="Calibri" panose="020F0502020204030204" pitchFamily="34" charset="0"/>
                <a:cs typeface="Calibri" panose="020F0502020204030204" pitchFamily="34" charset="0"/>
              </a:rPr>
              <a:t> DLI:</a:t>
            </a:r>
          </a:p>
          <a:p>
            <a:r>
              <a:rPr lang="en-US" sz="2400" dirty="0">
                <a:solidFill>
                  <a:srgbClr val="002060"/>
                </a:solidFill>
                <a:latin typeface="Calibri" panose="020F0502020204030204" pitchFamily="34" charset="0"/>
                <a:cs typeface="Calibri" panose="020F0502020204030204" pitchFamily="34" charset="0"/>
              </a:rPr>
              <a:t>________________________________</a:t>
            </a: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The second goal of DLI Education: </a:t>
            </a:r>
          </a:p>
          <a:p>
            <a:r>
              <a:rPr lang="en-US" sz="2400" dirty="0">
                <a:solidFill>
                  <a:srgbClr val="C00000"/>
                </a:solidFill>
                <a:latin typeface="Calibri" panose="020F0502020204030204" pitchFamily="34" charset="0"/>
                <a:cs typeface="Calibri" panose="020F0502020204030204" pitchFamily="34" charset="0"/>
              </a:rPr>
              <a:t>________________________________</a:t>
            </a:r>
          </a:p>
        </p:txBody>
      </p:sp>
    </p:spTree>
    <p:extLst>
      <p:ext uri="{BB962C8B-B14F-4D97-AF65-F5344CB8AC3E}">
        <p14:creationId xmlns:p14="http://schemas.microsoft.com/office/powerpoint/2010/main" val="1664367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12</a:t>
            </a:fld>
            <a:endParaRPr lang="en-US"/>
          </a:p>
        </p:txBody>
      </p:sp>
      <p:sp>
        <p:nvSpPr>
          <p:cNvPr id="3" name="TextBox 2"/>
          <p:cNvSpPr txBox="1"/>
          <p:nvPr/>
        </p:nvSpPr>
        <p:spPr>
          <a:xfrm>
            <a:off x="570157" y="903644"/>
            <a:ext cx="7412019" cy="3600986"/>
          </a:xfrm>
          <a:prstGeom prst="rect">
            <a:avLst/>
          </a:prstGeom>
          <a:noFill/>
        </p:spPr>
        <p:txBody>
          <a:bodyPr wrap="square" rtlCol="0">
            <a:spAutoFit/>
          </a:bodyPr>
          <a:lstStyle/>
          <a:p>
            <a:pPr lvl="0"/>
            <a:r>
              <a:rPr lang="en-US" sz="2400" dirty="0">
                <a:solidFill>
                  <a:srgbClr val="C00000"/>
                </a:solidFill>
                <a:latin typeface="Calibri" panose="020F0502020204030204" pitchFamily="34" charset="0"/>
                <a:cs typeface="Calibri" panose="020F0502020204030204" pitchFamily="34" charset="0"/>
              </a:rPr>
              <a:t>Spanish home language/bilingual students catch up to their English-speaking peers around grades _____. </a:t>
            </a:r>
          </a:p>
          <a:p>
            <a:endParaRPr lang="en-US" sz="2400" dirty="0">
              <a:solidFill>
                <a:srgbClr val="002060"/>
              </a:solidFill>
              <a:latin typeface="Calibri" panose="020F0502020204030204" pitchFamily="34" charset="0"/>
              <a:cs typeface="Calibri" panose="020F0502020204030204" pitchFamily="34" charset="0"/>
            </a:endParaRPr>
          </a:p>
          <a:p>
            <a:r>
              <a:rPr lang="en-US" sz="2400" dirty="0">
                <a:solidFill>
                  <a:srgbClr val="002060"/>
                </a:solidFill>
                <a:latin typeface="Calibri" panose="020F0502020204030204" pitchFamily="34" charset="0"/>
                <a:cs typeface="Calibri" panose="020F0502020204030204" pitchFamily="34" charset="0"/>
              </a:rPr>
              <a:t>Los </a:t>
            </a:r>
            <a:r>
              <a:rPr lang="en-US" sz="2400" dirty="0" err="1">
                <a:solidFill>
                  <a:srgbClr val="002060"/>
                </a:solidFill>
                <a:latin typeface="Calibri" panose="020F0502020204030204" pitchFamily="34" charset="0"/>
                <a:cs typeface="Calibri" panose="020F0502020204030204" pitchFamily="34" charset="0"/>
              </a:rPr>
              <a:t>estudiantes</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hispanohablantes</a:t>
            </a:r>
            <a:r>
              <a:rPr lang="en-US" sz="2400" dirty="0">
                <a:solidFill>
                  <a:srgbClr val="002060"/>
                </a:solidFill>
                <a:latin typeface="Calibri" panose="020F0502020204030204" pitchFamily="34" charset="0"/>
                <a:cs typeface="Calibri" panose="020F0502020204030204" pitchFamily="34" charset="0"/>
              </a:rPr>
              <a:t> o </a:t>
            </a:r>
            <a:r>
              <a:rPr lang="en-US" sz="2400" dirty="0" err="1">
                <a:solidFill>
                  <a:srgbClr val="002060"/>
                </a:solidFill>
                <a:latin typeface="Calibri" panose="020F0502020204030204" pitchFamily="34" charset="0"/>
                <a:cs typeface="Calibri" panose="020F0502020204030204" pitchFamily="34" charset="0"/>
              </a:rPr>
              <a:t>bilingües</a:t>
            </a:r>
            <a:r>
              <a:rPr lang="en-US" sz="2400" dirty="0">
                <a:solidFill>
                  <a:srgbClr val="002060"/>
                </a:solidFill>
                <a:latin typeface="Calibri" panose="020F0502020204030204" pitchFamily="34" charset="0"/>
                <a:cs typeface="Calibri" panose="020F0502020204030204" pitchFamily="34" charset="0"/>
              </a:rPr>
              <a:t> </a:t>
            </a:r>
            <a:r>
              <a:rPr lang="es-ES" altLang="es-MX" sz="2400" dirty="0">
                <a:solidFill>
                  <a:srgbClr val="002060"/>
                </a:solidFill>
                <a:latin typeface="Calibri" panose="020F0502020204030204" pitchFamily="34" charset="0"/>
                <a:cs typeface="Calibri" panose="020F0502020204030204" pitchFamily="34" charset="0"/>
              </a:rPr>
              <a:t>alcanzan a sus compañeros de habla inglesa alrededor del _______                    grado. </a:t>
            </a:r>
          </a:p>
          <a:p>
            <a:endParaRPr lang="es-ES" altLang="es-MX" sz="2400" dirty="0">
              <a:solidFill>
                <a:srgbClr val="002060"/>
              </a:solidFill>
              <a:latin typeface="Calibri" panose="020F0502020204030204" pitchFamily="34" charset="0"/>
              <a:cs typeface="Calibri" panose="020F0502020204030204" pitchFamily="34" charset="0"/>
            </a:endParaRPr>
          </a:p>
          <a:p>
            <a:endParaRPr lang="es-ES" altLang="es-MX" sz="2400" dirty="0">
              <a:solidFill>
                <a:srgbClr val="C00000"/>
              </a:solidFill>
              <a:latin typeface="Calibri" panose="020F0502020204030204" pitchFamily="34" charset="0"/>
              <a:cs typeface="Calibri" panose="020F0502020204030204" pitchFamily="34" charset="0"/>
            </a:endParaRPr>
          </a:p>
          <a:p>
            <a:endParaRPr lang="en-US" dirty="0"/>
          </a:p>
          <a:p>
            <a:endParaRPr lang="en-US" dirty="0"/>
          </a:p>
        </p:txBody>
      </p:sp>
    </p:spTree>
    <p:extLst>
      <p:ext uri="{BB962C8B-B14F-4D97-AF65-F5344CB8AC3E}">
        <p14:creationId xmlns:p14="http://schemas.microsoft.com/office/powerpoint/2010/main" val="1661623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13</a:t>
            </a:fld>
            <a:endParaRPr lang="en-US"/>
          </a:p>
        </p:txBody>
      </p:sp>
      <p:sp>
        <p:nvSpPr>
          <p:cNvPr id="4" name="Rectangle 3"/>
          <p:cNvSpPr/>
          <p:nvPr/>
        </p:nvSpPr>
        <p:spPr>
          <a:xfrm>
            <a:off x="779930" y="1746045"/>
            <a:ext cx="7958686" cy="1569660"/>
          </a:xfrm>
          <a:prstGeom prst="rect">
            <a:avLst/>
          </a:prstGeom>
        </p:spPr>
        <p:txBody>
          <a:bodyPr wrap="square">
            <a:spAutoFit/>
          </a:bodyPr>
          <a:lstStyle/>
          <a:p>
            <a:r>
              <a:rPr lang="en-US" sz="2400" dirty="0">
                <a:solidFill>
                  <a:srgbClr val="002060"/>
                </a:solidFill>
                <a:latin typeface="Calibri" panose="020F0502020204030204" pitchFamily="34" charset="0"/>
                <a:cs typeface="Calibri" panose="020F0502020204030204" pitchFamily="34" charset="0"/>
              </a:rPr>
              <a:t>El </a:t>
            </a:r>
            <a:r>
              <a:rPr lang="es-MX" sz="2400" kern="1200" dirty="0">
                <a:solidFill>
                  <a:srgbClr val="002060"/>
                </a:solidFill>
                <a:latin typeface="Calibri" panose="020F0502020204030204" pitchFamily="34" charset="0"/>
              </a:rPr>
              <a:t>tercero </a:t>
            </a:r>
            <a:r>
              <a:rPr lang="en-US" sz="2400" dirty="0" err="1">
                <a:solidFill>
                  <a:srgbClr val="002060"/>
                </a:solidFill>
                <a:latin typeface="Calibri" panose="020F0502020204030204" pitchFamily="34" charset="0"/>
                <a:cs typeface="Calibri" panose="020F0502020204030204" pitchFamily="34" charset="0"/>
              </a:rPr>
              <a:t>objetivo</a:t>
            </a:r>
            <a:r>
              <a:rPr lang="en-US" sz="2400" dirty="0">
                <a:solidFill>
                  <a:srgbClr val="002060"/>
                </a:solidFill>
                <a:latin typeface="Calibri" panose="020F0502020204030204" pitchFamily="34" charset="0"/>
                <a:cs typeface="Calibri" panose="020F0502020204030204" pitchFamily="34" charset="0"/>
              </a:rPr>
              <a:t> de la </a:t>
            </a:r>
            <a:r>
              <a:rPr lang="en-US" sz="2400" dirty="0" err="1">
                <a:solidFill>
                  <a:srgbClr val="002060"/>
                </a:solidFill>
                <a:latin typeface="Calibri" panose="020F0502020204030204" pitchFamily="34" charset="0"/>
                <a:cs typeface="Calibri" panose="020F0502020204030204" pitchFamily="34" charset="0"/>
              </a:rPr>
              <a:t>Educación</a:t>
            </a:r>
            <a:r>
              <a:rPr lang="en-US" sz="2400" dirty="0">
                <a:solidFill>
                  <a:srgbClr val="002060"/>
                </a:solidFill>
                <a:latin typeface="Calibri" panose="020F0502020204030204" pitchFamily="34" charset="0"/>
                <a:cs typeface="Calibri" panose="020F0502020204030204" pitchFamily="34" charset="0"/>
              </a:rPr>
              <a:t> DLI: ___________________  </a:t>
            </a:r>
          </a:p>
          <a:p>
            <a:endParaRPr lang="en-US" sz="2400" dirty="0">
              <a:solidFill>
                <a:srgbClr val="C00000"/>
              </a:solidFill>
              <a:latin typeface="Calibri" panose="020F0502020204030204" pitchFamily="34" charset="0"/>
              <a:cs typeface="Calibri" panose="020F0502020204030204" pitchFamily="34" charset="0"/>
            </a:endParaRP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The third goal of DLI Education: __________________ </a:t>
            </a:r>
          </a:p>
        </p:txBody>
      </p:sp>
    </p:spTree>
    <p:extLst>
      <p:ext uri="{BB962C8B-B14F-4D97-AF65-F5344CB8AC3E}">
        <p14:creationId xmlns:p14="http://schemas.microsoft.com/office/powerpoint/2010/main" val="3498250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14</a:t>
            </a:fld>
            <a:endParaRPr lang="en-US"/>
          </a:p>
        </p:txBody>
      </p:sp>
      <p:sp>
        <p:nvSpPr>
          <p:cNvPr id="3" name="TextBox 2"/>
          <p:cNvSpPr txBox="1"/>
          <p:nvPr/>
        </p:nvSpPr>
        <p:spPr>
          <a:xfrm>
            <a:off x="828338" y="1807285"/>
            <a:ext cx="8010861" cy="3046988"/>
          </a:xfrm>
          <a:prstGeom prst="rect">
            <a:avLst/>
          </a:prstGeom>
          <a:noFill/>
        </p:spPr>
        <p:txBody>
          <a:bodyPr wrap="square" rtlCol="0">
            <a:spAutoFit/>
          </a:bodyPr>
          <a:lstStyle/>
          <a:p>
            <a:r>
              <a:rPr lang="es-MX" sz="2400" dirty="0">
                <a:solidFill>
                  <a:srgbClr val="002060"/>
                </a:solidFill>
                <a:latin typeface="Calibri" panose="020F0502020204030204" pitchFamily="34" charset="0"/>
                <a:cs typeface="Calibri" panose="020F0502020204030204" pitchFamily="34" charset="0"/>
              </a:rPr>
              <a:t>Las _____________________ positivas  son, con frecuencia, más comunes entre estudiantes de DLI.</a:t>
            </a:r>
            <a:endParaRPr lang="en-US" sz="2400" dirty="0">
              <a:solidFill>
                <a:srgbClr val="002060"/>
              </a:solidFill>
              <a:latin typeface="Calibri" panose="020F0502020204030204" pitchFamily="34" charset="0"/>
              <a:cs typeface="Calibri" panose="020F0502020204030204" pitchFamily="34" charset="0"/>
            </a:endParaRP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Positive ___________________ are frequently more common among DLI students.</a:t>
            </a:r>
          </a:p>
          <a:p>
            <a:endParaRPr lang="en-US" sz="2400" dirty="0">
              <a:solidFill>
                <a:srgbClr val="002060"/>
              </a:solidFill>
              <a:latin typeface="Calibri" panose="020F0502020204030204" pitchFamily="34" charset="0"/>
              <a:cs typeface="Calibri" panose="020F0502020204030204" pitchFamily="34" charset="0"/>
            </a:endParaRPr>
          </a:p>
          <a:p>
            <a:endParaRPr lang="en-US" sz="2400" dirty="0">
              <a:solidFill>
                <a:srgbClr val="002060"/>
              </a:solidFill>
              <a:latin typeface="Calibri" panose="020F0502020204030204" pitchFamily="34" charset="0"/>
              <a:cs typeface="Calibri" panose="020F0502020204030204" pitchFamily="34" charset="0"/>
            </a:endParaRPr>
          </a:p>
          <a:p>
            <a:endParaRPr lang="en-US" sz="2400" dirty="0"/>
          </a:p>
        </p:txBody>
      </p:sp>
    </p:spTree>
    <p:extLst>
      <p:ext uri="{BB962C8B-B14F-4D97-AF65-F5344CB8AC3E}">
        <p14:creationId xmlns:p14="http://schemas.microsoft.com/office/powerpoint/2010/main" val="1209087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15</a:t>
            </a:fld>
            <a:endParaRPr lang="en-US"/>
          </a:p>
        </p:txBody>
      </p:sp>
      <p:sp>
        <p:nvSpPr>
          <p:cNvPr id="3" name="TextBox 2">
            <a:extLst>
              <a:ext uri="{FF2B5EF4-FFF2-40B4-BE49-F238E27FC236}">
                <a16:creationId xmlns:a16="http://schemas.microsoft.com/office/drawing/2014/main" id="{01347627-29CE-4383-8C71-12F29651FC0D}"/>
              </a:ext>
            </a:extLst>
          </p:cNvPr>
          <p:cNvSpPr txBox="1"/>
          <p:nvPr/>
        </p:nvSpPr>
        <p:spPr>
          <a:xfrm>
            <a:off x="2919934" y="2715026"/>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B791525B-56DD-4D7E-B6DA-F843892511CB}"/>
              </a:ext>
            </a:extLst>
          </p:cNvPr>
          <p:cNvPicPr>
            <a:picLocks noChangeAspect="1"/>
          </p:cNvPicPr>
          <p:nvPr/>
        </p:nvPicPr>
        <p:blipFill>
          <a:blip r:embed="rId3"/>
          <a:stretch>
            <a:fillRect/>
          </a:stretch>
        </p:blipFill>
        <p:spPr>
          <a:xfrm>
            <a:off x="2138770" y="990600"/>
            <a:ext cx="4603238" cy="3124200"/>
          </a:xfrm>
          <a:prstGeom prst="rect">
            <a:avLst/>
          </a:prstGeom>
        </p:spPr>
      </p:pic>
      <p:sp>
        <p:nvSpPr>
          <p:cNvPr id="4" name="TextBox 3">
            <a:extLst>
              <a:ext uri="{FF2B5EF4-FFF2-40B4-BE49-F238E27FC236}">
                <a16:creationId xmlns:a16="http://schemas.microsoft.com/office/drawing/2014/main" id="{98EB7971-2475-435B-A5D5-4C39F5E8A777}"/>
              </a:ext>
            </a:extLst>
          </p:cNvPr>
          <p:cNvSpPr txBox="1"/>
          <p:nvPr/>
        </p:nvSpPr>
        <p:spPr>
          <a:xfrm>
            <a:off x="3425724" y="5410200"/>
            <a:ext cx="2527936" cy="400110"/>
          </a:xfrm>
          <a:prstGeom prst="rect">
            <a:avLst/>
          </a:prstGeom>
          <a:noFill/>
        </p:spPr>
        <p:txBody>
          <a:bodyPr wrap="none" rtlCol="0">
            <a:spAutoFit/>
          </a:bodyPr>
          <a:lstStyle/>
          <a:p>
            <a:r>
              <a:rPr lang="en-US" sz="2000" b="1" dirty="0"/>
              <a:t>answers / </a:t>
            </a:r>
            <a:r>
              <a:rPr lang="en-US" sz="2000" b="1" dirty="0" err="1"/>
              <a:t>respuestas</a:t>
            </a:r>
            <a:endParaRPr lang="en-US" sz="2000" b="1" dirty="0"/>
          </a:p>
        </p:txBody>
      </p:sp>
    </p:spTree>
    <p:extLst>
      <p:ext uri="{BB962C8B-B14F-4D97-AF65-F5344CB8AC3E}">
        <p14:creationId xmlns:p14="http://schemas.microsoft.com/office/powerpoint/2010/main" val="2274642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16</a:t>
            </a:fld>
            <a:endParaRPr lang="en-US"/>
          </a:p>
        </p:txBody>
      </p:sp>
      <p:sp>
        <p:nvSpPr>
          <p:cNvPr id="3" name="TextBox 2"/>
          <p:cNvSpPr txBox="1"/>
          <p:nvPr/>
        </p:nvSpPr>
        <p:spPr>
          <a:xfrm>
            <a:off x="322731" y="1080971"/>
            <a:ext cx="8415886" cy="2308324"/>
          </a:xfrm>
          <a:prstGeom prst="rect">
            <a:avLst/>
          </a:prstGeom>
          <a:noFill/>
        </p:spPr>
        <p:txBody>
          <a:bodyPr wrap="square" rtlCol="0">
            <a:spAutoFit/>
          </a:bodyPr>
          <a:lstStyle/>
          <a:p>
            <a:r>
              <a:rPr lang="en-US" sz="2400" dirty="0">
                <a:solidFill>
                  <a:srgbClr val="002060"/>
                </a:solidFill>
                <a:latin typeface="Calibri" panose="020F0502020204030204" pitchFamily="34" charset="0"/>
                <a:cs typeface="Calibri" panose="020F0502020204030204" pitchFamily="34" charset="0"/>
              </a:rPr>
              <a:t>Los </a:t>
            </a:r>
            <a:r>
              <a:rPr lang="en-US" sz="2400" dirty="0" err="1">
                <a:solidFill>
                  <a:srgbClr val="002060"/>
                </a:solidFill>
                <a:latin typeface="Calibri" panose="020F0502020204030204" pitchFamily="34" charset="0"/>
                <a:cs typeface="Calibri" panose="020F0502020204030204" pitchFamily="34" charset="0"/>
              </a:rPr>
              <a:t>estudiantes</a:t>
            </a:r>
            <a:r>
              <a:rPr lang="en-US" sz="2400" dirty="0">
                <a:solidFill>
                  <a:srgbClr val="002060"/>
                </a:solidFill>
                <a:latin typeface="Calibri" panose="020F0502020204030204" pitchFamily="34" charset="0"/>
                <a:cs typeface="Calibri" panose="020F0502020204030204" pitchFamily="34" charset="0"/>
              </a:rPr>
              <a:t> que </a:t>
            </a:r>
            <a:r>
              <a:rPr lang="en-US" sz="2400" dirty="0" err="1">
                <a:solidFill>
                  <a:srgbClr val="002060"/>
                </a:solidFill>
                <a:latin typeface="Calibri" panose="020F0502020204030204" pitchFamily="34" charset="0"/>
                <a:cs typeface="Calibri" panose="020F0502020204030204" pitchFamily="34" charset="0"/>
              </a:rPr>
              <a:t>hablan</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inglés</a:t>
            </a:r>
            <a:r>
              <a:rPr lang="en-US" sz="2400" dirty="0">
                <a:solidFill>
                  <a:srgbClr val="002060"/>
                </a:solidFill>
                <a:latin typeface="Calibri" panose="020F0502020204030204" pitchFamily="34" charset="0"/>
                <a:cs typeface="Calibri" panose="020F0502020204030204" pitchFamily="34" charset="0"/>
              </a:rPr>
              <a:t> </a:t>
            </a:r>
            <a:r>
              <a:rPr lang="es-MX" sz="2400" dirty="0">
                <a:solidFill>
                  <a:srgbClr val="002060"/>
                </a:solidFill>
                <a:latin typeface="Calibri" panose="020F0502020204030204" pitchFamily="34" charset="0"/>
                <a:cs typeface="Calibri" panose="020F0502020204030204" pitchFamily="34" charset="0"/>
              </a:rPr>
              <a:t>pueden experimentar  </a:t>
            </a:r>
          </a:p>
          <a:p>
            <a:r>
              <a:rPr lang="es-MX" sz="2400" dirty="0">
                <a:solidFill>
                  <a:srgbClr val="002060"/>
                </a:solidFill>
                <a:latin typeface="Calibri" panose="020F0502020204030204" pitchFamily="34" charset="0"/>
                <a:cs typeface="Calibri" panose="020F0502020204030204" pitchFamily="34" charset="0"/>
              </a:rPr>
              <a:t>un _______ en sus habilidades de lectura y escritura en inglés.</a:t>
            </a:r>
          </a:p>
          <a:p>
            <a:endParaRPr lang="es-MX" sz="2400" dirty="0">
              <a:solidFill>
                <a:srgbClr val="002060"/>
              </a:solidFill>
              <a:latin typeface="Calibri" panose="020F0502020204030204" pitchFamily="34" charset="0"/>
              <a:cs typeface="Calibri" panose="020F0502020204030204" pitchFamily="34" charset="0"/>
            </a:endParaRP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English home language students may experience a _______ in English reading and writing skills.      </a:t>
            </a:r>
            <a:endParaRPr lang="en-US" sz="2400" dirty="0">
              <a:solidFill>
                <a:srgbClr val="C00000"/>
              </a:solidFill>
            </a:endParaRPr>
          </a:p>
        </p:txBody>
      </p:sp>
      <p:sp>
        <p:nvSpPr>
          <p:cNvPr id="4" name="TextBox 3">
            <a:extLst>
              <a:ext uri="{FF2B5EF4-FFF2-40B4-BE49-F238E27FC236}">
                <a16:creationId xmlns:a16="http://schemas.microsoft.com/office/drawing/2014/main" id="{A1B83A52-AD27-46FA-8606-E0F6B9425741}"/>
              </a:ext>
            </a:extLst>
          </p:cNvPr>
          <p:cNvSpPr txBox="1"/>
          <p:nvPr/>
        </p:nvSpPr>
        <p:spPr>
          <a:xfrm>
            <a:off x="826262" y="1447800"/>
            <a:ext cx="1115568" cy="461665"/>
          </a:xfrm>
          <a:prstGeom prst="rect">
            <a:avLst/>
          </a:prstGeom>
          <a:noFill/>
        </p:spPr>
        <p:txBody>
          <a:bodyPr wrap="square" rtlCol="0">
            <a:spAutoFit/>
          </a:bodyPr>
          <a:lstStyle/>
          <a:p>
            <a:r>
              <a:rPr lang="en-US" sz="2400" b="1" dirty="0" err="1">
                <a:latin typeface="Calibri" panose="020F0502020204030204" pitchFamily="34" charset="0"/>
                <a:cs typeface="Calibri" panose="020F0502020204030204" pitchFamily="34" charset="0"/>
              </a:rPr>
              <a:t>atraso</a:t>
            </a:r>
            <a:endParaRPr lang="en-US" sz="24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A484753F-F46D-45F4-A118-5AF8FB32456C}"/>
              </a:ext>
            </a:extLst>
          </p:cNvPr>
          <p:cNvSpPr txBox="1"/>
          <p:nvPr/>
        </p:nvSpPr>
        <p:spPr>
          <a:xfrm>
            <a:off x="6565813" y="2586335"/>
            <a:ext cx="1115568" cy="461665"/>
          </a:xfrm>
          <a:prstGeom prst="rect">
            <a:avLst/>
          </a:prstGeom>
          <a:noFill/>
        </p:spPr>
        <p:txBody>
          <a:bodyPr wrap="square" rtlCol="0">
            <a:spAutoFit/>
          </a:bodyPr>
          <a:lstStyle/>
          <a:p>
            <a:pPr algn="ctr"/>
            <a:r>
              <a:rPr lang="en-US" sz="2400" b="1" dirty="0">
                <a:latin typeface="Calibri" panose="020F0502020204030204" pitchFamily="34" charset="0"/>
                <a:cs typeface="Calibri" panose="020F0502020204030204" pitchFamily="34" charset="0"/>
              </a:rPr>
              <a:t>lag</a:t>
            </a:r>
          </a:p>
        </p:txBody>
      </p:sp>
    </p:spTree>
    <p:extLst>
      <p:ext uri="{BB962C8B-B14F-4D97-AF65-F5344CB8AC3E}">
        <p14:creationId xmlns:p14="http://schemas.microsoft.com/office/powerpoint/2010/main" val="2375070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17</a:t>
            </a:fld>
            <a:endParaRPr lang="en-US"/>
          </a:p>
        </p:txBody>
      </p:sp>
      <p:sp>
        <p:nvSpPr>
          <p:cNvPr id="3" name="TextBox 2"/>
          <p:cNvSpPr txBox="1"/>
          <p:nvPr/>
        </p:nvSpPr>
        <p:spPr>
          <a:xfrm>
            <a:off x="580913" y="1284353"/>
            <a:ext cx="8025206" cy="3046988"/>
          </a:xfrm>
          <a:prstGeom prst="rect">
            <a:avLst/>
          </a:prstGeom>
          <a:noFill/>
        </p:spPr>
        <p:txBody>
          <a:bodyPr wrap="square" rtlCol="0">
            <a:spAutoFit/>
          </a:bodyPr>
          <a:lstStyle/>
          <a:p>
            <a:r>
              <a:rPr lang="en-US" sz="2400" dirty="0">
                <a:solidFill>
                  <a:srgbClr val="C00000"/>
                </a:solidFill>
                <a:latin typeface="Calibri" panose="020F0502020204030204" pitchFamily="34" charset="0"/>
                <a:cs typeface="Calibri" panose="020F0502020204030204" pitchFamily="34" charset="0"/>
              </a:rPr>
              <a:t>_________________  intentionally brings together children from two language groups – English home language and those who speak the partner language (e.g., Spanish).</a:t>
            </a:r>
          </a:p>
          <a:p>
            <a:endParaRPr lang="en-US" sz="2400" dirty="0">
              <a:latin typeface="Calibri" panose="020F0502020204030204" pitchFamily="34" charset="0"/>
              <a:cs typeface="Calibri" panose="020F0502020204030204" pitchFamily="34" charset="0"/>
            </a:endParaRPr>
          </a:p>
          <a:p>
            <a:endParaRPr lang="en-US" sz="2400" dirty="0">
              <a:solidFill>
                <a:srgbClr val="002060"/>
              </a:solidFill>
              <a:latin typeface="Calibri" panose="020F0502020204030204" pitchFamily="34" charset="0"/>
              <a:cs typeface="Calibri" panose="020F0502020204030204" pitchFamily="34" charset="0"/>
            </a:endParaRPr>
          </a:p>
          <a:p>
            <a:r>
              <a:rPr lang="es-ES" sz="2400" kern="1200" dirty="0">
                <a:solidFill>
                  <a:srgbClr val="002060"/>
                </a:solidFill>
                <a:latin typeface="Calibri" panose="020F0502020204030204" pitchFamily="34" charset="0"/>
                <a:cs typeface="Calibri" panose="020F0502020204030204" pitchFamily="34" charset="0"/>
              </a:rPr>
              <a:t>____________________ reúne intencionalmente a niños de dos grupos lingüísticos: el idioma del hogar en inglés y aquellos que hablan el idioma asociado (</a:t>
            </a:r>
            <a:r>
              <a:rPr lang="es-ES" sz="2400" kern="1200" dirty="0" err="1">
                <a:solidFill>
                  <a:srgbClr val="002060"/>
                </a:solidFill>
                <a:latin typeface="Calibri" panose="020F0502020204030204" pitchFamily="34" charset="0"/>
                <a:cs typeface="Calibri" panose="020F0502020204030204" pitchFamily="34" charset="0"/>
              </a:rPr>
              <a:t>e.g</a:t>
            </a:r>
            <a:r>
              <a:rPr lang="es-ES" sz="2400" kern="1200" dirty="0">
                <a:solidFill>
                  <a:srgbClr val="002060"/>
                </a:solidFill>
                <a:latin typeface="Calibri" panose="020F0502020204030204" pitchFamily="34" charset="0"/>
                <a:cs typeface="Calibri" panose="020F0502020204030204" pitchFamily="34" charset="0"/>
              </a:rPr>
              <a:t>., español). </a:t>
            </a:r>
            <a:endParaRPr lang="en-US" sz="2400" dirty="0">
              <a:solidFill>
                <a:srgbClr val="002060"/>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E14C34B-D03A-426F-8FDF-71C6F205C31F}"/>
              </a:ext>
            </a:extLst>
          </p:cNvPr>
          <p:cNvSpPr txBox="1"/>
          <p:nvPr/>
        </p:nvSpPr>
        <p:spPr>
          <a:xfrm>
            <a:off x="580914" y="1284354"/>
            <a:ext cx="2796037" cy="461665"/>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Two-way immersion</a:t>
            </a:r>
          </a:p>
        </p:txBody>
      </p:sp>
      <p:sp>
        <p:nvSpPr>
          <p:cNvPr id="6" name="Rectangle 5">
            <a:extLst>
              <a:ext uri="{FF2B5EF4-FFF2-40B4-BE49-F238E27FC236}">
                <a16:creationId xmlns:a16="http://schemas.microsoft.com/office/drawing/2014/main" id="{52E5FD86-1E72-4A69-A192-3920C3787CE2}"/>
              </a:ext>
            </a:extLst>
          </p:cNvPr>
          <p:cNvSpPr/>
          <p:nvPr/>
        </p:nvSpPr>
        <p:spPr>
          <a:xfrm>
            <a:off x="544575" y="3048000"/>
            <a:ext cx="3171830" cy="461665"/>
          </a:xfrm>
          <a:prstGeom prst="rect">
            <a:avLst/>
          </a:prstGeom>
        </p:spPr>
        <p:txBody>
          <a:bodyPr wrap="none">
            <a:spAutoFit/>
          </a:bodyPr>
          <a:lstStyle/>
          <a:p>
            <a:r>
              <a:rPr lang="en-US" sz="2400" b="1" dirty="0" err="1">
                <a:latin typeface="Calibri" panose="020F0502020204030204" pitchFamily="34" charset="0"/>
                <a:ea typeface="Calibri" panose="020F0502020204030204" pitchFamily="34" charset="0"/>
                <a:cs typeface="Times New Roman" panose="02020603050405020304" pitchFamily="18" charset="0"/>
              </a:rPr>
              <a:t>Inmersión</a:t>
            </a:r>
            <a:r>
              <a:rPr lang="en-US" sz="2400" b="1" dirty="0">
                <a:latin typeface="Calibri" panose="020F0502020204030204" pitchFamily="34" charset="0"/>
                <a:ea typeface="Calibri" panose="020F0502020204030204" pitchFamily="34" charset="0"/>
                <a:cs typeface="Times New Roman" panose="02020603050405020304" pitchFamily="18" charset="0"/>
              </a:rPr>
              <a:t> </a:t>
            </a:r>
            <a:r>
              <a:rPr lang="en-US" sz="2400" b="1" dirty="0" err="1">
                <a:latin typeface="Calibri" panose="020F0502020204030204" pitchFamily="34" charset="0"/>
                <a:ea typeface="Calibri" panose="020F0502020204030204" pitchFamily="34" charset="0"/>
                <a:cs typeface="Times New Roman" panose="02020603050405020304" pitchFamily="18" charset="0"/>
              </a:rPr>
              <a:t>bidireccional</a:t>
            </a:r>
            <a:endParaRPr lang="en-US" sz="2400" b="1" dirty="0"/>
          </a:p>
        </p:txBody>
      </p:sp>
    </p:spTree>
    <p:extLst>
      <p:ext uri="{BB962C8B-B14F-4D97-AF65-F5344CB8AC3E}">
        <p14:creationId xmlns:p14="http://schemas.microsoft.com/office/powerpoint/2010/main" val="106887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18</a:t>
            </a:fld>
            <a:endParaRPr lang="en-US"/>
          </a:p>
        </p:txBody>
      </p:sp>
      <p:sp>
        <p:nvSpPr>
          <p:cNvPr id="3" name="TextBox 2"/>
          <p:cNvSpPr txBox="1"/>
          <p:nvPr/>
        </p:nvSpPr>
        <p:spPr>
          <a:xfrm>
            <a:off x="598246" y="1376979"/>
            <a:ext cx="8140370" cy="3416320"/>
          </a:xfrm>
          <a:prstGeom prst="rect">
            <a:avLst/>
          </a:prstGeom>
          <a:noFill/>
        </p:spPr>
        <p:txBody>
          <a:bodyPr wrap="square" rtlCol="0">
            <a:spAutoFit/>
          </a:bodyPr>
          <a:lstStyle/>
          <a:p>
            <a:r>
              <a:rPr lang="es-ES" altLang="es-MX" sz="2400" dirty="0">
                <a:solidFill>
                  <a:srgbClr val="002060"/>
                </a:solidFill>
                <a:latin typeface="Calibri" panose="020F0502020204030204" pitchFamily="34" charset="0"/>
                <a:cs typeface="Calibri" panose="020F0502020204030204" pitchFamily="34" charset="0"/>
              </a:rPr>
              <a:t>Para los estudiantes hispanohablantes/bilingües, su nivel </a:t>
            </a:r>
            <a:br>
              <a:rPr lang="es-ES" altLang="es-MX" sz="2400" dirty="0">
                <a:solidFill>
                  <a:srgbClr val="002060"/>
                </a:solidFill>
                <a:latin typeface="Calibri" panose="020F0502020204030204" pitchFamily="34" charset="0"/>
                <a:cs typeface="Calibri" panose="020F0502020204030204" pitchFamily="34" charset="0"/>
              </a:rPr>
            </a:br>
            <a:r>
              <a:rPr lang="es-ES" altLang="es-MX" sz="2400" dirty="0">
                <a:solidFill>
                  <a:srgbClr val="002060"/>
                </a:solidFill>
                <a:latin typeface="Calibri" panose="020F0502020204030204" pitchFamily="34" charset="0"/>
                <a:cs typeface="Calibri" panose="020F0502020204030204" pitchFamily="34" charset="0"/>
              </a:rPr>
              <a:t>del español depende de</a:t>
            </a:r>
            <a:r>
              <a:rPr lang="es-ES" sz="2400" dirty="0">
                <a:solidFill>
                  <a:srgbClr val="002060"/>
                </a:solidFill>
                <a:latin typeface="Calibri" panose="020F0502020204030204" pitchFamily="34" charset="0"/>
                <a:cs typeface="Calibri" panose="020F0502020204030204" pitchFamily="34" charset="0"/>
              </a:rPr>
              <a:t>l uso constante del español _______.</a:t>
            </a:r>
            <a:br>
              <a:rPr lang="es-ES" sz="2400" dirty="0">
                <a:solidFill>
                  <a:srgbClr val="002060"/>
                </a:solidFill>
                <a:latin typeface="Calibri" panose="020F0502020204030204" pitchFamily="34" charset="0"/>
                <a:cs typeface="Calibri" panose="020F0502020204030204" pitchFamily="34" charset="0"/>
              </a:rPr>
            </a:br>
            <a:endParaRPr lang="en-US" sz="2400" dirty="0">
              <a:solidFill>
                <a:srgbClr val="C00000"/>
              </a:solidFill>
              <a:latin typeface="Calibri" panose="020F0502020204030204" pitchFamily="34" charset="0"/>
              <a:cs typeface="Calibri" panose="020F0502020204030204" pitchFamily="34" charset="0"/>
            </a:endParaRP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For Spanish speakers and bilinguals, their level of Spanish </a:t>
            </a:r>
            <a:br>
              <a:rPr lang="en-US" sz="2400" dirty="0">
                <a:solidFill>
                  <a:srgbClr val="C00000"/>
                </a:solidFill>
                <a:latin typeface="Calibri" panose="020F0502020204030204" pitchFamily="34" charset="0"/>
                <a:cs typeface="Calibri" panose="020F0502020204030204" pitchFamily="34" charset="0"/>
              </a:rPr>
            </a:br>
            <a:r>
              <a:rPr lang="en-US" sz="2400" dirty="0">
                <a:solidFill>
                  <a:srgbClr val="C00000"/>
                </a:solidFill>
                <a:latin typeface="Calibri" panose="020F0502020204030204" pitchFamily="34" charset="0"/>
                <a:cs typeface="Calibri" panose="020F0502020204030204" pitchFamily="34" charset="0"/>
              </a:rPr>
              <a:t>depends on the continued use of Spanish ________ .</a:t>
            </a:r>
          </a:p>
          <a:p>
            <a:pPr lvl="1"/>
            <a:endParaRPr lang="en-US" sz="2400" dirty="0">
              <a:solidFill>
                <a:srgbClr val="C00000"/>
              </a:solidFill>
            </a:endParaRPr>
          </a:p>
          <a:p>
            <a:pPr lvl="1"/>
            <a:endParaRPr lang="en-US" sz="2400" dirty="0">
              <a:solidFill>
                <a:srgbClr val="C00000"/>
              </a:solidFill>
            </a:endParaRPr>
          </a:p>
          <a:p>
            <a:endParaRPr lang="en-US" sz="2400" dirty="0"/>
          </a:p>
        </p:txBody>
      </p:sp>
      <p:sp>
        <p:nvSpPr>
          <p:cNvPr id="4" name="Rectangle 3">
            <a:extLst>
              <a:ext uri="{FF2B5EF4-FFF2-40B4-BE49-F238E27FC236}">
                <a16:creationId xmlns:a16="http://schemas.microsoft.com/office/drawing/2014/main" id="{C75782CF-0A79-4D11-8D94-8F5A353D196C}"/>
              </a:ext>
            </a:extLst>
          </p:cNvPr>
          <p:cNvSpPr/>
          <p:nvPr/>
        </p:nvSpPr>
        <p:spPr>
          <a:xfrm>
            <a:off x="7313007" y="1676400"/>
            <a:ext cx="1112612" cy="461665"/>
          </a:xfrm>
          <a:prstGeom prst="rect">
            <a:avLst/>
          </a:prstGeom>
        </p:spPr>
        <p:txBody>
          <a:bodyPr wrap="none">
            <a:spAutoFit/>
          </a:bodyPr>
          <a:lstStyle/>
          <a:p>
            <a:r>
              <a:rPr lang="en-US" sz="2400" b="1" dirty="0" err="1">
                <a:latin typeface="Calibri" panose="020F0502020204030204" pitchFamily="34" charset="0"/>
                <a:ea typeface="Calibri" panose="020F0502020204030204" pitchFamily="34" charset="0"/>
                <a:cs typeface="Times New Roman" panose="02020603050405020304" pitchFamily="18" charset="0"/>
              </a:rPr>
              <a:t>en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400" b="1" dirty="0">
                <a:latin typeface="Calibri" panose="020F0502020204030204" pitchFamily="34" charset="0"/>
                <a:ea typeface="Calibri" panose="020F0502020204030204" pitchFamily="34" charset="0"/>
                <a:cs typeface="Times New Roman" panose="02020603050405020304" pitchFamily="18" charset="0"/>
              </a:rPr>
              <a:t>casa</a:t>
            </a:r>
            <a:endParaRPr lang="en-US" sz="2400" b="1" dirty="0"/>
          </a:p>
        </p:txBody>
      </p:sp>
      <p:sp>
        <p:nvSpPr>
          <p:cNvPr id="5" name="Rectangle 4">
            <a:extLst>
              <a:ext uri="{FF2B5EF4-FFF2-40B4-BE49-F238E27FC236}">
                <a16:creationId xmlns:a16="http://schemas.microsoft.com/office/drawing/2014/main" id="{A5621B8B-E69F-4A3A-BA0C-6776BBAD81CA}"/>
              </a:ext>
            </a:extLst>
          </p:cNvPr>
          <p:cNvSpPr/>
          <p:nvPr/>
        </p:nvSpPr>
        <p:spPr>
          <a:xfrm>
            <a:off x="5791200" y="3198167"/>
            <a:ext cx="1246175" cy="461665"/>
          </a:xfrm>
          <a:prstGeom prst="rect">
            <a:avLst/>
          </a:prstGeom>
        </p:spPr>
        <p:txBody>
          <a:bodyPr wrap="none">
            <a:spAutoFit/>
          </a:bodyPr>
          <a:lstStyle/>
          <a:p>
            <a:r>
              <a:rPr lang="en-US" sz="2400" b="1" dirty="0">
                <a:latin typeface="Calibri" panose="020F0502020204030204" pitchFamily="34" charset="0"/>
                <a:ea typeface="Calibri" panose="020F0502020204030204" pitchFamily="34" charset="0"/>
                <a:cs typeface="Times New Roman" panose="02020603050405020304" pitchFamily="18" charset="0"/>
              </a:rPr>
              <a:t>at home</a:t>
            </a:r>
            <a:endParaRPr lang="en-US" sz="2400" b="1" dirty="0"/>
          </a:p>
        </p:txBody>
      </p:sp>
    </p:spTree>
    <p:extLst>
      <p:ext uri="{BB962C8B-B14F-4D97-AF65-F5344CB8AC3E}">
        <p14:creationId xmlns:p14="http://schemas.microsoft.com/office/powerpoint/2010/main" val="143899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19</a:t>
            </a:fld>
            <a:endParaRPr lang="en-US"/>
          </a:p>
        </p:txBody>
      </p:sp>
      <p:sp>
        <p:nvSpPr>
          <p:cNvPr id="3" name="TextBox 2"/>
          <p:cNvSpPr txBox="1"/>
          <p:nvPr/>
        </p:nvSpPr>
        <p:spPr>
          <a:xfrm>
            <a:off x="473336" y="1463041"/>
            <a:ext cx="8265280" cy="2677656"/>
          </a:xfrm>
          <a:prstGeom prst="rect">
            <a:avLst/>
          </a:prstGeom>
          <a:noFill/>
        </p:spPr>
        <p:txBody>
          <a:bodyPr wrap="square" rtlCol="0">
            <a:spAutoFit/>
          </a:bodyPr>
          <a:lstStyle/>
          <a:p>
            <a:r>
              <a:rPr lang="en" sz="2400" dirty="0">
                <a:solidFill>
                  <a:srgbClr val="C00000"/>
                </a:solidFill>
                <a:latin typeface="Calibri" panose="020F0502020204030204" pitchFamily="34" charset="0"/>
                <a:cs typeface="Calibri" panose="020F0502020204030204" pitchFamily="34" charset="0"/>
              </a:rPr>
              <a:t>___________________________ programs are designed to revitalize endangered </a:t>
            </a:r>
            <a:r>
              <a:rPr lang="en-US" sz="2400" dirty="0" err="1">
                <a:solidFill>
                  <a:srgbClr val="C00000"/>
                </a:solidFill>
                <a:latin typeface="Calibri" panose="020F0502020204030204" pitchFamily="34" charset="0"/>
                <a:cs typeface="Calibri" panose="020F0502020204030204" pitchFamily="34" charset="0"/>
              </a:rPr>
              <a:t>i</a:t>
            </a:r>
            <a:r>
              <a:rPr lang="en" sz="2400" dirty="0">
                <a:solidFill>
                  <a:srgbClr val="C00000"/>
                </a:solidFill>
                <a:latin typeface="Calibri" panose="020F0502020204030204" pitchFamily="34" charset="0"/>
                <a:cs typeface="Calibri" panose="020F0502020204030204" pitchFamily="34" charset="0"/>
              </a:rPr>
              <a:t>ndigenous – or Native – cultures and languages.</a:t>
            </a:r>
          </a:p>
          <a:p>
            <a:endParaRPr lang="es-ES" sz="2400" kern="1200" dirty="0">
              <a:solidFill>
                <a:srgbClr val="C00000"/>
              </a:solidFill>
              <a:latin typeface="Calibri" panose="020F0502020204030204" pitchFamily="34" charset="0"/>
              <a:cs typeface="Calibri" panose="020F0502020204030204" pitchFamily="34" charset="0"/>
            </a:endParaRPr>
          </a:p>
          <a:p>
            <a:r>
              <a:rPr lang="es-ES" sz="2400" kern="1200" dirty="0">
                <a:solidFill>
                  <a:srgbClr val="002060"/>
                </a:solidFill>
                <a:latin typeface="Calibri" panose="020F0502020204030204" pitchFamily="34" charset="0"/>
              </a:rPr>
              <a:t>Los programas de _____________________________________                                                                              están diseñados para revitalizar culturas </a:t>
            </a:r>
            <a:r>
              <a:rPr lang="es-ES" sz="2400" dirty="0">
                <a:solidFill>
                  <a:srgbClr val="002060"/>
                </a:solidFill>
                <a:latin typeface="Calibri" panose="020F0502020204030204" pitchFamily="34" charset="0"/>
              </a:rPr>
              <a:t>y</a:t>
            </a:r>
            <a:r>
              <a:rPr lang="es-ES" sz="2400" kern="1200" dirty="0">
                <a:solidFill>
                  <a:srgbClr val="002060"/>
                </a:solidFill>
                <a:latin typeface="Calibri" panose="020F0502020204030204" pitchFamily="34" charset="0"/>
              </a:rPr>
              <a:t> lenguas indígenas </a:t>
            </a:r>
            <a:r>
              <a:rPr lang="en" sz="2400" dirty="0">
                <a:solidFill>
                  <a:srgbClr val="002060"/>
                </a:solidFill>
                <a:latin typeface="Calibri" panose="020F0502020204030204" pitchFamily="34" charset="0"/>
                <a:cs typeface="Calibri" panose="020F0502020204030204" pitchFamily="34" charset="0"/>
              </a:rPr>
              <a:t>–</a:t>
            </a:r>
            <a:r>
              <a:rPr lang="es-ES" sz="2400" kern="1200" dirty="0">
                <a:solidFill>
                  <a:srgbClr val="002060"/>
                </a:solidFill>
                <a:latin typeface="Calibri" panose="020F0502020204030204" pitchFamily="34" charset="0"/>
              </a:rPr>
              <a:t> o Nativas </a:t>
            </a:r>
            <a:r>
              <a:rPr lang="en" sz="2400" dirty="0">
                <a:solidFill>
                  <a:srgbClr val="002060"/>
                </a:solidFill>
                <a:latin typeface="Calibri" panose="020F0502020204030204" pitchFamily="34" charset="0"/>
                <a:cs typeface="Calibri" panose="020F0502020204030204" pitchFamily="34" charset="0"/>
              </a:rPr>
              <a:t>–</a:t>
            </a:r>
            <a:r>
              <a:rPr lang="es-ES" sz="2400" kern="1200" dirty="0">
                <a:solidFill>
                  <a:srgbClr val="002060"/>
                </a:solidFill>
                <a:latin typeface="Calibri" panose="020F0502020204030204" pitchFamily="34" charset="0"/>
              </a:rPr>
              <a:t> en peligro de desaparecer.</a:t>
            </a:r>
            <a:endParaRPr lang="en-US" sz="2400" dirty="0">
              <a:solidFill>
                <a:srgbClr val="002060"/>
              </a:solidFill>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9C10B5B7-FFEC-4EAC-B954-614CC53CF20E}"/>
              </a:ext>
            </a:extLst>
          </p:cNvPr>
          <p:cNvSpPr/>
          <p:nvPr/>
        </p:nvSpPr>
        <p:spPr>
          <a:xfrm>
            <a:off x="2772262" y="2895600"/>
            <a:ext cx="5782380" cy="461665"/>
          </a:xfrm>
          <a:prstGeom prst="rect">
            <a:avLst/>
          </a:prstGeom>
        </p:spPr>
        <p:txBody>
          <a:bodyPr wrap="square">
            <a:spAutoFit/>
          </a:bodyPr>
          <a:lstStyle/>
          <a:p>
            <a:r>
              <a:rPr lang="es-ES" sz="2400" b="1" dirty="0">
                <a:latin typeface="Calibri" panose="020F0502020204030204" pitchFamily="34" charset="0"/>
                <a:cs typeface="Calibri" panose="020F0502020204030204" pitchFamily="34" charset="0"/>
              </a:rPr>
              <a:t>inmersión en lengua indígena / patrimonial</a:t>
            </a:r>
            <a:endParaRPr lang="en-US" sz="2400" b="1" dirty="0">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C3CDB617-699C-44C4-A87D-C62D36C20BD0}"/>
              </a:ext>
            </a:extLst>
          </p:cNvPr>
          <p:cNvSpPr/>
          <p:nvPr/>
        </p:nvSpPr>
        <p:spPr>
          <a:xfrm>
            <a:off x="473336" y="1447800"/>
            <a:ext cx="4245842" cy="461665"/>
          </a:xfrm>
          <a:prstGeom prst="rect">
            <a:avLst/>
          </a:prstGeom>
        </p:spPr>
        <p:txBody>
          <a:bodyPr wrap="none">
            <a:spAutoFit/>
          </a:bodyPr>
          <a:lstStyle/>
          <a:p>
            <a:r>
              <a:rPr lang="es-ES" sz="2400" b="1" kern="1200" dirty="0" err="1">
                <a:solidFill>
                  <a:schemeClr val="tx1"/>
                </a:solidFill>
                <a:latin typeface="Calibri" panose="020F0502020204030204" pitchFamily="34" charset="0"/>
              </a:rPr>
              <a:t>Indigenous</a:t>
            </a:r>
            <a:r>
              <a:rPr lang="es-ES" sz="2400" b="1" kern="1200" dirty="0">
                <a:solidFill>
                  <a:schemeClr val="tx1"/>
                </a:solidFill>
                <a:latin typeface="Calibri" panose="020F0502020204030204" pitchFamily="34" charset="0"/>
              </a:rPr>
              <a:t> </a:t>
            </a:r>
            <a:r>
              <a:rPr lang="es-ES" sz="2400" b="1" kern="1200" dirty="0" err="1">
                <a:solidFill>
                  <a:schemeClr val="tx1"/>
                </a:solidFill>
                <a:latin typeface="Calibri" panose="020F0502020204030204" pitchFamily="34" charset="0"/>
              </a:rPr>
              <a:t>language</a:t>
            </a:r>
            <a:r>
              <a:rPr lang="es-ES" sz="2400" b="1" kern="1200" dirty="0">
                <a:solidFill>
                  <a:schemeClr val="tx1"/>
                </a:solidFill>
                <a:latin typeface="Calibri" panose="020F0502020204030204" pitchFamily="34" charset="0"/>
              </a:rPr>
              <a:t> </a:t>
            </a:r>
            <a:r>
              <a:rPr lang="es-ES" sz="2400" b="1" kern="1200" dirty="0" err="1">
                <a:solidFill>
                  <a:schemeClr val="tx1"/>
                </a:solidFill>
                <a:latin typeface="Calibri" panose="020F0502020204030204" pitchFamily="34" charset="0"/>
              </a:rPr>
              <a:t>immersion</a:t>
            </a:r>
            <a:endParaRPr lang="en-US" sz="2400" dirty="0"/>
          </a:p>
        </p:txBody>
      </p:sp>
    </p:spTree>
    <p:extLst>
      <p:ext uri="{BB962C8B-B14F-4D97-AF65-F5344CB8AC3E}">
        <p14:creationId xmlns:p14="http://schemas.microsoft.com/office/powerpoint/2010/main" val="3579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a:t>
            </a:fld>
            <a:endParaRPr lang="en-US"/>
          </a:p>
        </p:txBody>
      </p:sp>
      <p:sp>
        <p:nvSpPr>
          <p:cNvPr id="3" name="TextBox 2"/>
          <p:cNvSpPr txBox="1"/>
          <p:nvPr/>
        </p:nvSpPr>
        <p:spPr>
          <a:xfrm>
            <a:off x="322731" y="1080971"/>
            <a:ext cx="8415886" cy="2308324"/>
          </a:xfrm>
          <a:prstGeom prst="rect">
            <a:avLst/>
          </a:prstGeom>
          <a:noFill/>
        </p:spPr>
        <p:txBody>
          <a:bodyPr wrap="square" rtlCol="0">
            <a:spAutoFit/>
          </a:bodyPr>
          <a:lstStyle/>
          <a:p>
            <a:r>
              <a:rPr lang="en-US" sz="2400" dirty="0">
                <a:solidFill>
                  <a:srgbClr val="002060"/>
                </a:solidFill>
                <a:latin typeface="Calibri" panose="020F0502020204030204" pitchFamily="34" charset="0"/>
                <a:cs typeface="Calibri" panose="020F0502020204030204" pitchFamily="34" charset="0"/>
              </a:rPr>
              <a:t>Los </a:t>
            </a:r>
            <a:r>
              <a:rPr lang="en-US" sz="2400" dirty="0" err="1">
                <a:solidFill>
                  <a:srgbClr val="002060"/>
                </a:solidFill>
                <a:latin typeface="Calibri" panose="020F0502020204030204" pitchFamily="34" charset="0"/>
                <a:cs typeface="Calibri" panose="020F0502020204030204" pitchFamily="34" charset="0"/>
              </a:rPr>
              <a:t>estudiantes</a:t>
            </a:r>
            <a:r>
              <a:rPr lang="en-US" sz="2400" dirty="0">
                <a:solidFill>
                  <a:srgbClr val="002060"/>
                </a:solidFill>
                <a:latin typeface="Calibri" panose="020F0502020204030204" pitchFamily="34" charset="0"/>
                <a:cs typeface="Calibri" panose="020F0502020204030204" pitchFamily="34" charset="0"/>
              </a:rPr>
              <a:t> que </a:t>
            </a:r>
            <a:r>
              <a:rPr lang="en-US" sz="2400" dirty="0" err="1">
                <a:solidFill>
                  <a:srgbClr val="002060"/>
                </a:solidFill>
                <a:latin typeface="Calibri" panose="020F0502020204030204" pitchFamily="34" charset="0"/>
                <a:cs typeface="Calibri" panose="020F0502020204030204" pitchFamily="34" charset="0"/>
              </a:rPr>
              <a:t>hablan</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inglés</a:t>
            </a:r>
            <a:r>
              <a:rPr lang="en-US" sz="2400" dirty="0">
                <a:solidFill>
                  <a:srgbClr val="002060"/>
                </a:solidFill>
                <a:latin typeface="Calibri" panose="020F0502020204030204" pitchFamily="34" charset="0"/>
                <a:cs typeface="Calibri" panose="020F0502020204030204" pitchFamily="34" charset="0"/>
              </a:rPr>
              <a:t> </a:t>
            </a:r>
            <a:r>
              <a:rPr lang="es-MX" sz="2400" dirty="0">
                <a:solidFill>
                  <a:srgbClr val="002060"/>
                </a:solidFill>
                <a:latin typeface="Calibri" panose="020F0502020204030204" pitchFamily="34" charset="0"/>
                <a:cs typeface="Calibri" panose="020F0502020204030204" pitchFamily="34" charset="0"/>
              </a:rPr>
              <a:t>pueden experimentar  </a:t>
            </a:r>
          </a:p>
          <a:p>
            <a:r>
              <a:rPr lang="es-MX" sz="2400" dirty="0">
                <a:solidFill>
                  <a:srgbClr val="002060"/>
                </a:solidFill>
                <a:latin typeface="Calibri" panose="020F0502020204030204" pitchFamily="34" charset="0"/>
                <a:cs typeface="Calibri" panose="020F0502020204030204" pitchFamily="34" charset="0"/>
              </a:rPr>
              <a:t>un _______ en sus habilidades de lectura y escritura en inglés.</a:t>
            </a:r>
          </a:p>
          <a:p>
            <a:endParaRPr lang="es-MX" sz="2400" dirty="0">
              <a:solidFill>
                <a:srgbClr val="002060"/>
              </a:solidFill>
              <a:latin typeface="Calibri" panose="020F0502020204030204" pitchFamily="34" charset="0"/>
              <a:cs typeface="Calibri" panose="020F0502020204030204" pitchFamily="34" charset="0"/>
            </a:endParaRP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English home language students may experience a _______ in English reading and writing skills.      </a:t>
            </a:r>
            <a:endParaRPr lang="en-US" sz="2400" dirty="0">
              <a:solidFill>
                <a:srgbClr val="C00000"/>
              </a:solidFill>
            </a:endParaRPr>
          </a:p>
        </p:txBody>
      </p:sp>
    </p:spTree>
    <p:extLst>
      <p:ext uri="{BB962C8B-B14F-4D97-AF65-F5344CB8AC3E}">
        <p14:creationId xmlns:p14="http://schemas.microsoft.com/office/powerpoint/2010/main" val="2529481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20</a:t>
            </a:fld>
            <a:endParaRPr lang="en-US"/>
          </a:p>
        </p:txBody>
      </p:sp>
      <p:sp>
        <p:nvSpPr>
          <p:cNvPr id="3" name="TextBox 2"/>
          <p:cNvSpPr txBox="1"/>
          <p:nvPr/>
        </p:nvSpPr>
        <p:spPr>
          <a:xfrm>
            <a:off x="23568" y="1075765"/>
            <a:ext cx="8715049" cy="4154984"/>
          </a:xfrm>
          <a:prstGeom prst="rect">
            <a:avLst/>
          </a:prstGeom>
          <a:noFill/>
        </p:spPr>
        <p:txBody>
          <a:bodyPr wrap="square" rtlCol="0">
            <a:spAutoFit/>
          </a:bodyPr>
          <a:lstStyle/>
          <a:p>
            <a:pPr marL="457200" lvl="0"/>
            <a:r>
              <a:rPr lang="es-ES" sz="2400" kern="1200" dirty="0">
                <a:solidFill>
                  <a:srgbClr val="002060"/>
                </a:solidFill>
                <a:latin typeface="Calibri" panose="020F0502020204030204" pitchFamily="34" charset="0"/>
              </a:rPr>
              <a:t>Un programa de _____________________ está diseñado para alumnos cuyo idioma materno es el inglés y que reciben la instrucción en un idioma mundial.</a:t>
            </a:r>
          </a:p>
          <a:p>
            <a:pPr marL="457200" lvl="0"/>
            <a:endParaRPr lang="es-ES" sz="2400" kern="1200" dirty="0">
              <a:solidFill>
                <a:srgbClr val="002060"/>
              </a:solidFill>
              <a:latin typeface="Calibri" panose="020F0502020204030204" pitchFamily="34" charset="0"/>
            </a:endParaRPr>
          </a:p>
          <a:p>
            <a:pPr marL="457200"/>
            <a:endParaRPr lang="en-US" sz="2400" dirty="0">
              <a:solidFill>
                <a:srgbClr val="C00000"/>
              </a:solidFill>
              <a:latin typeface="Calibri" panose="020F0502020204030204" pitchFamily="34" charset="0"/>
              <a:cs typeface="Calibri" panose="020F0502020204030204" pitchFamily="34" charset="0"/>
            </a:endParaRPr>
          </a:p>
          <a:p>
            <a:pPr marL="457200"/>
            <a:r>
              <a:rPr lang="en-US" sz="2400" dirty="0">
                <a:solidFill>
                  <a:srgbClr val="C00000"/>
                </a:solidFill>
                <a:latin typeface="Calibri" panose="020F0502020204030204" pitchFamily="34" charset="0"/>
                <a:cs typeface="Calibri" panose="020F0502020204030204" pitchFamily="34" charset="0"/>
              </a:rPr>
              <a:t>A __________________ </a:t>
            </a:r>
            <a:r>
              <a:rPr lang="en" sz="2400" dirty="0">
                <a:solidFill>
                  <a:srgbClr val="C00000"/>
                </a:solidFill>
                <a:latin typeface="Calibri" panose="020F0502020204030204" pitchFamily="34" charset="0"/>
                <a:cs typeface="Calibri" panose="020F0502020204030204" pitchFamily="34" charset="0"/>
              </a:rPr>
              <a:t>program is designed for learners whose home language is </a:t>
            </a:r>
            <a:r>
              <a:rPr lang="en-US" sz="2400" dirty="0">
                <a:solidFill>
                  <a:srgbClr val="C00000"/>
                </a:solidFill>
                <a:latin typeface="Calibri" panose="020F0502020204030204" pitchFamily="34" charset="0"/>
                <a:cs typeface="Calibri" panose="020F0502020204030204" pitchFamily="34" charset="0"/>
              </a:rPr>
              <a:t>English and who receive instruction in a world language</a:t>
            </a:r>
            <a:r>
              <a:rPr lang="en" sz="2400" dirty="0">
                <a:solidFill>
                  <a:srgbClr val="C00000"/>
                </a:solidFill>
                <a:latin typeface="Calibri" panose="020F0502020204030204" pitchFamily="34" charset="0"/>
                <a:cs typeface="Calibri" panose="020F0502020204030204" pitchFamily="34" charset="0"/>
              </a:rPr>
              <a:t>.</a:t>
            </a:r>
            <a:endParaRPr lang="es-ES" sz="2400" kern="1200" dirty="0">
              <a:solidFill>
                <a:srgbClr val="C00000"/>
              </a:solidFill>
              <a:latin typeface="Calibri" panose="020F0502020204030204" pitchFamily="34" charset="0"/>
              <a:cs typeface="Calibri" panose="020F0502020204030204" pitchFamily="34" charset="0"/>
            </a:endParaRPr>
          </a:p>
          <a:p>
            <a:pPr marL="457200" lvl="0"/>
            <a:endParaRPr lang="es-ES" sz="2400" dirty="0"/>
          </a:p>
          <a:p>
            <a:pPr marL="457200" lvl="0"/>
            <a:endParaRPr lang="es-ES" sz="2400" kern="1200" dirty="0">
              <a:solidFill>
                <a:srgbClr val="002060"/>
              </a:solidFill>
              <a:latin typeface="Calibri" panose="020F0502020204030204" pitchFamily="34" charset="0"/>
            </a:endParaRPr>
          </a:p>
          <a:p>
            <a:pPr marL="457200" lvl="0"/>
            <a:endParaRPr lang="en-US" sz="2400" dirty="0">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CFCA4FB1-684F-4E5C-B4F7-9DB25AB4E5AC}"/>
              </a:ext>
            </a:extLst>
          </p:cNvPr>
          <p:cNvSpPr/>
          <p:nvPr/>
        </p:nvSpPr>
        <p:spPr>
          <a:xfrm>
            <a:off x="838200" y="2915050"/>
            <a:ext cx="2717539" cy="461665"/>
          </a:xfrm>
          <a:prstGeom prst="rect">
            <a:avLst/>
          </a:prstGeom>
        </p:spPr>
        <p:txBody>
          <a:bodyPr wrap="none">
            <a:spAutoFit/>
          </a:bodyPr>
          <a:lstStyle/>
          <a:p>
            <a:r>
              <a:rPr lang="en-US" sz="2400" b="1" dirty="0">
                <a:latin typeface="Calibri" panose="020F0502020204030204" pitchFamily="34" charset="0"/>
                <a:ea typeface="Calibri" panose="020F0502020204030204" pitchFamily="34" charset="0"/>
                <a:cs typeface="Times New Roman" panose="02020603050405020304" pitchFamily="18" charset="0"/>
              </a:rPr>
              <a:t>one-way immersion</a:t>
            </a:r>
            <a:endParaRPr lang="en-US" sz="2400" b="1" dirty="0"/>
          </a:p>
        </p:txBody>
      </p:sp>
      <p:sp>
        <p:nvSpPr>
          <p:cNvPr id="5" name="Rectangle 4">
            <a:extLst>
              <a:ext uri="{FF2B5EF4-FFF2-40B4-BE49-F238E27FC236}">
                <a16:creationId xmlns:a16="http://schemas.microsoft.com/office/drawing/2014/main" id="{15E814AF-A0E2-4511-AF28-40A6C2452124}"/>
              </a:ext>
            </a:extLst>
          </p:cNvPr>
          <p:cNvSpPr/>
          <p:nvPr/>
        </p:nvSpPr>
        <p:spPr>
          <a:xfrm>
            <a:off x="2590800" y="1061017"/>
            <a:ext cx="3330527" cy="461665"/>
          </a:xfrm>
          <a:prstGeom prst="rect">
            <a:avLst/>
          </a:prstGeom>
        </p:spPr>
        <p:txBody>
          <a:bodyPr wrap="none">
            <a:spAutoFit/>
          </a:bodyPr>
          <a:lstStyle/>
          <a:p>
            <a:r>
              <a:rPr lang="es-ES" sz="2400" b="1" kern="1200" dirty="0">
                <a:solidFill>
                  <a:schemeClr val="tx1"/>
                </a:solidFill>
                <a:latin typeface="Calibri" panose="020F0502020204030204" pitchFamily="34" charset="0"/>
              </a:rPr>
              <a:t>inmersión unidireccional</a:t>
            </a:r>
            <a:endParaRPr lang="en-US" sz="2400" b="1" dirty="0"/>
          </a:p>
        </p:txBody>
      </p:sp>
    </p:spTree>
    <p:extLst>
      <p:ext uri="{BB962C8B-B14F-4D97-AF65-F5344CB8AC3E}">
        <p14:creationId xmlns:p14="http://schemas.microsoft.com/office/powerpoint/2010/main" val="151044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21</a:t>
            </a:fld>
            <a:endParaRPr lang="en-US"/>
          </a:p>
        </p:txBody>
      </p:sp>
      <p:sp>
        <p:nvSpPr>
          <p:cNvPr id="3" name="TextBox 2"/>
          <p:cNvSpPr txBox="1"/>
          <p:nvPr/>
        </p:nvSpPr>
        <p:spPr>
          <a:xfrm>
            <a:off x="832725" y="1548695"/>
            <a:ext cx="7648687" cy="1200329"/>
          </a:xfrm>
          <a:prstGeom prst="rect">
            <a:avLst/>
          </a:prstGeom>
          <a:noFill/>
        </p:spPr>
        <p:txBody>
          <a:bodyPr wrap="square" rtlCol="0">
            <a:spAutoFit/>
          </a:bodyPr>
          <a:lstStyle/>
          <a:p>
            <a:r>
              <a:rPr lang="en-US" sz="2400" dirty="0">
                <a:solidFill>
                  <a:srgbClr val="002060"/>
                </a:solidFill>
                <a:latin typeface="Calibri" panose="020F0502020204030204" pitchFamily="34" charset="0"/>
                <a:cs typeface="Calibri" panose="020F0502020204030204" pitchFamily="34" charset="0"/>
              </a:rPr>
              <a:t>El </a:t>
            </a:r>
            <a:r>
              <a:rPr lang="es-MX" sz="2400" kern="1200" dirty="0">
                <a:solidFill>
                  <a:srgbClr val="002060"/>
                </a:solidFill>
                <a:latin typeface="Calibri" panose="020F0502020204030204" pitchFamily="34" charset="0"/>
              </a:rPr>
              <a:t>primer </a:t>
            </a:r>
            <a:r>
              <a:rPr lang="en-US" sz="2400" dirty="0" err="1">
                <a:solidFill>
                  <a:srgbClr val="002060"/>
                </a:solidFill>
                <a:latin typeface="Calibri" panose="020F0502020204030204" pitchFamily="34" charset="0"/>
                <a:cs typeface="Calibri" panose="020F0502020204030204" pitchFamily="34" charset="0"/>
              </a:rPr>
              <a:t>objetivo</a:t>
            </a:r>
            <a:r>
              <a:rPr lang="en-US" sz="2400" dirty="0">
                <a:solidFill>
                  <a:srgbClr val="002060"/>
                </a:solidFill>
                <a:latin typeface="Calibri" panose="020F0502020204030204" pitchFamily="34" charset="0"/>
                <a:cs typeface="Calibri" panose="020F0502020204030204" pitchFamily="34" charset="0"/>
              </a:rPr>
              <a:t> de la </a:t>
            </a:r>
            <a:r>
              <a:rPr lang="en-US" sz="2400" dirty="0" err="1">
                <a:solidFill>
                  <a:srgbClr val="002060"/>
                </a:solidFill>
                <a:latin typeface="Calibri" panose="020F0502020204030204" pitchFamily="34" charset="0"/>
                <a:cs typeface="Calibri" panose="020F0502020204030204" pitchFamily="34" charset="0"/>
              </a:rPr>
              <a:t>Educación</a:t>
            </a:r>
            <a:r>
              <a:rPr lang="en-US" sz="2400" dirty="0">
                <a:solidFill>
                  <a:srgbClr val="002060"/>
                </a:solidFill>
                <a:latin typeface="Calibri" panose="020F0502020204030204" pitchFamily="34" charset="0"/>
                <a:cs typeface="Calibri" panose="020F0502020204030204" pitchFamily="34" charset="0"/>
              </a:rPr>
              <a:t> DLI: ________________</a:t>
            </a:r>
          </a:p>
          <a:p>
            <a:endParaRPr lang="en-US" sz="2400" dirty="0">
              <a:solidFill>
                <a:srgbClr val="00206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The first goal of DLI Education: ____________________ </a:t>
            </a:r>
          </a:p>
        </p:txBody>
      </p:sp>
      <p:sp>
        <p:nvSpPr>
          <p:cNvPr id="4" name="TextBox 3">
            <a:extLst>
              <a:ext uri="{FF2B5EF4-FFF2-40B4-BE49-F238E27FC236}">
                <a16:creationId xmlns:a16="http://schemas.microsoft.com/office/drawing/2014/main" id="{68C3C99C-C878-4141-A0A8-57B455DC566B}"/>
              </a:ext>
            </a:extLst>
          </p:cNvPr>
          <p:cNvSpPr txBox="1"/>
          <p:nvPr/>
        </p:nvSpPr>
        <p:spPr>
          <a:xfrm>
            <a:off x="5644554" y="1549102"/>
            <a:ext cx="2666723" cy="461665"/>
          </a:xfrm>
          <a:prstGeom prst="rect">
            <a:avLst/>
          </a:prstGeom>
          <a:noFill/>
        </p:spPr>
        <p:txBody>
          <a:bodyPr wrap="square" rtlCol="0">
            <a:spAutoFit/>
          </a:bodyPr>
          <a:lstStyle/>
          <a:p>
            <a:r>
              <a:rPr lang="es-MX" sz="2400" b="1" dirty="0">
                <a:latin typeface="Calibri" panose="020F0502020204030204" pitchFamily="34" charset="0"/>
                <a:cs typeface="Calibri" panose="020F0502020204030204" pitchFamily="34" charset="0"/>
              </a:rPr>
              <a:t>Alcance académico </a:t>
            </a:r>
            <a:endParaRPr lang="en-US" sz="24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9A067089-A801-42D8-A152-AC6AE369FE76}"/>
              </a:ext>
            </a:extLst>
          </p:cNvPr>
          <p:cNvSpPr txBox="1"/>
          <p:nvPr/>
        </p:nvSpPr>
        <p:spPr>
          <a:xfrm>
            <a:off x="4654610" y="2281535"/>
            <a:ext cx="3254970" cy="461665"/>
          </a:xfrm>
          <a:prstGeom prst="rect">
            <a:avLst/>
          </a:prstGeom>
          <a:noFill/>
        </p:spPr>
        <p:txBody>
          <a:bodyPr wrap="square" rtlCol="0">
            <a:spAutoFit/>
          </a:bodyPr>
          <a:lstStyle/>
          <a:p>
            <a:r>
              <a:rPr lang="es-MX" sz="2400" b="1" dirty="0" err="1">
                <a:latin typeface="Calibri" panose="020F0502020204030204" pitchFamily="34" charset="0"/>
                <a:cs typeface="Calibri" panose="020F0502020204030204" pitchFamily="34" charset="0"/>
              </a:rPr>
              <a:t>Academic</a:t>
            </a:r>
            <a:r>
              <a:rPr lang="es-MX" sz="2400" b="1" dirty="0">
                <a:latin typeface="Calibri" panose="020F0502020204030204" pitchFamily="34" charset="0"/>
                <a:cs typeface="Calibri" panose="020F0502020204030204" pitchFamily="34" charset="0"/>
              </a:rPr>
              <a:t> </a:t>
            </a:r>
            <a:r>
              <a:rPr lang="es-MX" sz="2400" b="1" dirty="0" err="1">
                <a:latin typeface="Calibri" panose="020F0502020204030204" pitchFamily="34" charset="0"/>
                <a:cs typeface="Calibri" panose="020F0502020204030204" pitchFamily="34" charset="0"/>
              </a:rPr>
              <a:t>Achievement</a:t>
            </a:r>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2321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22</a:t>
            </a:fld>
            <a:endParaRPr lang="en-US"/>
          </a:p>
        </p:txBody>
      </p:sp>
      <p:sp>
        <p:nvSpPr>
          <p:cNvPr id="6" name="Rectangle 5"/>
          <p:cNvSpPr/>
          <p:nvPr/>
        </p:nvSpPr>
        <p:spPr>
          <a:xfrm>
            <a:off x="286514" y="856314"/>
            <a:ext cx="8552686" cy="2677656"/>
          </a:xfrm>
          <a:prstGeom prst="rect">
            <a:avLst/>
          </a:prstGeom>
        </p:spPr>
        <p:txBody>
          <a:bodyPr wrap="square">
            <a:spAutoFit/>
          </a:bodyPr>
          <a:lstStyle/>
          <a:p>
            <a:r>
              <a:rPr lang="en-US" sz="2400" dirty="0">
                <a:solidFill>
                  <a:srgbClr val="C00000"/>
                </a:solidFill>
                <a:latin typeface="Calibri" panose="020F0502020204030204" pitchFamily="34" charset="0"/>
                <a:cs typeface="Calibri" panose="020F0502020204030204" pitchFamily="34" charset="0"/>
              </a:rPr>
              <a:t>DLI students achieve _______________________ in their academic subjects as similar students in English-only programs.</a:t>
            </a:r>
          </a:p>
          <a:p>
            <a:endParaRPr lang="en-US" sz="2400" dirty="0">
              <a:solidFill>
                <a:srgbClr val="C00000"/>
              </a:solidFill>
              <a:latin typeface="Calibri" panose="020F0502020204030204" pitchFamily="34" charset="0"/>
              <a:cs typeface="Calibri" panose="020F0502020204030204" pitchFamily="34" charset="0"/>
            </a:endParaRPr>
          </a:p>
          <a:p>
            <a:r>
              <a:rPr lang="es-ES" sz="2400" dirty="0">
                <a:solidFill>
                  <a:srgbClr val="002060"/>
                </a:solidFill>
                <a:latin typeface="Calibri" panose="020F0502020204030204" pitchFamily="34" charset="0"/>
                <a:cs typeface="Calibri" panose="020F0502020204030204" pitchFamily="34" charset="0"/>
              </a:rPr>
              <a:t>Los estudiantes de DLI </a:t>
            </a:r>
            <a:r>
              <a:rPr lang="es-MX" sz="2400" dirty="0">
                <a:solidFill>
                  <a:srgbClr val="002060"/>
                </a:solidFill>
                <a:latin typeface="Calibri" panose="020F0502020204030204" pitchFamily="34" charset="0"/>
                <a:cs typeface="Calibri" panose="020F0502020204030204" pitchFamily="34" charset="0"/>
              </a:rPr>
              <a:t>logran _____________________________ en sus materias académicas que los alumnos similares en programas </a:t>
            </a:r>
            <a:r>
              <a:rPr lang="en-US" sz="2400" dirty="0" err="1">
                <a:solidFill>
                  <a:srgbClr val="002060"/>
                </a:solidFill>
                <a:latin typeface="Calibri" panose="020F0502020204030204" pitchFamily="34" charset="0"/>
                <a:cs typeface="Calibri" panose="020F0502020204030204" pitchFamily="34" charset="0"/>
              </a:rPr>
              <a:t>donde</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sólo</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enfatizan</a:t>
            </a:r>
            <a:r>
              <a:rPr lang="en-US" sz="2400" dirty="0">
                <a:solidFill>
                  <a:srgbClr val="002060"/>
                </a:solidFill>
                <a:latin typeface="Calibri" panose="020F0502020204030204" pitchFamily="34" charset="0"/>
                <a:cs typeface="Calibri" panose="020F0502020204030204" pitchFamily="34" charset="0"/>
              </a:rPr>
              <a:t> el </a:t>
            </a:r>
            <a:r>
              <a:rPr lang="en-US" sz="2400" dirty="0" err="1">
                <a:solidFill>
                  <a:srgbClr val="002060"/>
                </a:solidFill>
                <a:latin typeface="Calibri" panose="020F0502020204030204" pitchFamily="34" charset="0"/>
                <a:cs typeface="Calibri" panose="020F0502020204030204" pitchFamily="34" charset="0"/>
              </a:rPr>
              <a:t>inglés</a:t>
            </a:r>
            <a:r>
              <a:rPr lang="es-MX" sz="2400" dirty="0">
                <a:solidFill>
                  <a:srgbClr val="002060"/>
                </a:solidFill>
                <a:latin typeface="Calibri" panose="020F0502020204030204" pitchFamily="34" charset="0"/>
                <a:cs typeface="Calibri" panose="020F0502020204030204" pitchFamily="34" charset="0"/>
              </a:rPr>
              <a:t>.</a:t>
            </a:r>
            <a:endParaRPr lang="en-US" sz="2400" dirty="0"/>
          </a:p>
          <a:p>
            <a:endParaRPr lang="en-US" sz="2400" dirty="0">
              <a:solidFill>
                <a:srgbClr val="C00000"/>
              </a:solidFill>
              <a:latin typeface="Calibri" panose="020F0502020204030204" pitchFamily="34" charset="0"/>
              <a:cs typeface="Calibri" panose="020F0502020204030204" pitchFamily="34" charset="0"/>
            </a:endParaRPr>
          </a:p>
        </p:txBody>
      </p:sp>
      <p:sp>
        <p:nvSpPr>
          <p:cNvPr id="7" name="Rectangle 6"/>
          <p:cNvSpPr/>
          <p:nvPr/>
        </p:nvSpPr>
        <p:spPr>
          <a:xfrm>
            <a:off x="3009674" y="856314"/>
            <a:ext cx="3795398" cy="461665"/>
          </a:xfrm>
          <a:prstGeom prst="rect">
            <a:avLst/>
          </a:prstGeom>
        </p:spPr>
        <p:txBody>
          <a:bodyPr wrap="none">
            <a:spAutoFit/>
          </a:bodyPr>
          <a:lstStyle/>
          <a:p>
            <a:r>
              <a:rPr lang="en-US" sz="2400" b="1" dirty="0">
                <a:solidFill>
                  <a:schemeClr val="tx1"/>
                </a:solidFill>
                <a:latin typeface="Calibri" panose="020F0502020204030204" pitchFamily="34" charset="0"/>
                <a:cs typeface="Calibri" panose="020F0502020204030204" pitchFamily="34" charset="0"/>
              </a:rPr>
              <a:t>at the same level or higher   </a:t>
            </a:r>
            <a:endParaRPr lang="en-US" sz="2400" b="1" dirty="0">
              <a:solidFill>
                <a:schemeClr val="tx1"/>
              </a:solidFill>
            </a:endParaRPr>
          </a:p>
        </p:txBody>
      </p:sp>
      <p:sp>
        <p:nvSpPr>
          <p:cNvPr id="9" name="Rectangle 8"/>
          <p:cNvSpPr/>
          <p:nvPr/>
        </p:nvSpPr>
        <p:spPr>
          <a:xfrm>
            <a:off x="4048761" y="1964309"/>
            <a:ext cx="4508798" cy="461665"/>
          </a:xfrm>
          <a:prstGeom prst="rect">
            <a:avLst/>
          </a:prstGeom>
        </p:spPr>
        <p:txBody>
          <a:bodyPr wrap="none">
            <a:spAutoFit/>
          </a:bodyPr>
          <a:lstStyle/>
          <a:p>
            <a:r>
              <a:rPr lang="es-MX" sz="2400" b="1" dirty="0">
                <a:solidFill>
                  <a:schemeClr val="tx1"/>
                </a:solidFill>
                <a:latin typeface="Calibri" panose="020F0502020204030204" pitchFamily="34" charset="0"/>
                <a:cs typeface="Calibri" panose="020F0502020204030204" pitchFamily="34" charset="0"/>
              </a:rPr>
              <a:t>el mismo nivel o un nivel más alto</a:t>
            </a:r>
            <a:endParaRPr lang="en-US" sz="2400" b="1" dirty="0">
              <a:solidFill>
                <a:schemeClr val="tx1"/>
              </a:solidFill>
            </a:endParaRPr>
          </a:p>
        </p:txBody>
      </p:sp>
    </p:spTree>
    <p:extLst>
      <p:ext uri="{BB962C8B-B14F-4D97-AF65-F5344CB8AC3E}">
        <p14:creationId xmlns:p14="http://schemas.microsoft.com/office/powerpoint/2010/main" val="374360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23</a:t>
            </a:fld>
            <a:endParaRPr lang="en-US"/>
          </a:p>
        </p:txBody>
      </p:sp>
      <p:sp>
        <p:nvSpPr>
          <p:cNvPr id="3" name="TextBox 2"/>
          <p:cNvSpPr txBox="1"/>
          <p:nvPr/>
        </p:nvSpPr>
        <p:spPr>
          <a:xfrm>
            <a:off x="355003" y="842459"/>
            <a:ext cx="7906871" cy="3046988"/>
          </a:xfrm>
          <a:prstGeom prst="rect">
            <a:avLst/>
          </a:prstGeom>
          <a:noFill/>
        </p:spPr>
        <p:txBody>
          <a:bodyPr wrap="square" rtlCol="0">
            <a:spAutoFit/>
          </a:bodyPr>
          <a:lstStyle/>
          <a:p>
            <a:r>
              <a:rPr lang="es-ES" sz="2400" kern="1200" dirty="0">
                <a:solidFill>
                  <a:srgbClr val="002060"/>
                </a:solidFill>
                <a:latin typeface="Calibri" panose="020F0502020204030204" pitchFamily="34" charset="0"/>
              </a:rPr>
              <a:t>Los programas ___________________ sirven a grupos minoritarios que tienen idioma y antecedentes culturales similares, por ejemplo, un grupo de alumnos que hablan español en casa.</a:t>
            </a:r>
          </a:p>
          <a:p>
            <a:endParaRPr lang="es-ES" sz="2400" kern="1200" dirty="0">
              <a:solidFill>
                <a:srgbClr val="C00000"/>
              </a:solidFill>
              <a:latin typeface="Calibri" panose="020F0502020204030204" pitchFamily="34" charset="0"/>
            </a:endParaRPr>
          </a:p>
          <a:p>
            <a:r>
              <a:rPr lang="es-ES" sz="2400" kern="1200" dirty="0">
                <a:solidFill>
                  <a:srgbClr val="C00000"/>
                </a:solidFill>
                <a:latin typeface="Calibri" panose="020F0502020204030204" pitchFamily="34" charset="0"/>
              </a:rPr>
              <a:t>______________________</a:t>
            </a:r>
            <a:r>
              <a:rPr lang="es-ES" sz="2400" kern="1200" dirty="0" err="1">
                <a:solidFill>
                  <a:srgbClr val="C00000"/>
                </a:solidFill>
                <a:latin typeface="Calibri" panose="020F0502020204030204" pitchFamily="34" charset="0"/>
              </a:rPr>
              <a:t>programs</a:t>
            </a:r>
            <a:r>
              <a:rPr lang="es-ES" sz="2400" kern="1200" dirty="0">
                <a:solidFill>
                  <a:srgbClr val="C00000"/>
                </a:solidFill>
                <a:latin typeface="Calibri" panose="020F0502020204030204" pitchFamily="34" charset="0"/>
              </a:rPr>
              <a:t> </a:t>
            </a:r>
            <a:r>
              <a:rPr lang="en" sz="2400" dirty="0">
                <a:solidFill>
                  <a:srgbClr val="C00000"/>
                </a:solidFill>
                <a:latin typeface="Calibri" panose="020F0502020204030204" pitchFamily="34" charset="0"/>
                <a:cs typeface="Calibri" panose="020F0502020204030204" pitchFamily="34" charset="0"/>
              </a:rPr>
              <a:t>serve language learners with similar language and cultural backgrounds, </a:t>
            </a:r>
            <a:r>
              <a:rPr lang="en-US" sz="2400" dirty="0">
                <a:solidFill>
                  <a:srgbClr val="C00000"/>
                </a:solidFill>
                <a:latin typeface="Calibri" panose="020F0502020204030204" pitchFamily="34" charset="0"/>
                <a:cs typeface="Calibri" panose="020F0502020204030204" pitchFamily="34" charset="0"/>
              </a:rPr>
              <a:t>for example, a group of students who speak Spanish at home</a:t>
            </a:r>
            <a:r>
              <a:rPr lang="en" sz="2400" dirty="0">
                <a:solidFill>
                  <a:srgbClr val="C00000"/>
                </a:solidFill>
                <a:latin typeface="Calibri" panose="020F0502020204030204" pitchFamily="34" charset="0"/>
                <a:cs typeface="Calibri" panose="020F0502020204030204" pitchFamily="34" charset="0"/>
              </a:rPr>
              <a:t>. </a:t>
            </a:r>
            <a:r>
              <a:rPr lang="es-ES" sz="2400" kern="1200" dirty="0">
                <a:solidFill>
                  <a:srgbClr val="C00000"/>
                </a:solidFill>
                <a:latin typeface="Calibri" panose="020F0502020204030204" pitchFamily="34" charset="0"/>
                <a:cs typeface="Calibri" panose="020F0502020204030204" pitchFamily="34" charset="0"/>
              </a:rPr>
              <a:t> </a:t>
            </a:r>
            <a:endParaRPr lang="en-US" sz="2400" dirty="0">
              <a:solidFill>
                <a:srgbClr val="C00000"/>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5187DEF1-AAD0-4929-8365-D62BE9F50E5E}"/>
              </a:ext>
            </a:extLst>
          </p:cNvPr>
          <p:cNvSpPr txBox="1"/>
          <p:nvPr/>
        </p:nvSpPr>
        <p:spPr>
          <a:xfrm>
            <a:off x="2178018" y="842459"/>
            <a:ext cx="3222402" cy="461665"/>
          </a:xfrm>
          <a:prstGeom prst="rect">
            <a:avLst/>
          </a:prstGeom>
          <a:noFill/>
        </p:spPr>
        <p:txBody>
          <a:bodyPr wrap="square" rtlCol="0">
            <a:spAutoFit/>
          </a:bodyPr>
          <a:lstStyle/>
          <a:p>
            <a:pPr algn="ctr"/>
            <a:r>
              <a:rPr lang="es-ES" sz="2400" b="1" dirty="0">
                <a:latin typeface="Calibri" panose="020F0502020204030204" pitchFamily="34" charset="0"/>
                <a:cs typeface="Calibri" panose="020F0502020204030204" pitchFamily="34" charset="0"/>
              </a:rPr>
              <a:t>bilingües de desarrollo</a:t>
            </a:r>
            <a:endParaRPr lang="en-US" sz="24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B656DC28-1053-4A23-A05A-FBB71B1F0397}"/>
              </a:ext>
            </a:extLst>
          </p:cNvPr>
          <p:cNvSpPr txBox="1"/>
          <p:nvPr/>
        </p:nvSpPr>
        <p:spPr>
          <a:xfrm>
            <a:off x="130399" y="2662535"/>
            <a:ext cx="3658820" cy="461665"/>
          </a:xfrm>
          <a:prstGeom prst="rect">
            <a:avLst/>
          </a:prstGeom>
          <a:noFill/>
        </p:spPr>
        <p:txBody>
          <a:bodyPr wrap="square" rtlCol="0">
            <a:spAutoFit/>
          </a:bodyPr>
          <a:lstStyle/>
          <a:p>
            <a:pPr algn="ctr"/>
            <a:r>
              <a:rPr lang="en-US" sz="2400" b="1" dirty="0">
                <a:latin typeface="Calibri" panose="020F0502020204030204" pitchFamily="34" charset="0"/>
                <a:cs typeface="Calibri" panose="020F0502020204030204" pitchFamily="34" charset="0"/>
              </a:rPr>
              <a:t>Developmental Bilingual </a:t>
            </a:r>
          </a:p>
        </p:txBody>
      </p:sp>
    </p:spTree>
    <p:extLst>
      <p:ext uri="{BB962C8B-B14F-4D97-AF65-F5344CB8AC3E}">
        <p14:creationId xmlns:p14="http://schemas.microsoft.com/office/powerpoint/2010/main" val="216005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24</a:t>
            </a:fld>
            <a:endParaRPr lang="en-US"/>
          </a:p>
        </p:txBody>
      </p:sp>
      <p:sp>
        <p:nvSpPr>
          <p:cNvPr id="3" name="TextBox 2"/>
          <p:cNvSpPr txBox="1"/>
          <p:nvPr/>
        </p:nvSpPr>
        <p:spPr>
          <a:xfrm>
            <a:off x="494852" y="1391321"/>
            <a:ext cx="7939143" cy="2308324"/>
          </a:xfrm>
          <a:prstGeom prst="rect">
            <a:avLst/>
          </a:prstGeom>
          <a:noFill/>
        </p:spPr>
        <p:txBody>
          <a:bodyPr wrap="square" rtlCol="0">
            <a:spAutoFit/>
          </a:bodyPr>
          <a:lstStyle/>
          <a:p>
            <a:r>
              <a:rPr lang="en-US" sz="2400" dirty="0">
                <a:solidFill>
                  <a:srgbClr val="C00000"/>
                </a:solidFill>
                <a:latin typeface="Calibri" panose="020F0502020204030204" pitchFamily="34" charset="0"/>
                <a:cs typeface="Calibri" panose="020F0502020204030204" pitchFamily="34" charset="0"/>
              </a:rPr>
              <a:t>In the DLI classroom, __________________are intertwined and are both highly valued.  </a:t>
            </a:r>
          </a:p>
          <a:p>
            <a:pPr lvl="0"/>
            <a:endParaRPr lang="en-US" sz="2400" dirty="0">
              <a:solidFill>
                <a:srgbClr val="002060"/>
              </a:solidFill>
              <a:latin typeface="Calibri" panose="020F0502020204030204" pitchFamily="34" charset="0"/>
              <a:cs typeface="Calibri" panose="020F0502020204030204" pitchFamily="34" charset="0"/>
            </a:endParaRPr>
          </a:p>
          <a:p>
            <a:pPr lvl="0"/>
            <a:r>
              <a:rPr lang="en-US" sz="2400" dirty="0" err="1">
                <a:solidFill>
                  <a:srgbClr val="002060"/>
                </a:solidFill>
                <a:latin typeface="Calibri" panose="020F0502020204030204" pitchFamily="34" charset="0"/>
                <a:cs typeface="Calibri" panose="020F0502020204030204" pitchFamily="34" charset="0"/>
              </a:rPr>
              <a:t>En</a:t>
            </a:r>
            <a:r>
              <a:rPr lang="en-US" sz="2400" dirty="0">
                <a:solidFill>
                  <a:srgbClr val="002060"/>
                </a:solidFill>
                <a:latin typeface="Calibri" panose="020F0502020204030204" pitchFamily="34" charset="0"/>
                <a:cs typeface="Calibri" panose="020F0502020204030204" pitchFamily="34" charset="0"/>
              </a:rPr>
              <a:t> el aula DLI, __________________ </a:t>
            </a:r>
            <a:r>
              <a:rPr lang="en-US" sz="2400" dirty="0" err="1">
                <a:solidFill>
                  <a:srgbClr val="002060"/>
                </a:solidFill>
                <a:latin typeface="Calibri" panose="020F0502020204030204" pitchFamily="34" charset="0"/>
                <a:cs typeface="Calibri" panose="020F0502020204030204" pitchFamily="34" charset="0"/>
              </a:rPr>
              <a:t>están</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entrelazados</a:t>
            </a:r>
            <a:r>
              <a:rPr lang="en-US" sz="2400" dirty="0">
                <a:solidFill>
                  <a:srgbClr val="002060"/>
                </a:solidFill>
                <a:latin typeface="Calibri" panose="020F0502020204030204" pitchFamily="34" charset="0"/>
                <a:cs typeface="Calibri" panose="020F0502020204030204" pitchFamily="34" charset="0"/>
              </a:rPr>
              <a:t> y se </a:t>
            </a:r>
            <a:r>
              <a:rPr lang="en-US" sz="2400" dirty="0" err="1">
                <a:solidFill>
                  <a:srgbClr val="002060"/>
                </a:solidFill>
                <a:latin typeface="Calibri" panose="020F0502020204030204" pitchFamily="34" charset="0"/>
                <a:cs typeface="Calibri" panose="020F0502020204030204" pitchFamily="34" charset="0"/>
              </a:rPr>
              <a:t>valoran</a:t>
            </a:r>
            <a:r>
              <a:rPr lang="en-US" sz="2400" dirty="0">
                <a:solidFill>
                  <a:srgbClr val="002060"/>
                </a:solidFill>
                <a:latin typeface="Calibri" panose="020F0502020204030204" pitchFamily="34" charset="0"/>
                <a:cs typeface="Calibri" panose="020F0502020204030204" pitchFamily="34" charset="0"/>
              </a:rPr>
              <a:t> mucho los dos. </a:t>
            </a:r>
            <a:endParaRPr lang="en-US" sz="2400" b="1" dirty="0">
              <a:solidFill>
                <a:srgbClr val="002060"/>
              </a:solidFill>
              <a:latin typeface="Calibri" panose="020F0502020204030204" pitchFamily="34" charset="0"/>
              <a:cs typeface="Calibri" panose="020F0502020204030204" pitchFamily="34" charset="0"/>
            </a:endParaRPr>
          </a:p>
          <a:p>
            <a:endParaRPr lang="en-US" sz="2400" dirty="0"/>
          </a:p>
        </p:txBody>
      </p:sp>
      <p:sp>
        <p:nvSpPr>
          <p:cNvPr id="4" name="Rectangle 3">
            <a:extLst>
              <a:ext uri="{FF2B5EF4-FFF2-40B4-BE49-F238E27FC236}">
                <a16:creationId xmlns:a16="http://schemas.microsoft.com/office/drawing/2014/main" id="{1B8F7AF3-8937-4CAD-913F-1B744333F22D}"/>
              </a:ext>
            </a:extLst>
          </p:cNvPr>
          <p:cNvSpPr/>
          <p:nvPr/>
        </p:nvSpPr>
        <p:spPr>
          <a:xfrm>
            <a:off x="3122725" y="1391321"/>
            <a:ext cx="2861296" cy="461665"/>
          </a:xfrm>
          <a:prstGeom prst="rect">
            <a:avLst/>
          </a:prstGeom>
        </p:spPr>
        <p:txBody>
          <a:bodyPr wrap="none">
            <a:spAutoFit/>
          </a:bodyPr>
          <a:lstStyle/>
          <a:p>
            <a:r>
              <a:rPr lang="es-ES" sz="2400" b="1" dirty="0" err="1">
                <a:latin typeface="Calibri" panose="020F0502020204030204" pitchFamily="34" charset="0"/>
                <a:ea typeface="Calibri" panose="020F0502020204030204" pitchFamily="34" charset="0"/>
                <a:cs typeface="Times New Roman" panose="02020603050405020304" pitchFamily="18" charset="0"/>
              </a:rPr>
              <a:t>language</a:t>
            </a:r>
            <a:r>
              <a:rPr lang="es-ES" sz="2400" b="1" dirty="0">
                <a:latin typeface="Calibri" panose="020F0502020204030204" pitchFamily="34" charset="0"/>
                <a:ea typeface="Calibri" panose="020F0502020204030204" pitchFamily="34" charset="0"/>
                <a:cs typeface="Times New Roman" panose="02020603050405020304" pitchFamily="18" charset="0"/>
              </a:rPr>
              <a:t> and culture</a:t>
            </a:r>
            <a:endParaRPr lang="en-US" sz="2400" b="1" dirty="0"/>
          </a:p>
        </p:txBody>
      </p:sp>
      <p:sp>
        <p:nvSpPr>
          <p:cNvPr id="5" name="Rectangle 4">
            <a:extLst>
              <a:ext uri="{FF2B5EF4-FFF2-40B4-BE49-F238E27FC236}">
                <a16:creationId xmlns:a16="http://schemas.microsoft.com/office/drawing/2014/main" id="{6198B353-408F-4FF6-99AD-8540254A78E7}"/>
              </a:ext>
            </a:extLst>
          </p:cNvPr>
          <p:cNvSpPr/>
          <p:nvPr/>
        </p:nvSpPr>
        <p:spPr>
          <a:xfrm>
            <a:off x="2305444" y="2510135"/>
            <a:ext cx="2843727" cy="461665"/>
          </a:xfrm>
          <a:prstGeom prst="rect">
            <a:avLst/>
          </a:prstGeom>
        </p:spPr>
        <p:txBody>
          <a:bodyPr wrap="none">
            <a:spAutoFit/>
          </a:bodyPr>
          <a:lstStyle/>
          <a:p>
            <a:r>
              <a:rPr lang="es-ES" sz="2400" b="1" dirty="0">
                <a:latin typeface="Calibri" panose="020F0502020204030204" pitchFamily="34" charset="0"/>
                <a:ea typeface="Calibri" panose="020F0502020204030204" pitchFamily="34" charset="0"/>
                <a:cs typeface="Times New Roman" panose="02020603050405020304" pitchFamily="18" charset="0"/>
              </a:rPr>
              <a:t>el idioma y la cultura</a:t>
            </a:r>
            <a:endParaRPr lang="en-US" sz="2400" b="1" dirty="0"/>
          </a:p>
        </p:txBody>
      </p:sp>
    </p:spTree>
    <p:extLst>
      <p:ext uri="{BB962C8B-B14F-4D97-AF65-F5344CB8AC3E}">
        <p14:creationId xmlns:p14="http://schemas.microsoft.com/office/powerpoint/2010/main" val="230139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25</a:t>
            </a:fld>
            <a:endParaRPr lang="en-US"/>
          </a:p>
        </p:txBody>
      </p:sp>
      <p:sp>
        <p:nvSpPr>
          <p:cNvPr id="3" name="Rectangle 2"/>
          <p:cNvSpPr/>
          <p:nvPr/>
        </p:nvSpPr>
        <p:spPr>
          <a:xfrm>
            <a:off x="1055113" y="1641880"/>
            <a:ext cx="6918781" cy="1938992"/>
          </a:xfrm>
          <a:prstGeom prst="rect">
            <a:avLst/>
          </a:prstGeom>
        </p:spPr>
        <p:txBody>
          <a:bodyPr wrap="square">
            <a:spAutoFit/>
          </a:bodyPr>
          <a:lstStyle/>
          <a:p>
            <a:r>
              <a:rPr lang="en-US" sz="2400" dirty="0">
                <a:solidFill>
                  <a:srgbClr val="002060"/>
                </a:solidFill>
                <a:latin typeface="Calibri" panose="020F0502020204030204" pitchFamily="34" charset="0"/>
                <a:cs typeface="Calibri" panose="020F0502020204030204" pitchFamily="34" charset="0"/>
              </a:rPr>
              <a:t>El </a:t>
            </a:r>
            <a:r>
              <a:rPr lang="es-MX" sz="2400" kern="1200" dirty="0">
                <a:solidFill>
                  <a:srgbClr val="002060"/>
                </a:solidFill>
                <a:latin typeface="Calibri" panose="020F0502020204030204" pitchFamily="34" charset="0"/>
              </a:rPr>
              <a:t>segundo </a:t>
            </a:r>
            <a:r>
              <a:rPr lang="en-US" sz="2400" dirty="0" err="1">
                <a:solidFill>
                  <a:srgbClr val="002060"/>
                </a:solidFill>
                <a:latin typeface="Calibri" panose="020F0502020204030204" pitchFamily="34" charset="0"/>
                <a:cs typeface="Calibri" panose="020F0502020204030204" pitchFamily="34" charset="0"/>
              </a:rPr>
              <a:t>objetivo</a:t>
            </a:r>
            <a:r>
              <a:rPr lang="en-US" sz="2400" dirty="0">
                <a:solidFill>
                  <a:srgbClr val="002060"/>
                </a:solidFill>
                <a:latin typeface="Calibri" panose="020F0502020204030204" pitchFamily="34" charset="0"/>
                <a:cs typeface="Calibri" panose="020F0502020204030204" pitchFamily="34" charset="0"/>
              </a:rPr>
              <a:t> de la </a:t>
            </a:r>
            <a:r>
              <a:rPr lang="en-US" sz="2400" dirty="0" err="1">
                <a:solidFill>
                  <a:srgbClr val="002060"/>
                </a:solidFill>
                <a:latin typeface="Calibri" panose="020F0502020204030204" pitchFamily="34" charset="0"/>
                <a:cs typeface="Calibri" panose="020F0502020204030204" pitchFamily="34" charset="0"/>
              </a:rPr>
              <a:t>Educación</a:t>
            </a:r>
            <a:r>
              <a:rPr lang="en-US" sz="2400" dirty="0">
                <a:solidFill>
                  <a:srgbClr val="002060"/>
                </a:solidFill>
                <a:latin typeface="Calibri" panose="020F0502020204030204" pitchFamily="34" charset="0"/>
                <a:cs typeface="Calibri" panose="020F0502020204030204" pitchFamily="34" charset="0"/>
              </a:rPr>
              <a:t> DLI:</a:t>
            </a:r>
          </a:p>
          <a:p>
            <a:r>
              <a:rPr lang="en-US" sz="2400" dirty="0">
                <a:solidFill>
                  <a:srgbClr val="002060"/>
                </a:solidFill>
                <a:latin typeface="Calibri" panose="020F0502020204030204" pitchFamily="34" charset="0"/>
                <a:cs typeface="Calibri" panose="020F0502020204030204" pitchFamily="34" charset="0"/>
              </a:rPr>
              <a:t>________________________________</a:t>
            </a: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The second goal of DLI Education: </a:t>
            </a:r>
          </a:p>
          <a:p>
            <a:r>
              <a:rPr lang="en-US" sz="2400" dirty="0">
                <a:solidFill>
                  <a:srgbClr val="C00000"/>
                </a:solidFill>
                <a:latin typeface="Calibri" panose="020F0502020204030204" pitchFamily="34" charset="0"/>
                <a:cs typeface="Calibri" panose="020F0502020204030204" pitchFamily="34" charset="0"/>
              </a:rPr>
              <a:t>________________________________</a:t>
            </a:r>
          </a:p>
        </p:txBody>
      </p:sp>
      <p:sp>
        <p:nvSpPr>
          <p:cNvPr id="4" name="Rectangle 3">
            <a:extLst>
              <a:ext uri="{FF2B5EF4-FFF2-40B4-BE49-F238E27FC236}">
                <a16:creationId xmlns:a16="http://schemas.microsoft.com/office/drawing/2014/main" id="{D75306AD-9AF1-4793-AE66-053F37C1B45A}"/>
              </a:ext>
            </a:extLst>
          </p:cNvPr>
          <p:cNvSpPr/>
          <p:nvPr/>
        </p:nvSpPr>
        <p:spPr>
          <a:xfrm>
            <a:off x="1271227" y="1981200"/>
            <a:ext cx="4860881" cy="487506"/>
          </a:xfrm>
          <a:prstGeom prst="rect">
            <a:avLst/>
          </a:prstGeom>
        </p:spPr>
        <p:txBody>
          <a:bodyPr wrap="none">
            <a:spAutoFit/>
          </a:bodyPr>
          <a:lstStyle/>
          <a:p>
            <a:pPr algn="ctr">
              <a:lnSpc>
                <a:spcPct val="107000"/>
              </a:lnSpc>
              <a:spcBef>
                <a:spcPts val="1200"/>
              </a:spcBef>
              <a:spcAft>
                <a:spcPts val="800"/>
              </a:spcAft>
            </a:pPr>
            <a:r>
              <a:rPr lang="es-ES" sz="2400" b="1" dirty="0">
                <a:latin typeface="Calibri" panose="020F0502020204030204" pitchFamily="34" charset="0"/>
                <a:ea typeface="Calibri" panose="020F0502020204030204" pitchFamily="34" charset="0"/>
                <a:cs typeface="Times New Roman" panose="02020603050405020304" pitchFamily="18" charset="0"/>
              </a:rPr>
              <a:t>Bilingüismo y Alfabetización bilingüe</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BD7E0019-475E-46B8-8484-D6CB62E2517A}"/>
              </a:ext>
            </a:extLst>
          </p:cNvPr>
          <p:cNvSpPr/>
          <p:nvPr/>
        </p:nvSpPr>
        <p:spPr>
          <a:xfrm>
            <a:off x="1256880" y="3124200"/>
            <a:ext cx="3543662" cy="470000"/>
          </a:xfrm>
          <a:prstGeom prst="rect">
            <a:avLst/>
          </a:prstGeom>
        </p:spPr>
        <p:txBody>
          <a:bodyPr wrap="none">
            <a:spAutoFit/>
          </a:bodyPr>
          <a:lstStyle/>
          <a:p>
            <a:pPr algn="ctr">
              <a:lnSpc>
                <a:spcPct val="107000"/>
              </a:lnSpc>
              <a:spcBef>
                <a:spcPts val="1200"/>
              </a:spcBef>
              <a:spcAft>
                <a:spcPts val="800"/>
              </a:spcAft>
            </a:pPr>
            <a:r>
              <a:rPr lang="es-ES" sz="2400" b="1" dirty="0" err="1">
                <a:latin typeface="Calibri" panose="020F0502020204030204" pitchFamily="34" charset="0"/>
                <a:ea typeface="Calibri" panose="020F0502020204030204" pitchFamily="34" charset="0"/>
                <a:cs typeface="Times New Roman" panose="02020603050405020304" pitchFamily="18" charset="0"/>
              </a:rPr>
              <a:t>Bilingualism</a:t>
            </a:r>
            <a:r>
              <a:rPr lang="es-ES" sz="2400" b="1" dirty="0">
                <a:latin typeface="Calibri" panose="020F0502020204030204" pitchFamily="34" charset="0"/>
                <a:ea typeface="Calibri" panose="020F0502020204030204" pitchFamily="34" charset="0"/>
                <a:cs typeface="Times New Roman" panose="02020603050405020304" pitchFamily="18" charset="0"/>
              </a:rPr>
              <a:t> and </a:t>
            </a:r>
            <a:r>
              <a:rPr lang="es-ES" sz="2400" b="1" dirty="0" err="1">
                <a:latin typeface="Calibri" panose="020F0502020204030204" pitchFamily="34" charset="0"/>
                <a:ea typeface="Calibri" panose="020F0502020204030204" pitchFamily="34" charset="0"/>
                <a:cs typeface="Times New Roman" panose="02020603050405020304" pitchFamily="18" charset="0"/>
              </a:rPr>
              <a:t>Biliteracy</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562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26</a:t>
            </a:fld>
            <a:endParaRPr lang="en-US"/>
          </a:p>
        </p:txBody>
      </p:sp>
      <p:sp>
        <p:nvSpPr>
          <p:cNvPr id="3" name="TextBox 2"/>
          <p:cNvSpPr txBox="1"/>
          <p:nvPr/>
        </p:nvSpPr>
        <p:spPr>
          <a:xfrm>
            <a:off x="570157" y="903644"/>
            <a:ext cx="7412019" cy="3600986"/>
          </a:xfrm>
          <a:prstGeom prst="rect">
            <a:avLst/>
          </a:prstGeom>
          <a:noFill/>
        </p:spPr>
        <p:txBody>
          <a:bodyPr wrap="square" rtlCol="0">
            <a:spAutoFit/>
          </a:bodyPr>
          <a:lstStyle/>
          <a:p>
            <a:pPr lvl="0"/>
            <a:r>
              <a:rPr lang="en-US" sz="2400" dirty="0">
                <a:solidFill>
                  <a:srgbClr val="C00000"/>
                </a:solidFill>
                <a:latin typeface="Calibri" panose="020F0502020204030204" pitchFamily="34" charset="0"/>
                <a:cs typeface="Calibri" panose="020F0502020204030204" pitchFamily="34" charset="0"/>
              </a:rPr>
              <a:t>Spanish home language/bilingual students catch up to their English-speaking peers around grades _____. </a:t>
            </a:r>
          </a:p>
          <a:p>
            <a:endParaRPr lang="en-US" sz="2400" dirty="0">
              <a:solidFill>
                <a:srgbClr val="002060"/>
              </a:solidFill>
              <a:latin typeface="Calibri" panose="020F0502020204030204" pitchFamily="34" charset="0"/>
              <a:cs typeface="Calibri" panose="020F0502020204030204" pitchFamily="34" charset="0"/>
            </a:endParaRPr>
          </a:p>
          <a:p>
            <a:r>
              <a:rPr lang="en-US" sz="2400" dirty="0">
                <a:solidFill>
                  <a:srgbClr val="002060"/>
                </a:solidFill>
                <a:latin typeface="Calibri" panose="020F0502020204030204" pitchFamily="34" charset="0"/>
                <a:cs typeface="Calibri" panose="020F0502020204030204" pitchFamily="34" charset="0"/>
              </a:rPr>
              <a:t>Los </a:t>
            </a:r>
            <a:r>
              <a:rPr lang="en-US" sz="2400" dirty="0" err="1">
                <a:solidFill>
                  <a:srgbClr val="002060"/>
                </a:solidFill>
                <a:latin typeface="Calibri" panose="020F0502020204030204" pitchFamily="34" charset="0"/>
                <a:cs typeface="Calibri" panose="020F0502020204030204" pitchFamily="34" charset="0"/>
              </a:rPr>
              <a:t>estudiantes</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hispanohablantes</a:t>
            </a:r>
            <a:r>
              <a:rPr lang="en-US" sz="2400" dirty="0">
                <a:solidFill>
                  <a:srgbClr val="002060"/>
                </a:solidFill>
                <a:latin typeface="Calibri" panose="020F0502020204030204" pitchFamily="34" charset="0"/>
                <a:cs typeface="Calibri" panose="020F0502020204030204" pitchFamily="34" charset="0"/>
              </a:rPr>
              <a:t> o </a:t>
            </a:r>
            <a:r>
              <a:rPr lang="en-US" sz="2400" dirty="0" err="1">
                <a:solidFill>
                  <a:srgbClr val="002060"/>
                </a:solidFill>
                <a:latin typeface="Calibri" panose="020F0502020204030204" pitchFamily="34" charset="0"/>
                <a:cs typeface="Calibri" panose="020F0502020204030204" pitchFamily="34" charset="0"/>
              </a:rPr>
              <a:t>bilingües</a:t>
            </a:r>
            <a:r>
              <a:rPr lang="en-US" sz="2400" dirty="0">
                <a:solidFill>
                  <a:srgbClr val="002060"/>
                </a:solidFill>
                <a:latin typeface="Calibri" panose="020F0502020204030204" pitchFamily="34" charset="0"/>
                <a:cs typeface="Calibri" panose="020F0502020204030204" pitchFamily="34" charset="0"/>
              </a:rPr>
              <a:t> </a:t>
            </a:r>
            <a:r>
              <a:rPr lang="es-ES" altLang="es-MX" sz="2400" dirty="0">
                <a:solidFill>
                  <a:srgbClr val="002060"/>
                </a:solidFill>
                <a:latin typeface="Calibri" panose="020F0502020204030204" pitchFamily="34" charset="0"/>
                <a:cs typeface="Calibri" panose="020F0502020204030204" pitchFamily="34" charset="0"/>
              </a:rPr>
              <a:t>alcanzan a sus compañeros de habla inglesa alrededor del _______                    grado. </a:t>
            </a:r>
          </a:p>
          <a:p>
            <a:endParaRPr lang="es-ES" altLang="es-MX" sz="2400" dirty="0">
              <a:solidFill>
                <a:srgbClr val="002060"/>
              </a:solidFill>
              <a:latin typeface="Calibri" panose="020F0502020204030204" pitchFamily="34" charset="0"/>
              <a:cs typeface="Calibri" panose="020F0502020204030204" pitchFamily="34" charset="0"/>
            </a:endParaRPr>
          </a:p>
          <a:p>
            <a:endParaRPr lang="es-ES" altLang="es-MX" sz="2400" dirty="0">
              <a:solidFill>
                <a:srgbClr val="C00000"/>
              </a:solidFill>
              <a:latin typeface="Calibri" panose="020F0502020204030204" pitchFamily="34" charset="0"/>
              <a:cs typeface="Calibri" panose="020F0502020204030204" pitchFamily="34" charset="0"/>
            </a:endParaRPr>
          </a:p>
          <a:p>
            <a:endParaRPr lang="en-US" dirty="0"/>
          </a:p>
          <a:p>
            <a:endParaRPr lang="en-US" dirty="0"/>
          </a:p>
        </p:txBody>
      </p:sp>
      <p:sp>
        <p:nvSpPr>
          <p:cNvPr id="4" name="Rectangle 3">
            <a:extLst>
              <a:ext uri="{FF2B5EF4-FFF2-40B4-BE49-F238E27FC236}">
                <a16:creationId xmlns:a16="http://schemas.microsoft.com/office/drawing/2014/main" id="{430A6BF4-5036-46B7-98E4-D9BC46F6BD15}"/>
              </a:ext>
            </a:extLst>
          </p:cNvPr>
          <p:cNvSpPr/>
          <p:nvPr/>
        </p:nvSpPr>
        <p:spPr>
          <a:xfrm>
            <a:off x="5980823" y="1219200"/>
            <a:ext cx="907621" cy="461665"/>
          </a:xfrm>
          <a:prstGeom prst="rect">
            <a:avLst/>
          </a:prstGeom>
        </p:spPr>
        <p:txBody>
          <a:bodyPr wrap="none">
            <a:spAutoFit/>
          </a:bodyPr>
          <a:lstStyle/>
          <a:p>
            <a:r>
              <a:rPr lang="es-ES" sz="2400" b="1" dirty="0">
                <a:latin typeface="Calibri" panose="020F0502020204030204" pitchFamily="34" charset="0"/>
                <a:ea typeface="Calibri" panose="020F0502020204030204" pitchFamily="34" charset="0"/>
                <a:cs typeface="Times New Roman" panose="02020603050405020304" pitchFamily="18" charset="0"/>
              </a:rPr>
              <a:t>5 </a:t>
            </a:r>
            <a:r>
              <a:rPr lang="es-ES" sz="2400" b="1" dirty="0" err="1">
                <a:latin typeface="Calibri" panose="020F0502020204030204" pitchFamily="34" charset="0"/>
                <a:ea typeface="Calibri" panose="020F0502020204030204" pitchFamily="34" charset="0"/>
                <a:cs typeface="Times New Roman" panose="02020603050405020304" pitchFamily="18" charset="0"/>
              </a:rPr>
              <a:t>or</a:t>
            </a:r>
            <a:r>
              <a:rPr lang="es-ES" sz="2400" b="1" dirty="0">
                <a:latin typeface="Calibri" panose="020F0502020204030204" pitchFamily="34" charset="0"/>
                <a:ea typeface="Calibri" panose="020F0502020204030204" pitchFamily="34" charset="0"/>
                <a:cs typeface="Times New Roman" panose="02020603050405020304" pitchFamily="18" charset="0"/>
              </a:rPr>
              <a:t> 6</a:t>
            </a:r>
            <a:endParaRPr lang="en-US" sz="2400" b="1" dirty="0"/>
          </a:p>
        </p:txBody>
      </p:sp>
      <p:sp>
        <p:nvSpPr>
          <p:cNvPr id="5" name="Rectangle 4">
            <a:extLst>
              <a:ext uri="{FF2B5EF4-FFF2-40B4-BE49-F238E27FC236}">
                <a16:creationId xmlns:a16="http://schemas.microsoft.com/office/drawing/2014/main" id="{39BF3D73-40CC-4288-9F88-4772FC49D386}"/>
              </a:ext>
            </a:extLst>
          </p:cNvPr>
          <p:cNvSpPr/>
          <p:nvPr/>
        </p:nvSpPr>
        <p:spPr>
          <a:xfrm>
            <a:off x="6495156" y="2362200"/>
            <a:ext cx="1067921" cy="461665"/>
          </a:xfrm>
          <a:prstGeom prst="rect">
            <a:avLst/>
          </a:prstGeom>
        </p:spPr>
        <p:txBody>
          <a:bodyPr wrap="none">
            <a:spAutoFit/>
          </a:bodyPr>
          <a:lstStyle/>
          <a:p>
            <a:r>
              <a:rPr lang="es-ES" sz="2400" b="1" dirty="0">
                <a:latin typeface="Calibri" panose="020F0502020204030204" pitchFamily="34" charset="0"/>
                <a:cs typeface="Calibri" panose="020F0502020204030204" pitchFamily="34" charset="0"/>
              </a:rPr>
              <a:t>5º </a:t>
            </a:r>
            <a:r>
              <a:rPr lang="es-ES" sz="2400" b="1" dirty="0" err="1">
                <a:latin typeface="Calibri" panose="020F0502020204030204" pitchFamily="34" charset="0"/>
                <a:cs typeface="Calibri" panose="020F0502020204030204" pitchFamily="34" charset="0"/>
              </a:rPr>
              <a:t>ó</a:t>
            </a:r>
            <a:r>
              <a:rPr lang="es-ES" sz="2400" b="1" dirty="0">
                <a:latin typeface="Calibri" panose="020F0502020204030204" pitchFamily="34" charset="0"/>
                <a:cs typeface="Calibri" panose="020F0502020204030204" pitchFamily="34" charset="0"/>
              </a:rPr>
              <a:t> 6º</a:t>
            </a:r>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454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27</a:t>
            </a:fld>
            <a:endParaRPr lang="en-US"/>
          </a:p>
        </p:txBody>
      </p:sp>
      <p:sp>
        <p:nvSpPr>
          <p:cNvPr id="4" name="Rectangle 3"/>
          <p:cNvSpPr/>
          <p:nvPr/>
        </p:nvSpPr>
        <p:spPr>
          <a:xfrm>
            <a:off x="779930" y="1746045"/>
            <a:ext cx="7958686" cy="1569660"/>
          </a:xfrm>
          <a:prstGeom prst="rect">
            <a:avLst/>
          </a:prstGeom>
        </p:spPr>
        <p:txBody>
          <a:bodyPr wrap="square">
            <a:spAutoFit/>
          </a:bodyPr>
          <a:lstStyle/>
          <a:p>
            <a:r>
              <a:rPr lang="en-US" sz="2400" dirty="0">
                <a:solidFill>
                  <a:srgbClr val="002060"/>
                </a:solidFill>
                <a:latin typeface="Calibri" panose="020F0502020204030204" pitchFamily="34" charset="0"/>
                <a:cs typeface="Calibri" panose="020F0502020204030204" pitchFamily="34" charset="0"/>
              </a:rPr>
              <a:t>El </a:t>
            </a:r>
            <a:r>
              <a:rPr lang="es-MX" sz="2400" kern="1200" dirty="0">
                <a:solidFill>
                  <a:srgbClr val="002060"/>
                </a:solidFill>
                <a:latin typeface="Calibri" panose="020F0502020204030204" pitchFamily="34" charset="0"/>
              </a:rPr>
              <a:t>tercero </a:t>
            </a:r>
            <a:r>
              <a:rPr lang="en-US" sz="2400" dirty="0" err="1">
                <a:solidFill>
                  <a:srgbClr val="002060"/>
                </a:solidFill>
                <a:latin typeface="Calibri" panose="020F0502020204030204" pitchFamily="34" charset="0"/>
                <a:cs typeface="Calibri" panose="020F0502020204030204" pitchFamily="34" charset="0"/>
              </a:rPr>
              <a:t>objetivo</a:t>
            </a:r>
            <a:r>
              <a:rPr lang="en-US" sz="2400" dirty="0">
                <a:solidFill>
                  <a:srgbClr val="002060"/>
                </a:solidFill>
                <a:latin typeface="Calibri" panose="020F0502020204030204" pitchFamily="34" charset="0"/>
                <a:cs typeface="Calibri" panose="020F0502020204030204" pitchFamily="34" charset="0"/>
              </a:rPr>
              <a:t> de la </a:t>
            </a:r>
            <a:r>
              <a:rPr lang="en-US" sz="2400" dirty="0" err="1">
                <a:solidFill>
                  <a:srgbClr val="002060"/>
                </a:solidFill>
                <a:latin typeface="Calibri" panose="020F0502020204030204" pitchFamily="34" charset="0"/>
                <a:cs typeface="Calibri" panose="020F0502020204030204" pitchFamily="34" charset="0"/>
              </a:rPr>
              <a:t>Educación</a:t>
            </a:r>
            <a:r>
              <a:rPr lang="en-US" sz="2400" dirty="0">
                <a:solidFill>
                  <a:srgbClr val="002060"/>
                </a:solidFill>
                <a:latin typeface="Calibri" panose="020F0502020204030204" pitchFamily="34" charset="0"/>
                <a:cs typeface="Calibri" panose="020F0502020204030204" pitchFamily="34" charset="0"/>
              </a:rPr>
              <a:t> DLI: ___________________  </a:t>
            </a:r>
          </a:p>
          <a:p>
            <a:endParaRPr lang="en-US" sz="2400" dirty="0">
              <a:solidFill>
                <a:srgbClr val="C00000"/>
              </a:solidFill>
              <a:latin typeface="Calibri" panose="020F0502020204030204" pitchFamily="34" charset="0"/>
              <a:cs typeface="Calibri" panose="020F0502020204030204" pitchFamily="34" charset="0"/>
            </a:endParaRP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The third goal of DLI Education: __________________ </a:t>
            </a:r>
          </a:p>
        </p:txBody>
      </p:sp>
      <p:sp>
        <p:nvSpPr>
          <p:cNvPr id="3" name="Rectangle 2">
            <a:extLst>
              <a:ext uri="{FF2B5EF4-FFF2-40B4-BE49-F238E27FC236}">
                <a16:creationId xmlns:a16="http://schemas.microsoft.com/office/drawing/2014/main" id="{8612DC75-AF8E-4F0B-BEC2-6202983C73AE}"/>
              </a:ext>
            </a:extLst>
          </p:cNvPr>
          <p:cNvSpPr/>
          <p:nvPr/>
        </p:nvSpPr>
        <p:spPr>
          <a:xfrm>
            <a:off x="4801930" y="2854040"/>
            <a:ext cx="2865080" cy="461665"/>
          </a:xfrm>
          <a:prstGeom prst="rect">
            <a:avLst/>
          </a:prstGeom>
        </p:spPr>
        <p:txBody>
          <a:bodyPr wrap="none">
            <a:spAutoFit/>
          </a:bodyPr>
          <a:lstStyle/>
          <a:p>
            <a:r>
              <a:rPr lang="es-ES" sz="2400" b="1" dirty="0">
                <a:latin typeface="Calibri" panose="020F0502020204030204" pitchFamily="34" charset="0"/>
                <a:cs typeface="Calibri" panose="020F0502020204030204" pitchFamily="34" charset="0"/>
              </a:rPr>
              <a:t>Cultural </a:t>
            </a:r>
            <a:r>
              <a:rPr lang="es-ES" sz="2400" b="1" dirty="0" err="1">
                <a:latin typeface="Calibri" panose="020F0502020204030204" pitchFamily="34" charset="0"/>
                <a:cs typeface="Calibri" panose="020F0502020204030204" pitchFamily="34" charset="0"/>
              </a:rPr>
              <a:t>Competence</a:t>
            </a:r>
            <a:endParaRPr lang="en-US" sz="2400" b="1" dirty="0">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124EAAC2-23CD-4E85-9B36-DE3BA145BE8D}"/>
              </a:ext>
            </a:extLst>
          </p:cNvPr>
          <p:cNvSpPr/>
          <p:nvPr/>
        </p:nvSpPr>
        <p:spPr>
          <a:xfrm>
            <a:off x="5728716" y="1726392"/>
            <a:ext cx="2994922" cy="461665"/>
          </a:xfrm>
          <a:prstGeom prst="rect">
            <a:avLst/>
          </a:prstGeom>
        </p:spPr>
        <p:txBody>
          <a:bodyPr wrap="none">
            <a:spAutoFit/>
          </a:bodyPr>
          <a:lstStyle/>
          <a:p>
            <a:r>
              <a:rPr lang="en-US" sz="2400" b="1" dirty="0" err="1">
                <a:latin typeface="Calibri" panose="020F0502020204030204" pitchFamily="34" charset="0"/>
                <a:cs typeface="Calibri" panose="020F0502020204030204" pitchFamily="34" charset="0"/>
              </a:rPr>
              <a:t>Competencia</a:t>
            </a:r>
            <a:r>
              <a:rPr lang="en-US" sz="2400" b="1" dirty="0">
                <a:latin typeface="Calibri" panose="020F0502020204030204" pitchFamily="34" charset="0"/>
                <a:cs typeface="Calibri" panose="020F0502020204030204" pitchFamily="34" charset="0"/>
              </a:rPr>
              <a:t> cultural</a:t>
            </a:r>
          </a:p>
        </p:txBody>
      </p:sp>
    </p:spTree>
    <p:extLst>
      <p:ext uri="{BB962C8B-B14F-4D97-AF65-F5344CB8AC3E}">
        <p14:creationId xmlns:p14="http://schemas.microsoft.com/office/powerpoint/2010/main" val="140878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28</a:t>
            </a:fld>
            <a:endParaRPr lang="en-US"/>
          </a:p>
        </p:txBody>
      </p:sp>
      <p:sp>
        <p:nvSpPr>
          <p:cNvPr id="3" name="TextBox 2"/>
          <p:cNvSpPr txBox="1"/>
          <p:nvPr/>
        </p:nvSpPr>
        <p:spPr>
          <a:xfrm>
            <a:off x="828338" y="1807285"/>
            <a:ext cx="8010861" cy="3046988"/>
          </a:xfrm>
          <a:prstGeom prst="rect">
            <a:avLst/>
          </a:prstGeom>
          <a:noFill/>
        </p:spPr>
        <p:txBody>
          <a:bodyPr wrap="square" rtlCol="0">
            <a:spAutoFit/>
          </a:bodyPr>
          <a:lstStyle/>
          <a:p>
            <a:r>
              <a:rPr lang="es-MX" sz="2400" dirty="0">
                <a:solidFill>
                  <a:srgbClr val="002060"/>
                </a:solidFill>
                <a:latin typeface="Calibri" panose="020F0502020204030204" pitchFamily="34" charset="0"/>
                <a:cs typeface="Calibri" panose="020F0502020204030204" pitchFamily="34" charset="0"/>
              </a:rPr>
              <a:t>Las _____________________ positivas  son, con frecuencia, más comunes entre estudiantes de DLI.</a:t>
            </a:r>
            <a:endParaRPr lang="en-US" sz="2400" dirty="0">
              <a:solidFill>
                <a:srgbClr val="002060"/>
              </a:solidFill>
              <a:latin typeface="Calibri" panose="020F0502020204030204" pitchFamily="34" charset="0"/>
              <a:cs typeface="Calibri" panose="020F0502020204030204" pitchFamily="34" charset="0"/>
            </a:endParaRP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Positive ___________________ are frequently more common among DLI students.</a:t>
            </a:r>
          </a:p>
          <a:p>
            <a:endParaRPr lang="en-US" sz="2400" dirty="0">
              <a:solidFill>
                <a:srgbClr val="002060"/>
              </a:solidFill>
              <a:latin typeface="Calibri" panose="020F0502020204030204" pitchFamily="34" charset="0"/>
              <a:cs typeface="Calibri" panose="020F0502020204030204" pitchFamily="34" charset="0"/>
            </a:endParaRPr>
          </a:p>
          <a:p>
            <a:endParaRPr lang="en-US" sz="2400" dirty="0">
              <a:solidFill>
                <a:srgbClr val="002060"/>
              </a:solidFill>
              <a:latin typeface="Calibri" panose="020F0502020204030204" pitchFamily="34" charset="0"/>
              <a:cs typeface="Calibri" panose="020F0502020204030204" pitchFamily="34" charset="0"/>
            </a:endParaRPr>
          </a:p>
          <a:p>
            <a:endParaRPr lang="en-US" sz="2400" dirty="0"/>
          </a:p>
        </p:txBody>
      </p:sp>
      <p:sp>
        <p:nvSpPr>
          <p:cNvPr id="4" name="Rectangle 3">
            <a:extLst>
              <a:ext uri="{FF2B5EF4-FFF2-40B4-BE49-F238E27FC236}">
                <a16:creationId xmlns:a16="http://schemas.microsoft.com/office/drawing/2014/main" id="{5DC0E826-6326-4E6B-B58A-EB3C396DD778}"/>
              </a:ext>
            </a:extLst>
          </p:cNvPr>
          <p:cNvSpPr/>
          <p:nvPr/>
        </p:nvSpPr>
        <p:spPr>
          <a:xfrm>
            <a:off x="1284241" y="1752600"/>
            <a:ext cx="3356688" cy="461665"/>
          </a:xfrm>
          <a:prstGeom prst="rect">
            <a:avLst/>
          </a:prstGeom>
        </p:spPr>
        <p:txBody>
          <a:bodyPr wrap="none">
            <a:spAutoFit/>
          </a:bodyPr>
          <a:lstStyle/>
          <a:p>
            <a:r>
              <a:rPr lang="fr-FR" sz="2400" b="1" dirty="0" err="1">
                <a:latin typeface="Calibri" panose="020F0502020204030204" pitchFamily="34" charset="0"/>
                <a:ea typeface="Calibri" panose="020F0502020204030204" pitchFamily="34" charset="0"/>
                <a:cs typeface="Times New Roman" panose="02020603050405020304" pitchFamily="18" charset="0"/>
              </a:rPr>
              <a:t>actitudes</a:t>
            </a:r>
            <a:r>
              <a:rPr lang="fr-FR" sz="2400" b="1" dirty="0">
                <a:latin typeface="Calibri" panose="020F0502020204030204" pitchFamily="34" charset="0"/>
                <a:ea typeface="Calibri" panose="020F0502020204030204" pitchFamily="34" charset="0"/>
                <a:cs typeface="Times New Roman" panose="02020603050405020304" pitchFamily="18" charset="0"/>
              </a:rPr>
              <a:t> </a:t>
            </a:r>
            <a:r>
              <a:rPr lang="fr-FR" sz="2400" b="1" dirty="0" err="1">
                <a:latin typeface="Calibri" panose="020F0502020204030204" pitchFamily="34" charset="0"/>
                <a:ea typeface="Calibri" panose="020F0502020204030204" pitchFamily="34" charset="0"/>
                <a:cs typeface="Times New Roman" panose="02020603050405020304" pitchFamily="18" charset="0"/>
              </a:rPr>
              <a:t>multiculturales</a:t>
            </a:r>
            <a:endParaRPr lang="en-US" sz="2400" b="1" dirty="0"/>
          </a:p>
        </p:txBody>
      </p:sp>
      <p:sp>
        <p:nvSpPr>
          <p:cNvPr id="5" name="Rectangle 4">
            <a:extLst>
              <a:ext uri="{FF2B5EF4-FFF2-40B4-BE49-F238E27FC236}">
                <a16:creationId xmlns:a16="http://schemas.microsoft.com/office/drawing/2014/main" id="{253DD2DD-D606-4CC7-80BB-B6C769B03C97}"/>
              </a:ext>
            </a:extLst>
          </p:cNvPr>
          <p:cNvSpPr/>
          <p:nvPr/>
        </p:nvSpPr>
        <p:spPr>
          <a:xfrm>
            <a:off x="1895250" y="2869114"/>
            <a:ext cx="3152466" cy="461665"/>
          </a:xfrm>
          <a:prstGeom prst="rect">
            <a:avLst/>
          </a:prstGeom>
        </p:spPr>
        <p:txBody>
          <a:bodyPr wrap="none">
            <a:spAutoFit/>
          </a:bodyPr>
          <a:lstStyle/>
          <a:p>
            <a:r>
              <a:rPr lang="fr-FR" sz="2400" b="1">
                <a:latin typeface="Calibri" panose="020F0502020204030204" pitchFamily="34" charset="0"/>
                <a:ea typeface="Calibri" panose="020F0502020204030204" pitchFamily="34" charset="0"/>
                <a:cs typeface="Times New Roman" panose="02020603050405020304" pitchFamily="18" charset="0"/>
              </a:rPr>
              <a:t>cross-cultural </a:t>
            </a:r>
            <a:r>
              <a:rPr lang="fr-FR" sz="2400" b="1" dirty="0">
                <a:latin typeface="Calibri" panose="020F0502020204030204" pitchFamily="34" charset="0"/>
                <a:ea typeface="Calibri" panose="020F0502020204030204" pitchFamily="34" charset="0"/>
                <a:cs typeface="Times New Roman" panose="02020603050405020304" pitchFamily="18" charset="0"/>
              </a:rPr>
              <a:t>attitudes</a:t>
            </a:r>
            <a:endParaRPr lang="en-US" sz="2400" b="1" dirty="0"/>
          </a:p>
        </p:txBody>
      </p:sp>
    </p:spTree>
    <p:extLst>
      <p:ext uri="{BB962C8B-B14F-4D97-AF65-F5344CB8AC3E}">
        <p14:creationId xmlns:p14="http://schemas.microsoft.com/office/powerpoint/2010/main" val="410478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3</a:t>
            </a:fld>
            <a:endParaRPr lang="en-US"/>
          </a:p>
        </p:txBody>
      </p:sp>
      <p:sp>
        <p:nvSpPr>
          <p:cNvPr id="3" name="TextBox 2"/>
          <p:cNvSpPr txBox="1"/>
          <p:nvPr/>
        </p:nvSpPr>
        <p:spPr>
          <a:xfrm>
            <a:off x="580913" y="1284353"/>
            <a:ext cx="8025206" cy="3046988"/>
          </a:xfrm>
          <a:prstGeom prst="rect">
            <a:avLst/>
          </a:prstGeom>
          <a:noFill/>
        </p:spPr>
        <p:txBody>
          <a:bodyPr wrap="square" rtlCol="0">
            <a:spAutoFit/>
          </a:bodyPr>
          <a:lstStyle/>
          <a:p>
            <a:r>
              <a:rPr lang="en-US" sz="2400" dirty="0">
                <a:solidFill>
                  <a:srgbClr val="C00000"/>
                </a:solidFill>
                <a:latin typeface="Calibri" panose="020F0502020204030204" pitchFamily="34" charset="0"/>
                <a:cs typeface="Calibri" panose="020F0502020204030204" pitchFamily="34" charset="0"/>
              </a:rPr>
              <a:t>_________________  intentionally brings together children from two language groups – English home language and those who speak the partner language (e.g., Spanish).</a:t>
            </a:r>
          </a:p>
          <a:p>
            <a:endParaRPr lang="en-US" sz="2400" dirty="0">
              <a:latin typeface="Calibri" panose="020F0502020204030204" pitchFamily="34" charset="0"/>
              <a:cs typeface="Calibri" panose="020F0502020204030204" pitchFamily="34" charset="0"/>
            </a:endParaRPr>
          </a:p>
          <a:p>
            <a:endParaRPr lang="en-US" sz="2400" dirty="0">
              <a:solidFill>
                <a:srgbClr val="002060"/>
              </a:solidFill>
              <a:latin typeface="Calibri" panose="020F0502020204030204" pitchFamily="34" charset="0"/>
              <a:cs typeface="Calibri" panose="020F0502020204030204" pitchFamily="34" charset="0"/>
            </a:endParaRPr>
          </a:p>
          <a:p>
            <a:r>
              <a:rPr lang="es-ES" sz="2400" kern="1200" dirty="0">
                <a:solidFill>
                  <a:srgbClr val="002060"/>
                </a:solidFill>
                <a:latin typeface="Calibri" panose="020F0502020204030204" pitchFamily="34" charset="0"/>
                <a:cs typeface="Calibri" panose="020F0502020204030204" pitchFamily="34" charset="0"/>
              </a:rPr>
              <a:t>____________________ reúne intencionalmente a niños de dos grupos lingüísticos: el idioma del hogar en inglés y aquellos que hablan el idioma asociado (</a:t>
            </a:r>
            <a:r>
              <a:rPr lang="es-ES" sz="2400" kern="1200" dirty="0" err="1">
                <a:solidFill>
                  <a:srgbClr val="002060"/>
                </a:solidFill>
                <a:latin typeface="Calibri" panose="020F0502020204030204" pitchFamily="34" charset="0"/>
                <a:cs typeface="Calibri" panose="020F0502020204030204" pitchFamily="34" charset="0"/>
              </a:rPr>
              <a:t>e.g</a:t>
            </a:r>
            <a:r>
              <a:rPr lang="es-ES" sz="2400" kern="1200" dirty="0">
                <a:solidFill>
                  <a:srgbClr val="002060"/>
                </a:solidFill>
                <a:latin typeface="Calibri" panose="020F0502020204030204" pitchFamily="34" charset="0"/>
                <a:cs typeface="Calibri" panose="020F0502020204030204" pitchFamily="34" charset="0"/>
              </a:rPr>
              <a:t>., español). </a:t>
            </a:r>
            <a:endParaRPr lang="en-US" sz="24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98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4</a:t>
            </a:fld>
            <a:endParaRPr lang="en-US"/>
          </a:p>
        </p:txBody>
      </p:sp>
      <p:sp>
        <p:nvSpPr>
          <p:cNvPr id="3" name="TextBox 2"/>
          <p:cNvSpPr txBox="1"/>
          <p:nvPr/>
        </p:nvSpPr>
        <p:spPr>
          <a:xfrm>
            <a:off x="598246" y="1376979"/>
            <a:ext cx="8140370" cy="3416320"/>
          </a:xfrm>
          <a:prstGeom prst="rect">
            <a:avLst/>
          </a:prstGeom>
          <a:noFill/>
        </p:spPr>
        <p:txBody>
          <a:bodyPr wrap="square" rtlCol="0">
            <a:spAutoFit/>
          </a:bodyPr>
          <a:lstStyle/>
          <a:p>
            <a:r>
              <a:rPr lang="es-ES" altLang="es-MX" sz="2400" dirty="0">
                <a:solidFill>
                  <a:srgbClr val="002060"/>
                </a:solidFill>
                <a:latin typeface="Calibri" panose="020F0502020204030204" pitchFamily="34" charset="0"/>
                <a:cs typeface="Calibri" panose="020F0502020204030204" pitchFamily="34" charset="0"/>
              </a:rPr>
              <a:t>Para los estudiantes hispanohablantes/bilingües, su nivel </a:t>
            </a:r>
            <a:br>
              <a:rPr lang="es-ES" altLang="es-MX" sz="2400" dirty="0">
                <a:solidFill>
                  <a:srgbClr val="002060"/>
                </a:solidFill>
                <a:latin typeface="Calibri" panose="020F0502020204030204" pitchFamily="34" charset="0"/>
                <a:cs typeface="Calibri" panose="020F0502020204030204" pitchFamily="34" charset="0"/>
              </a:rPr>
            </a:br>
            <a:r>
              <a:rPr lang="es-ES" altLang="es-MX" sz="2400" dirty="0">
                <a:solidFill>
                  <a:srgbClr val="002060"/>
                </a:solidFill>
                <a:latin typeface="Calibri" panose="020F0502020204030204" pitchFamily="34" charset="0"/>
                <a:cs typeface="Calibri" panose="020F0502020204030204" pitchFamily="34" charset="0"/>
              </a:rPr>
              <a:t>del español depende de</a:t>
            </a:r>
            <a:r>
              <a:rPr lang="es-ES" sz="2400" dirty="0">
                <a:solidFill>
                  <a:srgbClr val="002060"/>
                </a:solidFill>
                <a:latin typeface="Calibri" panose="020F0502020204030204" pitchFamily="34" charset="0"/>
                <a:cs typeface="Calibri" panose="020F0502020204030204" pitchFamily="34" charset="0"/>
              </a:rPr>
              <a:t>l uso constante del español _______.</a:t>
            </a:r>
            <a:br>
              <a:rPr lang="es-ES" sz="2400" dirty="0">
                <a:solidFill>
                  <a:srgbClr val="002060"/>
                </a:solidFill>
                <a:latin typeface="Calibri" panose="020F0502020204030204" pitchFamily="34" charset="0"/>
                <a:cs typeface="Calibri" panose="020F0502020204030204" pitchFamily="34" charset="0"/>
              </a:rPr>
            </a:br>
            <a:endParaRPr lang="en-US" sz="2400" dirty="0">
              <a:solidFill>
                <a:srgbClr val="C00000"/>
              </a:solidFill>
              <a:latin typeface="Calibri" panose="020F0502020204030204" pitchFamily="34" charset="0"/>
              <a:cs typeface="Calibri" panose="020F0502020204030204" pitchFamily="34" charset="0"/>
            </a:endParaRPr>
          </a:p>
          <a:p>
            <a:endParaRPr lang="en-US" sz="2400" dirty="0">
              <a:solidFill>
                <a:srgbClr val="C0000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For Spanish speakers and bilinguals, their level of Spanish </a:t>
            </a:r>
            <a:br>
              <a:rPr lang="en-US" sz="2400" dirty="0">
                <a:solidFill>
                  <a:srgbClr val="C00000"/>
                </a:solidFill>
                <a:latin typeface="Calibri" panose="020F0502020204030204" pitchFamily="34" charset="0"/>
                <a:cs typeface="Calibri" panose="020F0502020204030204" pitchFamily="34" charset="0"/>
              </a:rPr>
            </a:br>
            <a:r>
              <a:rPr lang="en-US" sz="2400" dirty="0">
                <a:solidFill>
                  <a:srgbClr val="C00000"/>
                </a:solidFill>
                <a:latin typeface="Calibri" panose="020F0502020204030204" pitchFamily="34" charset="0"/>
                <a:cs typeface="Calibri" panose="020F0502020204030204" pitchFamily="34" charset="0"/>
              </a:rPr>
              <a:t>depends on the continued use of Spanish ________ .</a:t>
            </a:r>
          </a:p>
          <a:p>
            <a:pPr lvl="1"/>
            <a:endParaRPr lang="en-US" sz="2400" dirty="0">
              <a:solidFill>
                <a:srgbClr val="C00000"/>
              </a:solidFill>
            </a:endParaRPr>
          </a:p>
          <a:p>
            <a:pPr lvl="1"/>
            <a:endParaRPr lang="en-US" sz="2400" dirty="0">
              <a:solidFill>
                <a:srgbClr val="C00000"/>
              </a:solidFill>
            </a:endParaRPr>
          </a:p>
          <a:p>
            <a:endParaRPr lang="en-US" sz="2400" dirty="0"/>
          </a:p>
        </p:txBody>
      </p:sp>
    </p:spTree>
    <p:extLst>
      <p:ext uri="{BB962C8B-B14F-4D97-AF65-F5344CB8AC3E}">
        <p14:creationId xmlns:p14="http://schemas.microsoft.com/office/powerpoint/2010/main" val="245307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5</a:t>
            </a:fld>
            <a:endParaRPr lang="en-US"/>
          </a:p>
        </p:txBody>
      </p:sp>
      <p:sp>
        <p:nvSpPr>
          <p:cNvPr id="3" name="TextBox 2"/>
          <p:cNvSpPr txBox="1"/>
          <p:nvPr/>
        </p:nvSpPr>
        <p:spPr>
          <a:xfrm>
            <a:off x="473336" y="1463041"/>
            <a:ext cx="8265280" cy="2677656"/>
          </a:xfrm>
          <a:prstGeom prst="rect">
            <a:avLst/>
          </a:prstGeom>
          <a:noFill/>
        </p:spPr>
        <p:txBody>
          <a:bodyPr wrap="square" rtlCol="0">
            <a:spAutoFit/>
          </a:bodyPr>
          <a:lstStyle/>
          <a:p>
            <a:r>
              <a:rPr lang="en" sz="2400" dirty="0">
                <a:solidFill>
                  <a:srgbClr val="C00000"/>
                </a:solidFill>
                <a:latin typeface="Calibri" panose="020F0502020204030204" pitchFamily="34" charset="0"/>
                <a:cs typeface="Calibri" panose="020F0502020204030204" pitchFamily="34" charset="0"/>
              </a:rPr>
              <a:t>___________________________ programs are designed to revitalize endangered </a:t>
            </a:r>
            <a:r>
              <a:rPr lang="en-US" sz="2400" dirty="0" err="1">
                <a:solidFill>
                  <a:srgbClr val="C00000"/>
                </a:solidFill>
                <a:latin typeface="Calibri" panose="020F0502020204030204" pitchFamily="34" charset="0"/>
                <a:cs typeface="Calibri" panose="020F0502020204030204" pitchFamily="34" charset="0"/>
              </a:rPr>
              <a:t>i</a:t>
            </a:r>
            <a:r>
              <a:rPr lang="en" sz="2400" dirty="0">
                <a:solidFill>
                  <a:srgbClr val="C00000"/>
                </a:solidFill>
                <a:latin typeface="Calibri" panose="020F0502020204030204" pitchFamily="34" charset="0"/>
                <a:cs typeface="Calibri" panose="020F0502020204030204" pitchFamily="34" charset="0"/>
              </a:rPr>
              <a:t>ndigenous – or Native – cultures and languages.</a:t>
            </a:r>
          </a:p>
          <a:p>
            <a:endParaRPr lang="es-ES" sz="2400" kern="1200" dirty="0">
              <a:solidFill>
                <a:srgbClr val="C00000"/>
              </a:solidFill>
              <a:latin typeface="Calibri" panose="020F0502020204030204" pitchFamily="34" charset="0"/>
              <a:cs typeface="Calibri" panose="020F0502020204030204" pitchFamily="34" charset="0"/>
            </a:endParaRPr>
          </a:p>
          <a:p>
            <a:r>
              <a:rPr lang="es-ES" sz="2400" kern="1200" dirty="0">
                <a:solidFill>
                  <a:srgbClr val="002060"/>
                </a:solidFill>
                <a:latin typeface="Calibri" panose="020F0502020204030204" pitchFamily="34" charset="0"/>
              </a:rPr>
              <a:t>Los programas de _____________________________________                                                                              están diseñados para revitalizar culturas y lenguas indígenas </a:t>
            </a:r>
            <a:r>
              <a:rPr lang="en" sz="2400" dirty="0">
                <a:solidFill>
                  <a:srgbClr val="002060"/>
                </a:solidFill>
                <a:latin typeface="Calibri" panose="020F0502020204030204" pitchFamily="34" charset="0"/>
                <a:cs typeface="Calibri" panose="020F0502020204030204" pitchFamily="34" charset="0"/>
              </a:rPr>
              <a:t>–</a:t>
            </a:r>
            <a:r>
              <a:rPr lang="es-ES" sz="2400" kern="1200" dirty="0">
                <a:solidFill>
                  <a:srgbClr val="002060"/>
                </a:solidFill>
                <a:latin typeface="Calibri" panose="020F0502020204030204" pitchFamily="34" charset="0"/>
              </a:rPr>
              <a:t> o Nativas </a:t>
            </a:r>
            <a:r>
              <a:rPr lang="en" sz="2400" dirty="0">
                <a:solidFill>
                  <a:srgbClr val="002060"/>
                </a:solidFill>
                <a:latin typeface="Calibri" panose="020F0502020204030204" pitchFamily="34" charset="0"/>
                <a:cs typeface="Calibri" panose="020F0502020204030204" pitchFamily="34" charset="0"/>
              </a:rPr>
              <a:t>–</a:t>
            </a:r>
            <a:r>
              <a:rPr lang="es-ES" sz="2400" kern="1200" dirty="0">
                <a:solidFill>
                  <a:srgbClr val="002060"/>
                </a:solidFill>
                <a:latin typeface="Calibri" panose="020F0502020204030204" pitchFamily="34" charset="0"/>
              </a:rPr>
              <a:t> en peligro de desaparecer.</a:t>
            </a:r>
            <a:endParaRPr lang="en-US" sz="24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211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6</a:t>
            </a:fld>
            <a:endParaRPr lang="en-US"/>
          </a:p>
        </p:txBody>
      </p:sp>
      <p:sp>
        <p:nvSpPr>
          <p:cNvPr id="3" name="TextBox 2"/>
          <p:cNvSpPr txBox="1"/>
          <p:nvPr/>
        </p:nvSpPr>
        <p:spPr>
          <a:xfrm>
            <a:off x="23568" y="1075765"/>
            <a:ext cx="8715049" cy="4154984"/>
          </a:xfrm>
          <a:prstGeom prst="rect">
            <a:avLst/>
          </a:prstGeom>
          <a:noFill/>
        </p:spPr>
        <p:txBody>
          <a:bodyPr wrap="square" rtlCol="0">
            <a:spAutoFit/>
          </a:bodyPr>
          <a:lstStyle/>
          <a:p>
            <a:pPr marL="457200" lvl="0"/>
            <a:r>
              <a:rPr lang="es-ES" sz="2400" kern="1200" dirty="0">
                <a:solidFill>
                  <a:srgbClr val="002060"/>
                </a:solidFill>
                <a:latin typeface="Calibri" panose="020F0502020204030204" pitchFamily="34" charset="0"/>
              </a:rPr>
              <a:t>Un programa de _____________________ está diseñado para alumnos cuyo idioma materno es el inglés y que reciben la instrucción en un idioma mundial.</a:t>
            </a:r>
          </a:p>
          <a:p>
            <a:pPr marL="457200" lvl="0"/>
            <a:endParaRPr lang="es-ES" sz="2400" kern="1200" dirty="0">
              <a:solidFill>
                <a:srgbClr val="002060"/>
              </a:solidFill>
              <a:latin typeface="Calibri" panose="020F0502020204030204" pitchFamily="34" charset="0"/>
            </a:endParaRPr>
          </a:p>
          <a:p>
            <a:pPr marL="457200"/>
            <a:endParaRPr lang="en-US" sz="2400" dirty="0">
              <a:solidFill>
                <a:srgbClr val="C00000"/>
              </a:solidFill>
              <a:latin typeface="Calibri" panose="020F0502020204030204" pitchFamily="34" charset="0"/>
              <a:cs typeface="Calibri" panose="020F0502020204030204" pitchFamily="34" charset="0"/>
            </a:endParaRPr>
          </a:p>
          <a:p>
            <a:pPr marL="457200"/>
            <a:r>
              <a:rPr lang="en-US" sz="2400" dirty="0">
                <a:solidFill>
                  <a:srgbClr val="C00000"/>
                </a:solidFill>
                <a:latin typeface="Calibri" panose="020F0502020204030204" pitchFamily="34" charset="0"/>
                <a:cs typeface="Calibri" panose="020F0502020204030204" pitchFamily="34" charset="0"/>
              </a:rPr>
              <a:t>A __________________ </a:t>
            </a:r>
            <a:r>
              <a:rPr lang="en" sz="2400" dirty="0">
                <a:solidFill>
                  <a:srgbClr val="C00000"/>
                </a:solidFill>
                <a:latin typeface="Calibri" panose="020F0502020204030204" pitchFamily="34" charset="0"/>
                <a:cs typeface="Calibri" panose="020F0502020204030204" pitchFamily="34" charset="0"/>
              </a:rPr>
              <a:t>program is designed for learners whose home language is </a:t>
            </a:r>
            <a:r>
              <a:rPr lang="en-US" sz="2400" dirty="0">
                <a:solidFill>
                  <a:srgbClr val="C00000"/>
                </a:solidFill>
                <a:latin typeface="Calibri" panose="020F0502020204030204" pitchFamily="34" charset="0"/>
                <a:cs typeface="Calibri" panose="020F0502020204030204" pitchFamily="34" charset="0"/>
              </a:rPr>
              <a:t>English and who receive instruction in a world language</a:t>
            </a:r>
            <a:r>
              <a:rPr lang="en" sz="2400" dirty="0">
                <a:solidFill>
                  <a:srgbClr val="C00000"/>
                </a:solidFill>
                <a:latin typeface="Calibri" panose="020F0502020204030204" pitchFamily="34" charset="0"/>
                <a:cs typeface="Calibri" panose="020F0502020204030204" pitchFamily="34" charset="0"/>
              </a:rPr>
              <a:t>.</a:t>
            </a:r>
            <a:endParaRPr lang="es-ES" sz="2400" kern="1200" dirty="0">
              <a:solidFill>
                <a:srgbClr val="C00000"/>
              </a:solidFill>
              <a:latin typeface="Calibri" panose="020F0502020204030204" pitchFamily="34" charset="0"/>
              <a:cs typeface="Calibri" panose="020F0502020204030204" pitchFamily="34" charset="0"/>
            </a:endParaRPr>
          </a:p>
          <a:p>
            <a:pPr marL="457200" lvl="0"/>
            <a:endParaRPr lang="es-ES" sz="2400" dirty="0"/>
          </a:p>
          <a:p>
            <a:pPr marL="457200" lvl="0"/>
            <a:endParaRPr lang="es-ES" sz="2400" kern="1200" dirty="0">
              <a:solidFill>
                <a:srgbClr val="002060"/>
              </a:solidFill>
              <a:latin typeface="Calibri" panose="020F0502020204030204" pitchFamily="34" charset="0"/>
            </a:endParaRPr>
          </a:p>
          <a:p>
            <a:pPr marL="457200" lvl="0"/>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0025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7</a:t>
            </a:fld>
            <a:endParaRPr lang="en-US"/>
          </a:p>
        </p:txBody>
      </p:sp>
      <p:sp>
        <p:nvSpPr>
          <p:cNvPr id="3" name="TextBox 2"/>
          <p:cNvSpPr txBox="1"/>
          <p:nvPr/>
        </p:nvSpPr>
        <p:spPr>
          <a:xfrm>
            <a:off x="832725" y="1548695"/>
            <a:ext cx="7648687" cy="1200329"/>
          </a:xfrm>
          <a:prstGeom prst="rect">
            <a:avLst/>
          </a:prstGeom>
          <a:noFill/>
        </p:spPr>
        <p:txBody>
          <a:bodyPr wrap="square" rtlCol="0">
            <a:spAutoFit/>
          </a:bodyPr>
          <a:lstStyle/>
          <a:p>
            <a:r>
              <a:rPr lang="en-US" sz="2400" dirty="0">
                <a:solidFill>
                  <a:srgbClr val="002060"/>
                </a:solidFill>
                <a:latin typeface="Calibri" panose="020F0502020204030204" pitchFamily="34" charset="0"/>
                <a:cs typeface="Calibri" panose="020F0502020204030204" pitchFamily="34" charset="0"/>
              </a:rPr>
              <a:t>El </a:t>
            </a:r>
            <a:r>
              <a:rPr lang="es-MX" sz="2400" kern="1200" dirty="0">
                <a:solidFill>
                  <a:srgbClr val="002060"/>
                </a:solidFill>
                <a:latin typeface="Calibri" panose="020F0502020204030204" pitchFamily="34" charset="0"/>
              </a:rPr>
              <a:t>primer </a:t>
            </a:r>
            <a:r>
              <a:rPr lang="en-US" sz="2400" dirty="0" err="1">
                <a:solidFill>
                  <a:srgbClr val="002060"/>
                </a:solidFill>
                <a:latin typeface="Calibri" panose="020F0502020204030204" pitchFamily="34" charset="0"/>
                <a:cs typeface="Calibri" panose="020F0502020204030204" pitchFamily="34" charset="0"/>
              </a:rPr>
              <a:t>objetivo</a:t>
            </a:r>
            <a:r>
              <a:rPr lang="en-US" sz="2400" dirty="0">
                <a:solidFill>
                  <a:srgbClr val="002060"/>
                </a:solidFill>
                <a:latin typeface="Calibri" panose="020F0502020204030204" pitchFamily="34" charset="0"/>
                <a:cs typeface="Calibri" panose="020F0502020204030204" pitchFamily="34" charset="0"/>
              </a:rPr>
              <a:t> de la </a:t>
            </a:r>
            <a:r>
              <a:rPr lang="en-US" sz="2400" dirty="0" err="1">
                <a:solidFill>
                  <a:srgbClr val="002060"/>
                </a:solidFill>
                <a:latin typeface="Calibri" panose="020F0502020204030204" pitchFamily="34" charset="0"/>
                <a:cs typeface="Calibri" panose="020F0502020204030204" pitchFamily="34" charset="0"/>
              </a:rPr>
              <a:t>Educación</a:t>
            </a:r>
            <a:r>
              <a:rPr lang="en-US" sz="2400" dirty="0">
                <a:solidFill>
                  <a:srgbClr val="002060"/>
                </a:solidFill>
                <a:latin typeface="Calibri" panose="020F0502020204030204" pitchFamily="34" charset="0"/>
                <a:cs typeface="Calibri" panose="020F0502020204030204" pitchFamily="34" charset="0"/>
              </a:rPr>
              <a:t> DLI: ________________</a:t>
            </a:r>
          </a:p>
          <a:p>
            <a:endParaRPr lang="en-US" sz="2400" dirty="0">
              <a:solidFill>
                <a:srgbClr val="002060"/>
              </a:solidFill>
              <a:latin typeface="Calibri" panose="020F0502020204030204" pitchFamily="34" charset="0"/>
              <a:cs typeface="Calibri" panose="020F0502020204030204" pitchFamily="34" charset="0"/>
            </a:endParaRPr>
          </a:p>
          <a:p>
            <a:r>
              <a:rPr lang="en-US" sz="2400" dirty="0">
                <a:solidFill>
                  <a:srgbClr val="C00000"/>
                </a:solidFill>
                <a:latin typeface="Calibri" panose="020F0502020204030204" pitchFamily="34" charset="0"/>
                <a:cs typeface="Calibri" panose="020F0502020204030204" pitchFamily="34" charset="0"/>
              </a:rPr>
              <a:t>The first goal of DLI Education: ____________________ </a:t>
            </a:r>
          </a:p>
        </p:txBody>
      </p:sp>
    </p:spTree>
    <p:extLst>
      <p:ext uri="{BB962C8B-B14F-4D97-AF65-F5344CB8AC3E}">
        <p14:creationId xmlns:p14="http://schemas.microsoft.com/office/powerpoint/2010/main" val="3914860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8</a:t>
            </a:fld>
            <a:endParaRPr lang="en-US"/>
          </a:p>
        </p:txBody>
      </p:sp>
      <p:sp>
        <p:nvSpPr>
          <p:cNvPr id="6" name="Rectangle 5"/>
          <p:cNvSpPr/>
          <p:nvPr/>
        </p:nvSpPr>
        <p:spPr>
          <a:xfrm>
            <a:off x="286514" y="856314"/>
            <a:ext cx="8552686" cy="2677656"/>
          </a:xfrm>
          <a:prstGeom prst="rect">
            <a:avLst/>
          </a:prstGeom>
        </p:spPr>
        <p:txBody>
          <a:bodyPr wrap="square">
            <a:spAutoFit/>
          </a:bodyPr>
          <a:lstStyle/>
          <a:p>
            <a:r>
              <a:rPr lang="en-US" sz="2400" dirty="0">
                <a:solidFill>
                  <a:srgbClr val="C00000"/>
                </a:solidFill>
                <a:latin typeface="Calibri" panose="020F0502020204030204" pitchFamily="34" charset="0"/>
                <a:cs typeface="Calibri" panose="020F0502020204030204" pitchFamily="34" charset="0"/>
              </a:rPr>
              <a:t>DLI students achieve _______________________ in their academic subjects as similar students in English-only programs.</a:t>
            </a:r>
          </a:p>
          <a:p>
            <a:endParaRPr lang="en-US" sz="2400" dirty="0">
              <a:solidFill>
                <a:srgbClr val="C00000"/>
              </a:solidFill>
              <a:latin typeface="Calibri" panose="020F0502020204030204" pitchFamily="34" charset="0"/>
              <a:cs typeface="Calibri" panose="020F0502020204030204" pitchFamily="34" charset="0"/>
            </a:endParaRPr>
          </a:p>
          <a:p>
            <a:r>
              <a:rPr lang="es-ES" sz="2400" dirty="0">
                <a:solidFill>
                  <a:srgbClr val="002060"/>
                </a:solidFill>
                <a:latin typeface="Calibri" panose="020F0502020204030204" pitchFamily="34" charset="0"/>
                <a:cs typeface="Calibri" panose="020F0502020204030204" pitchFamily="34" charset="0"/>
              </a:rPr>
              <a:t>Los estudiantes de DLI </a:t>
            </a:r>
            <a:r>
              <a:rPr lang="es-MX" sz="2400" dirty="0">
                <a:solidFill>
                  <a:srgbClr val="002060"/>
                </a:solidFill>
                <a:latin typeface="Calibri" panose="020F0502020204030204" pitchFamily="34" charset="0"/>
                <a:cs typeface="Calibri" panose="020F0502020204030204" pitchFamily="34" charset="0"/>
              </a:rPr>
              <a:t>logran _____________________________ en sus materias académicas que los alumnos similares en programas </a:t>
            </a:r>
            <a:r>
              <a:rPr lang="en-US" sz="2400" dirty="0" err="1">
                <a:solidFill>
                  <a:srgbClr val="002060"/>
                </a:solidFill>
                <a:latin typeface="Calibri" panose="020F0502020204030204" pitchFamily="34" charset="0"/>
                <a:cs typeface="Calibri" panose="020F0502020204030204" pitchFamily="34" charset="0"/>
              </a:rPr>
              <a:t>donde</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sólo</a:t>
            </a:r>
            <a:r>
              <a:rPr lang="en-US" sz="2400" dirty="0">
                <a:solidFill>
                  <a:srgbClr val="002060"/>
                </a:solidFill>
                <a:latin typeface="Calibri" panose="020F0502020204030204" pitchFamily="34" charset="0"/>
                <a:cs typeface="Calibri" panose="020F0502020204030204" pitchFamily="34" charset="0"/>
              </a:rPr>
              <a:t> </a:t>
            </a:r>
            <a:r>
              <a:rPr lang="en-US" sz="2400" dirty="0" err="1">
                <a:solidFill>
                  <a:srgbClr val="002060"/>
                </a:solidFill>
                <a:latin typeface="Calibri" panose="020F0502020204030204" pitchFamily="34" charset="0"/>
                <a:cs typeface="Calibri" panose="020F0502020204030204" pitchFamily="34" charset="0"/>
              </a:rPr>
              <a:t>enfatizan</a:t>
            </a:r>
            <a:r>
              <a:rPr lang="en-US" sz="2400" dirty="0">
                <a:solidFill>
                  <a:srgbClr val="002060"/>
                </a:solidFill>
                <a:latin typeface="Calibri" panose="020F0502020204030204" pitchFamily="34" charset="0"/>
                <a:cs typeface="Calibri" panose="020F0502020204030204" pitchFamily="34" charset="0"/>
              </a:rPr>
              <a:t> el </a:t>
            </a:r>
            <a:r>
              <a:rPr lang="en-US" sz="2400" dirty="0" err="1">
                <a:solidFill>
                  <a:srgbClr val="002060"/>
                </a:solidFill>
                <a:latin typeface="Calibri" panose="020F0502020204030204" pitchFamily="34" charset="0"/>
                <a:cs typeface="Calibri" panose="020F0502020204030204" pitchFamily="34" charset="0"/>
              </a:rPr>
              <a:t>inglés</a:t>
            </a:r>
            <a:r>
              <a:rPr lang="es-MX" sz="2400" dirty="0">
                <a:solidFill>
                  <a:srgbClr val="002060"/>
                </a:solidFill>
                <a:latin typeface="Calibri" panose="020F0502020204030204" pitchFamily="34" charset="0"/>
                <a:cs typeface="Calibri" panose="020F0502020204030204" pitchFamily="34" charset="0"/>
              </a:rPr>
              <a:t>.</a:t>
            </a:r>
            <a:endParaRPr lang="en-US" sz="2400" dirty="0"/>
          </a:p>
          <a:p>
            <a:endParaRPr lang="en-US" sz="2400"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9555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9</a:t>
            </a:fld>
            <a:endParaRPr lang="en-US"/>
          </a:p>
        </p:txBody>
      </p:sp>
      <p:sp>
        <p:nvSpPr>
          <p:cNvPr id="3" name="TextBox 2"/>
          <p:cNvSpPr txBox="1"/>
          <p:nvPr/>
        </p:nvSpPr>
        <p:spPr>
          <a:xfrm>
            <a:off x="355003" y="842459"/>
            <a:ext cx="7906871" cy="3046988"/>
          </a:xfrm>
          <a:prstGeom prst="rect">
            <a:avLst/>
          </a:prstGeom>
          <a:noFill/>
        </p:spPr>
        <p:txBody>
          <a:bodyPr wrap="square" rtlCol="0">
            <a:spAutoFit/>
          </a:bodyPr>
          <a:lstStyle/>
          <a:p>
            <a:r>
              <a:rPr lang="es-ES" sz="2400" kern="1200" dirty="0">
                <a:solidFill>
                  <a:srgbClr val="002060"/>
                </a:solidFill>
                <a:latin typeface="Calibri" panose="020F0502020204030204" pitchFamily="34" charset="0"/>
              </a:rPr>
              <a:t>Los programas ___________________ sirven a grupos minoritarios que tienen idioma y antecedentes culturales similares, por ejemplo, un grupo de alumnos que hablan español en casa.</a:t>
            </a:r>
          </a:p>
          <a:p>
            <a:endParaRPr lang="es-ES" sz="2400" kern="1200" dirty="0">
              <a:solidFill>
                <a:srgbClr val="C00000"/>
              </a:solidFill>
              <a:latin typeface="Calibri" panose="020F0502020204030204" pitchFamily="34" charset="0"/>
            </a:endParaRPr>
          </a:p>
          <a:p>
            <a:r>
              <a:rPr lang="es-ES" sz="2400" kern="1200" dirty="0">
                <a:solidFill>
                  <a:srgbClr val="C00000"/>
                </a:solidFill>
                <a:latin typeface="Calibri" panose="020F0502020204030204" pitchFamily="34" charset="0"/>
              </a:rPr>
              <a:t>______________________</a:t>
            </a:r>
            <a:r>
              <a:rPr lang="es-ES" sz="2400" kern="1200" dirty="0" err="1">
                <a:solidFill>
                  <a:srgbClr val="C00000"/>
                </a:solidFill>
                <a:latin typeface="Calibri" panose="020F0502020204030204" pitchFamily="34" charset="0"/>
              </a:rPr>
              <a:t>programs</a:t>
            </a:r>
            <a:r>
              <a:rPr lang="es-ES" sz="2400" kern="1200" dirty="0">
                <a:solidFill>
                  <a:srgbClr val="C00000"/>
                </a:solidFill>
                <a:latin typeface="Calibri" panose="020F0502020204030204" pitchFamily="34" charset="0"/>
              </a:rPr>
              <a:t> </a:t>
            </a:r>
            <a:r>
              <a:rPr lang="en" sz="2400" dirty="0">
                <a:solidFill>
                  <a:srgbClr val="C00000"/>
                </a:solidFill>
                <a:latin typeface="Calibri" panose="020F0502020204030204" pitchFamily="34" charset="0"/>
                <a:cs typeface="Calibri" panose="020F0502020204030204" pitchFamily="34" charset="0"/>
              </a:rPr>
              <a:t>serve language learners with similar language and cultural backgrounds, </a:t>
            </a:r>
            <a:r>
              <a:rPr lang="en-US" sz="2400" dirty="0">
                <a:solidFill>
                  <a:srgbClr val="C00000"/>
                </a:solidFill>
                <a:latin typeface="Calibri" panose="020F0502020204030204" pitchFamily="34" charset="0"/>
                <a:cs typeface="Calibri" panose="020F0502020204030204" pitchFamily="34" charset="0"/>
              </a:rPr>
              <a:t>for example, a group of students who speak Spanish at home</a:t>
            </a:r>
            <a:r>
              <a:rPr lang="en" sz="2400" dirty="0">
                <a:solidFill>
                  <a:srgbClr val="C00000"/>
                </a:solidFill>
                <a:latin typeface="Calibri" panose="020F0502020204030204" pitchFamily="34" charset="0"/>
                <a:cs typeface="Calibri" panose="020F0502020204030204" pitchFamily="34" charset="0"/>
              </a:rPr>
              <a:t>. </a:t>
            </a:r>
            <a:r>
              <a:rPr lang="es-ES" sz="2400" kern="1200" dirty="0">
                <a:solidFill>
                  <a:srgbClr val="C00000"/>
                </a:solidFill>
                <a:latin typeface="Calibri" panose="020F0502020204030204" pitchFamily="34" charset="0"/>
                <a:cs typeface="Calibri" panose="020F0502020204030204" pitchFamily="34" charset="0"/>
              </a:rPr>
              <a:t> </a:t>
            </a:r>
            <a:endParaRPr lang="en-US" sz="2400"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54224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56</TotalTime>
  <Words>1158</Words>
  <Application>Microsoft Macintosh PowerPoint</Application>
  <PresentationFormat>On-screen Show (4:3)</PresentationFormat>
  <Paragraphs>159</Paragraphs>
  <Slides>28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Franklin Gothic Book</vt:lpstr>
      <vt:lpstr>Franklin Gothic Medium</vt:lpstr>
      <vt:lpstr>Wingdings</vt:lpstr>
      <vt:lpstr>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Maureen</dc:creator>
  <cp:lastModifiedBy>Diane J Tedick PhD</cp:lastModifiedBy>
  <cp:revision>11</cp:revision>
  <dcterms:created xsi:type="dcterms:W3CDTF">2019-03-15T00:42:48Z</dcterms:created>
  <dcterms:modified xsi:type="dcterms:W3CDTF">2021-02-17T00:18:28Z</dcterms:modified>
</cp:coreProperties>
</file>