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5"/>
  </p:notesMasterIdLst>
  <p:sldIdLst>
    <p:sldId id="427" r:id="rId2"/>
    <p:sldId id="362" r:id="rId3"/>
    <p:sldId id="353" r:id="rId4"/>
    <p:sldId id="256" r:id="rId5"/>
    <p:sldId id="257" r:id="rId6"/>
    <p:sldId id="451" r:id="rId7"/>
    <p:sldId id="258" r:id="rId8"/>
    <p:sldId id="259" r:id="rId9"/>
    <p:sldId id="260" r:id="rId10"/>
    <p:sldId id="271" r:id="rId11"/>
    <p:sldId id="276" r:id="rId12"/>
    <p:sldId id="274" r:id="rId13"/>
    <p:sldId id="275" r:id="rId14"/>
    <p:sldId id="272" r:id="rId15"/>
    <p:sldId id="277" r:id="rId16"/>
    <p:sldId id="449" r:id="rId17"/>
    <p:sldId id="261" r:id="rId18"/>
    <p:sldId id="452" r:id="rId19"/>
    <p:sldId id="443" r:id="rId20"/>
    <p:sldId id="326" r:id="rId21"/>
    <p:sldId id="328" r:id="rId22"/>
    <p:sldId id="504" r:id="rId23"/>
    <p:sldId id="523" r:id="rId24"/>
    <p:sldId id="522" r:id="rId25"/>
    <p:sldId id="263" r:id="rId26"/>
    <p:sldId id="264" r:id="rId27"/>
    <p:sldId id="265" r:id="rId28"/>
    <p:sldId id="266" r:id="rId29"/>
    <p:sldId id="447" r:id="rId30"/>
    <p:sldId id="295" r:id="rId31"/>
    <p:sldId id="444" r:id="rId32"/>
    <p:sldId id="505" r:id="rId33"/>
    <p:sldId id="506" r:id="rId34"/>
    <p:sldId id="507" r:id="rId35"/>
    <p:sldId id="508" r:id="rId36"/>
    <p:sldId id="509" r:id="rId37"/>
    <p:sldId id="445" r:id="rId38"/>
    <p:sldId id="510" r:id="rId39"/>
    <p:sldId id="484" r:id="rId40"/>
    <p:sldId id="517" r:id="rId41"/>
    <p:sldId id="520" r:id="rId42"/>
    <p:sldId id="521" r:id="rId43"/>
    <p:sldId id="38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722"/>
    <a:srgbClr val="ECC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74085" autoAdjust="0"/>
  </p:normalViewPr>
  <p:slideViewPr>
    <p:cSldViewPr snapToGrid="0">
      <p:cViewPr varScale="1">
        <p:scale>
          <a:sx n="85" d="100"/>
          <a:sy n="85" d="100"/>
        </p:scale>
        <p:origin x="1032" y="176"/>
      </p:cViewPr>
      <p:guideLst/>
    </p:cSldViewPr>
  </p:slideViewPr>
  <p:notesTextViewPr>
    <p:cViewPr>
      <p:scale>
        <a:sx n="150" d="100"/>
        <a:sy n="15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98C23A7C-E4E2-4A46-A5D3-8E461274400F}" type="datetimeFigureOut">
              <a:rPr lang="en-US" smtClean="0"/>
              <a:pPr/>
              <a:t>6/9/21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565690D-B0C3-4BAB-A587-3EA5670B7A08}" type="slidenum">
              <a:rPr lang="en-US" smtClean="0"/>
              <a:pPr/>
              <a:t>‹#›</a:t>
            </a:fld>
            <a:endParaRPr lang="en-US" dirty="0"/>
          </a:p>
        </p:txBody>
      </p:sp>
    </p:spTree>
    <p:extLst>
      <p:ext uri="{BB962C8B-B14F-4D97-AF65-F5344CB8AC3E}">
        <p14:creationId xmlns:p14="http://schemas.microsoft.com/office/powerpoint/2010/main" val="42216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l01904869.schoolwires.net/Page/681"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time_continue=74&amp;v=xDUVP1Jdrn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400" i="1" baseline="0" dirty="0"/>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  </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10</a:t>
            </a:fld>
            <a:endParaRPr lang="en-US"/>
          </a:p>
        </p:txBody>
      </p:sp>
    </p:spTree>
    <p:extLst>
      <p:ext uri="{BB962C8B-B14F-4D97-AF65-F5344CB8AC3E}">
        <p14:creationId xmlns:p14="http://schemas.microsoft.com/office/powerpoint/2010/main" val="405919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11</a:t>
            </a:fld>
            <a:endParaRPr lang="en-US" dirty="0"/>
          </a:p>
        </p:txBody>
      </p:sp>
    </p:spTree>
    <p:extLst>
      <p:ext uri="{BB962C8B-B14F-4D97-AF65-F5344CB8AC3E}">
        <p14:creationId xmlns:p14="http://schemas.microsoft.com/office/powerpoint/2010/main" val="424635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12</a:t>
            </a:fld>
            <a:endParaRPr lang="en-US"/>
          </a:p>
        </p:txBody>
      </p:sp>
    </p:spTree>
    <p:extLst>
      <p:ext uri="{BB962C8B-B14F-4D97-AF65-F5344CB8AC3E}">
        <p14:creationId xmlns:p14="http://schemas.microsoft.com/office/powerpoint/2010/main" val="204437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13</a:t>
            </a:fld>
            <a:endParaRPr lang="en-US"/>
          </a:p>
        </p:txBody>
      </p:sp>
    </p:spTree>
    <p:extLst>
      <p:ext uri="{BB962C8B-B14F-4D97-AF65-F5344CB8AC3E}">
        <p14:creationId xmlns:p14="http://schemas.microsoft.com/office/powerpoint/2010/main" val="85224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a:t>
            </a:r>
          </a:p>
        </p:txBody>
      </p:sp>
      <p:sp>
        <p:nvSpPr>
          <p:cNvPr id="4" name="Slide Number Placeholder 3"/>
          <p:cNvSpPr>
            <a:spLocks noGrp="1"/>
          </p:cNvSpPr>
          <p:nvPr>
            <p:ph type="sldNum" sz="quarter" idx="5"/>
          </p:nvPr>
        </p:nvSpPr>
        <p:spPr/>
        <p:txBody>
          <a:bodyPr/>
          <a:lstStyle/>
          <a:p>
            <a:fld id="{A565690D-B0C3-4BAB-A587-3EA5670B7A08}" type="slidenum">
              <a:rPr lang="en-US" smtClean="0"/>
              <a:t>14</a:t>
            </a:fld>
            <a:endParaRPr lang="en-US"/>
          </a:p>
        </p:txBody>
      </p:sp>
    </p:spTree>
    <p:extLst>
      <p:ext uri="{BB962C8B-B14F-4D97-AF65-F5344CB8AC3E}">
        <p14:creationId xmlns:p14="http://schemas.microsoft.com/office/powerpoint/2010/main" val="311115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565690D-B0C3-4BAB-A587-3EA5670B7A08}" type="slidenum">
              <a:rPr lang="en-US" smtClean="0"/>
              <a:t>15</a:t>
            </a:fld>
            <a:endParaRPr lang="en-US"/>
          </a:p>
        </p:txBody>
      </p:sp>
    </p:spTree>
    <p:extLst>
      <p:ext uri="{BB962C8B-B14F-4D97-AF65-F5344CB8AC3E}">
        <p14:creationId xmlns:p14="http://schemas.microsoft.com/office/powerpoint/2010/main" val="237874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16</a:t>
            </a:fld>
            <a:endParaRPr lang="en-US" dirty="0"/>
          </a:p>
        </p:txBody>
      </p:sp>
    </p:spTree>
    <p:extLst>
      <p:ext uri="{BB962C8B-B14F-4D97-AF65-F5344CB8AC3E}">
        <p14:creationId xmlns:p14="http://schemas.microsoft.com/office/powerpoint/2010/main" val="612530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565690D-B0C3-4BAB-A587-3EA5670B7A08}" type="slidenum">
              <a:rPr lang="en-US" smtClean="0"/>
              <a:t>17</a:t>
            </a:fld>
            <a:endParaRPr lang="en-US"/>
          </a:p>
        </p:txBody>
      </p:sp>
    </p:spTree>
    <p:extLst>
      <p:ext uri="{BB962C8B-B14F-4D97-AF65-F5344CB8AC3E}">
        <p14:creationId xmlns:p14="http://schemas.microsoft.com/office/powerpoint/2010/main" val="280454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s-ES" dirty="0" err="1"/>
              <a:t>The</a:t>
            </a:r>
            <a:r>
              <a:rPr lang="es-ES" dirty="0"/>
              <a:t> </a:t>
            </a:r>
            <a:r>
              <a:rPr lang="es-ES" dirty="0" err="1"/>
              <a:t>first</a:t>
            </a:r>
            <a:r>
              <a:rPr lang="es-ES" dirty="0"/>
              <a:t> </a:t>
            </a:r>
            <a:r>
              <a:rPr lang="es-ES" dirty="0" err="1"/>
              <a:t>Seal</a:t>
            </a:r>
            <a:r>
              <a:rPr lang="es-ES" dirty="0"/>
              <a:t> </a:t>
            </a:r>
            <a:r>
              <a:rPr lang="es-ES" dirty="0" err="1"/>
              <a:t>of</a:t>
            </a:r>
            <a:r>
              <a:rPr lang="es-ES" dirty="0"/>
              <a:t> </a:t>
            </a:r>
            <a:r>
              <a:rPr lang="es-ES" dirty="0" err="1"/>
              <a:t>Biliteracy</a:t>
            </a:r>
            <a:r>
              <a:rPr lang="es-ES" dirty="0"/>
              <a:t> </a:t>
            </a:r>
            <a:r>
              <a:rPr lang="es-ES" dirty="0" err="1"/>
              <a:t>was</a:t>
            </a:r>
            <a:r>
              <a:rPr lang="es-ES" dirty="0"/>
              <a:t> </a:t>
            </a:r>
            <a:r>
              <a:rPr lang="es-ES" dirty="0" err="1"/>
              <a:t>created</a:t>
            </a:r>
            <a:r>
              <a:rPr lang="es-ES" dirty="0"/>
              <a:t> in 2008 as </a:t>
            </a:r>
            <a:r>
              <a:rPr lang="es-ES" dirty="0" err="1"/>
              <a:t>part</a:t>
            </a:r>
            <a:r>
              <a:rPr lang="es-ES" dirty="0"/>
              <a:t> </a:t>
            </a:r>
            <a:r>
              <a:rPr lang="es-ES" dirty="0" err="1"/>
              <a:t>of</a:t>
            </a:r>
            <a:r>
              <a:rPr lang="es-ES" dirty="0"/>
              <a:t> a </a:t>
            </a:r>
            <a:r>
              <a:rPr lang="es-ES" dirty="0" err="1"/>
              <a:t>grassroots</a:t>
            </a:r>
            <a:r>
              <a:rPr lang="es-ES" dirty="0"/>
              <a:t> </a:t>
            </a:r>
            <a:r>
              <a:rPr lang="es-ES" dirty="0" err="1"/>
              <a:t>effort</a:t>
            </a:r>
            <a:r>
              <a:rPr lang="es-ES" dirty="0"/>
              <a:t> </a:t>
            </a:r>
            <a:r>
              <a:rPr lang="es-ES" dirty="0" err="1"/>
              <a:t>by</a:t>
            </a:r>
            <a:r>
              <a:rPr lang="es-ES" dirty="0"/>
              <a:t> </a:t>
            </a:r>
            <a:r>
              <a:rPr lang="es-ES" dirty="0" err="1"/>
              <a:t>the</a:t>
            </a:r>
            <a:r>
              <a:rPr lang="es-ES" dirty="0"/>
              <a:t> </a:t>
            </a:r>
            <a:r>
              <a:rPr lang="es-ES" dirty="0" err="1"/>
              <a:t>nonprofit</a:t>
            </a:r>
            <a:r>
              <a:rPr lang="es-ES" dirty="0"/>
              <a:t> </a:t>
            </a:r>
            <a:r>
              <a:rPr lang="es-ES" dirty="0" err="1"/>
              <a:t>group</a:t>
            </a:r>
            <a:r>
              <a:rPr lang="es-ES" dirty="0"/>
              <a:t>, “</a:t>
            </a:r>
            <a:r>
              <a:rPr lang="es-ES" dirty="0" err="1"/>
              <a:t>Californians</a:t>
            </a:r>
            <a:r>
              <a:rPr lang="es-ES" dirty="0"/>
              <a:t> </a:t>
            </a:r>
            <a:r>
              <a:rPr lang="es-ES" dirty="0" err="1"/>
              <a:t>Together</a:t>
            </a:r>
            <a:r>
              <a:rPr lang="es-ES" dirty="0"/>
              <a:t>.”  </a:t>
            </a:r>
            <a:r>
              <a:rPr lang="es-ES" dirty="0" err="1"/>
              <a:t>Their</a:t>
            </a:r>
            <a:r>
              <a:rPr lang="es-ES" dirty="0"/>
              <a:t> </a:t>
            </a:r>
            <a:r>
              <a:rPr lang="es-ES" dirty="0" err="1"/>
              <a:t>goal</a:t>
            </a:r>
            <a:r>
              <a:rPr lang="es-ES" dirty="0"/>
              <a:t> </a:t>
            </a:r>
            <a:r>
              <a:rPr lang="es-ES" dirty="0" err="1"/>
              <a:t>was</a:t>
            </a:r>
            <a:r>
              <a:rPr lang="es-ES" dirty="0"/>
              <a:t> </a:t>
            </a:r>
            <a:r>
              <a:rPr lang="es-ES" dirty="0" err="1"/>
              <a:t>to</a:t>
            </a:r>
            <a:r>
              <a:rPr lang="es-ES" dirty="0"/>
              <a:t> </a:t>
            </a:r>
            <a:r>
              <a:rPr lang="es-ES" dirty="0" err="1"/>
              <a:t>recognize</a:t>
            </a:r>
            <a:r>
              <a:rPr lang="es-ES" dirty="0"/>
              <a:t> </a:t>
            </a:r>
            <a:r>
              <a:rPr lang="es-ES" dirty="0" err="1"/>
              <a:t>high</a:t>
            </a:r>
            <a:r>
              <a:rPr lang="es-ES" dirty="0"/>
              <a:t> </a:t>
            </a:r>
            <a:r>
              <a:rPr lang="es-ES" dirty="0" err="1"/>
              <a:t>school</a:t>
            </a:r>
            <a:r>
              <a:rPr lang="es-ES" dirty="0"/>
              <a:t> </a:t>
            </a:r>
            <a:r>
              <a:rPr lang="es-ES" dirty="0" err="1"/>
              <a:t>graduates</a:t>
            </a:r>
            <a:r>
              <a:rPr lang="es-ES" dirty="0"/>
              <a:t> </a:t>
            </a:r>
            <a:r>
              <a:rPr lang="es-ES" dirty="0" err="1"/>
              <a:t>who</a:t>
            </a:r>
            <a:r>
              <a:rPr lang="es-ES" dirty="0"/>
              <a:t> </a:t>
            </a:r>
            <a:r>
              <a:rPr lang="es-ES" dirty="0" err="1"/>
              <a:t>had</a:t>
            </a:r>
            <a:r>
              <a:rPr lang="es-ES" dirty="0"/>
              <a:t> </a:t>
            </a:r>
            <a:r>
              <a:rPr lang="es-ES" dirty="0" err="1"/>
              <a:t>obtained</a:t>
            </a:r>
            <a:r>
              <a:rPr lang="es-ES" dirty="0"/>
              <a:t> </a:t>
            </a:r>
            <a:r>
              <a:rPr lang="es-ES" dirty="0" err="1"/>
              <a:t>high</a:t>
            </a:r>
            <a:r>
              <a:rPr lang="es-ES" dirty="0"/>
              <a:t> </a:t>
            </a:r>
            <a:r>
              <a:rPr lang="es-ES" dirty="0" err="1"/>
              <a:t>levels</a:t>
            </a:r>
            <a:r>
              <a:rPr lang="es-ES" dirty="0"/>
              <a:t> </a:t>
            </a:r>
            <a:r>
              <a:rPr lang="es-ES" dirty="0" err="1"/>
              <a:t>of</a:t>
            </a:r>
            <a:r>
              <a:rPr lang="es-ES" dirty="0"/>
              <a:t> </a:t>
            </a:r>
            <a:r>
              <a:rPr lang="es-ES" dirty="0" err="1"/>
              <a:t>competency</a:t>
            </a:r>
            <a:r>
              <a:rPr lang="es-ES" dirty="0"/>
              <a:t> in </a:t>
            </a:r>
            <a:r>
              <a:rPr lang="es-ES" dirty="0" err="1"/>
              <a:t>one</a:t>
            </a:r>
            <a:r>
              <a:rPr lang="es-ES" dirty="0"/>
              <a:t> </a:t>
            </a:r>
            <a:r>
              <a:rPr lang="es-ES" dirty="0" err="1"/>
              <a:t>or</a:t>
            </a:r>
            <a:r>
              <a:rPr lang="es-ES" dirty="0"/>
              <a:t> more </a:t>
            </a:r>
            <a:r>
              <a:rPr lang="es-ES" dirty="0" err="1"/>
              <a:t>languages</a:t>
            </a:r>
            <a:r>
              <a:rPr lang="es-ES" dirty="0"/>
              <a:t> in </a:t>
            </a:r>
            <a:r>
              <a:rPr lang="es-ES" dirty="0" err="1"/>
              <a:t>addition</a:t>
            </a:r>
            <a:r>
              <a:rPr lang="es-ES" dirty="0"/>
              <a:t> </a:t>
            </a:r>
            <a:r>
              <a:rPr lang="es-ES" dirty="0" err="1"/>
              <a:t>to</a:t>
            </a:r>
            <a:r>
              <a:rPr lang="es-ES" dirty="0"/>
              <a:t> English.</a:t>
            </a:r>
            <a:r>
              <a:rPr lang="en-US" dirty="0"/>
              <a:t>  The seal has gained in popularity throughout the United States in recent years.</a:t>
            </a:r>
            <a:endParaRPr lang="en-US" sz="1100" b="0" i="0" kern="1200" dirty="0">
              <a:solidFill>
                <a:schemeClr val="tx1"/>
              </a:solidFill>
              <a:effectLst/>
              <a:ea typeface="+mn-ea"/>
              <a:cs typeface="+mn-cs"/>
            </a:endParaRPr>
          </a:p>
          <a:p>
            <a:pPr>
              <a:buNone/>
            </a:pPr>
            <a:endParaRPr lang="en-US" dirty="0"/>
          </a:p>
        </p:txBody>
      </p:sp>
    </p:spTree>
    <p:extLst>
      <p:ext uri="{BB962C8B-B14F-4D97-AF65-F5344CB8AC3E}">
        <p14:creationId xmlns:p14="http://schemas.microsoft.com/office/powerpoint/2010/main" val="3844293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Facilitators: Encourage participants to sit with new people tonight.  Make sure they are sitting in mixed language</a:t>
            </a:r>
            <a:r>
              <a:rPr lang="en-US" sz="1200" i="1" baseline="0" dirty="0"/>
              <a:t> groups with at least one bilingual at each table who can give linguistic support as needed.</a:t>
            </a:r>
            <a:endParaRPr lang="es-E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24311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400" b="0" i="1" kern="1200" dirty="0">
                <a:solidFill>
                  <a:schemeClr val="tx1"/>
                </a:solidFill>
                <a:effectLst/>
                <a:latin typeface="Calibri" panose="020F0502020204030204" pitchFamily="34" charset="0"/>
                <a:ea typeface="+mn-ea"/>
                <a:cs typeface="+mn-cs"/>
              </a:rPr>
              <a:t>These two students are Spanish home language speakers.  You should add that many seals have been awarded to English home language speakers who have learned Spanish (and other languages) as a second language. </a:t>
            </a:r>
            <a:endParaRPr lang="en-US" sz="1400" b="0" kern="1200" dirty="0">
              <a:solidFill>
                <a:schemeClr val="tx1"/>
              </a:solidFill>
              <a:effectLst/>
              <a:ea typeface="+mn-ea"/>
              <a:cs typeface="+mn-cs"/>
            </a:endParaRPr>
          </a:p>
          <a:p>
            <a:pPr>
              <a:buNone/>
            </a:pPr>
            <a:r>
              <a:rPr lang="en-US" sz="1400" kern="1200" dirty="0">
                <a:solidFill>
                  <a:schemeClr val="tx1"/>
                </a:solidFill>
                <a:effectLst/>
                <a:ea typeface="+mn-ea"/>
                <a:cs typeface="+mn-cs"/>
              </a:rPr>
              <a:t>C</a:t>
            </a:r>
            <a:r>
              <a:rPr lang="en-US" sz="1400" i="1" kern="1200" dirty="0">
                <a:solidFill>
                  <a:schemeClr val="tx1"/>
                </a:solidFill>
                <a:effectLst/>
                <a:ea typeface="+mn-ea"/>
                <a:cs typeface="+mn-cs"/>
              </a:rPr>
              <a:t>lick on each of the two pictures on the left to see the videos or on the video icon to take you to the home page</a:t>
            </a:r>
            <a:r>
              <a:rPr lang="en-US" sz="1400" kern="1200" dirty="0">
                <a:solidFill>
                  <a:schemeClr val="tx1"/>
                </a:solidFill>
                <a:effectLst/>
                <a:ea typeface="+mn-ea"/>
                <a:cs typeface="+mn-cs"/>
              </a:rPr>
              <a:t>:  </a:t>
            </a:r>
            <a:r>
              <a:rPr lang="en-US" sz="1400" i="1" u="sng" kern="1200" dirty="0">
                <a:solidFill>
                  <a:schemeClr val="tx1"/>
                </a:solidFill>
                <a:effectLst/>
                <a:ea typeface="+mn-ea"/>
                <a:cs typeface="+mn-cs"/>
                <a:hlinkClick r:id="rId3"/>
              </a:rPr>
              <a:t>https://il01904869.schoolwires.net/Page/681</a:t>
            </a:r>
            <a:r>
              <a:rPr lang="en-US" sz="1400" i="1" kern="1200" dirty="0">
                <a:solidFill>
                  <a:schemeClr val="tx1"/>
                </a:solidFill>
                <a:effectLst/>
                <a:ea typeface="+mn-ea"/>
                <a:cs typeface="+mn-cs"/>
              </a:rPr>
              <a:t> The home page includes all of the videos.  You could just use that, but just in case their site links don’t work, here are the YouTube URLs:</a:t>
            </a:r>
            <a:br>
              <a:rPr lang="en-US" sz="1400" i="1" kern="1200" dirty="0">
                <a:solidFill>
                  <a:schemeClr val="tx1"/>
                </a:solidFill>
                <a:effectLst/>
                <a:ea typeface="+mn-ea"/>
                <a:cs typeface="+mn-cs"/>
              </a:rPr>
            </a:br>
            <a:r>
              <a:rPr lang="en-US" sz="1400" i="1" u="sng" kern="1200" dirty="0">
                <a:solidFill>
                  <a:schemeClr val="tx1"/>
                </a:solidFill>
                <a:effectLst/>
                <a:ea typeface="+mn-ea"/>
                <a:cs typeface="+mn-cs"/>
                <a:hlinkClick r:id="rId4"/>
              </a:rPr>
              <a:t>https://www.youtube.com/watch?time_continue=74&amp;v=xDUVP1Jdrn0</a:t>
            </a:r>
            <a:br>
              <a:rPr lang="en-US" sz="1400" i="1" kern="1200" dirty="0">
                <a:solidFill>
                  <a:schemeClr val="tx1"/>
                </a:solidFill>
                <a:effectLst/>
                <a:ea typeface="+mn-ea"/>
                <a:cs typeface="+mn-cs"/>
              </a:rPr>
            </a:br>
            <a:r>
              <a:rPr lang="en-US" sz="1400" i="1" kern="1200" dirty="0">
                <a:solidFill>
                  <a:schemeClr val="tx1"/>
                </a:solidFill>
                <a:effectLst/>
                <a:ea typeface="+mn-ea"/>
                <a:cs typeface="+mn-cs"/>
              </a:rPr>
              <a:t>https://www.youtube.com/watch?time_continue=2&amp;v=plSHKr9bpVI</a:t>
            </a:r>
          </a:p>
          <a:p>
            <a:pPr>
              <a:buNone/>
            </a:pPr>
            <a:endParaRPr lang="en-US" sz="1400" i="1" kern="1200" dirty="0">
              <a:solidFill>
                <a:schemeClr val="tx1"/>
              </a:solidFill>
              <a:effectLst/>
              <a:ea typeface="+mn-ea"/>
              <a:cs typeface="+mn-cs"/>
            </a:endParaRPr>
          </a:p>
          <a:p>
            <a:pPr>
              <a:buNone/>
            </a:pPr>
            <a:endParaRPr lang="en-US" sz="1400" kern="1200" dirty="0">
              <a:solidFill>
                <a:schemeClr val="tx1"/>
              </a:solidFill>
              <a:effectLs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23</a:t>
            </a:fld>
            <a:endParaRPr lang="en-US"/>
          </a:p>
        </p:txBody>
      </p:sp>
    </p:spTree>
    <p:extLst>
      <p:ext uri="{BB962C8B-B14F-4D97-AF65-F5344CB8AC3E}">
        <p14:creationId xmlns:p14="http://schemas.microsoft.com/office/powerpoint/2010/main" val="301032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24</a:t>
            </a:fld>
            <a:endParaRPr lang="en-US" dirty="0"/>
          </a:p>
        </p:txBody>
      </p:sp>
    </p:spTree>
    <p:extLst>
      <p:ext uri="{BB962C8B-B14F-4D97-AF65-F5344CB8AC3E}">
        <p14:creationId xmlns:p14="http://schemas.microsoft.com/office/powerpoint/2010/main" val="494538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When students see that their parents value their language and culture, they are more likely to embrace those values themselves and are more motivated to continue in the DLI program through grade 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a:p>
            <a:r>
              <a:rPr lang="en-US" i="1" dirty="0"/>
              <a:t>Take a few minutes to elicit some suggestions for how Spanish language speakers can use their language outside the classroom.</a:t>
            </a:r>
          </a:p>
        </p:txBody>
      </p:sp>
      <p:sp>
        <p:nvSpPr>
          <p:cNvPr id="4" name="Slide Number Placeholder 3"/>
          <p:cNvSpPr>
            <a:spLocks noGrp="1"/>
          </p:cNvSpPr>
          <p:nvPr>
            <p:ph type="sldNum" sz="quarter" idx="5"/>
          </p:nvPr>
        </p:nvSpPr>
        <p:spPr/>
        <p:txBody>
          <a:bodyPr/>
          <a:lstStyle/>
          <a:p>
            <a:fld id="{A565690D-B0C3-4BAB-A587-3EA5670B7A08}" type="slidenum">
              <a:rPr lang="en-US" smtClean="0"/>
              <a:t>25</a:t>
            </a:fld>
            <a:endParaRPr lang="en-US"/>
          </a:p>
        </p:txBody>
      </p:sp>
    </p:spTree>
    <p:extLst>
      <p:ext uri="{BB962C8B-B14F-4D97-AF65-F5344CB8AC3E}">
        <p14:creationId xmlns:p14="http://schemas.microsoft.com/office/powerpoint/2010/main" val="116658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The more students use their language in culturally authentic contexts, the more they begin to see a future for themselves as bilinguals and the more motivated they are to pursue advanced language study in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i="1" dirty="0"/>
              <a:t>Take a few moments to elicit some suggestions for how English home language speakers can develop their Spanish outside the classroom.</a:t>
            </a:r>
          </a:p>
        </p:txBody>
      </p:sp>
      <p:sp>
        <p:nvSpPr>
          <p:cNvPr id="4" name="Slide Number Placeholder 3"/>
          <p:cNvSpPr>
            <a:spLocks noGrp="1"/>
          </p:cNvSpPr>
          <p:nvPr>
            <p:ph type="sldNum" sz="quarter" idx="5"/>
          </p:nvPr>
        </p:nvSpPr>
        <p:spPr/>
        <p:txBody>
          <a:bodyPr/>
          <a:lstStyle/>
          <a:p>
            <a:fld id="{A565690D-B0C3-4BAB-A587-3EA5670B7A08}" type="slidenum">
              <a:rPr lang="en-US" smtClean="0"/>
              <a:t>26</a:t>
            </a:fld>
            <a:endParaRPr lang="en-US"/>
          </a:p>
        </p:txBody>
      </p:sp>
    </p:spTree>
    <p:extLst>
      <p:ext uri="{BB962C8B-B14F-4D97-AF65-F5344CB8AC3E}">
        <p14:creationId xmlns:p14="http://schemas.microsoft.com/office/powerpoint/2010/main" val="783977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800"/>
              </a:spcAft>
            </a:pPr>
            <a:r>
              <a:rPr lang="en-US" sz="1200" i="1" dirty="0">
                <a:ea typeface="Calibri" panose="020F0502020204030204" pitchFamily="34" charset="0"/>
                <a:cs typeface="Calibri" panose="020F0502020204030204" pitchFamily="34" charset="0"/>
              </a:rPr>
              <a:t>Using index cards, participants write down how they think their child would respond and,  on the back side, one thing they can do to encourage and motivate their child to stick with DLI through high school.</a:t>
            </a:r>
            <a:r>
              <a:rPr lang="en-US" sz="1200" i="1" dirty="0">
                <a:effectLst/>
                <a:ea typeface="Calibri" panose="020F0502020204030204" pitchFamily="34" charset="0"/>
                <a:cs typeface="Times New Roman" panose="02020603050405020304" pitchFamily="18" charset="0"/>
              </a:rPr>
              <a:t>   Share out a few ideas.</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27</a:t>
            </a:fld>
            <a:endParaRPr lang="en-US"/>
          </a:p>
        </p:txBody>
      </p:sp>
    </p:spTree>
    <p:extLst>
      <p:ext uri="{BB962C8B-B14F-4D97-AF65-F5344CB8AC3E}">
        <p14:creationId xmlns:p14="http://schemas.microsoft.com/office/powerpoint/2010/main" val="241542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28</a:t>
            </a:fld>
            <a:endParaRPr lang="en-US"/>
          </a:p>
        </p:txBody>
      </p:sp>
    </p:spTree>
    <p:extLst>
      <p:ext uri="{BB962C8B-B14F-4D97-AF65-F5344CB8AC3E}">
        <p14:creationId xmlns:p14="http://schemas.microsoft.com/office/powerpoint/2010/main" val="1572533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r>
              <a:rPr lang="en-US" sz="1100" kern="1200" dirty="0">
                <a:solidFill>
                  <a:schemeClr val="tx1"/>
                </a:solidFill>
                <a:effectLst/>
                <a:ea typeface="+mn-ea"/>
                <a:cs typeface="+mn-cs"/>
              </a:rPr>
              <a:t>Enrolling your child in a DLI program is not enough to ensure the level of proficiency necessary for the most demanding careers, such as physician or lawyer.  However, you are setting your child on a solid path to a bilingual future. We have already seen that almost all DLI students who remain in the program from kindergarten through grade 12 achieve proficiency in the Intermediate Mid range and many immersion students even reach the Advanced Low range by the end of </a:t>
            </a:r>
            <a:r>
              <a:rPr lang="en-US" sz="1100" b="1" kern="1200" dirty="0">
                <a:solidFill>
                  <a:schemeClr val="tx1"/>
                </a:solidFill>
                <a:effectLst/>
                <a:ea typeface="+mn-ea"/>
                <a:cs typeface="+mn-cs"/>
              </a:rPr>
              <a:t>grade 12.</a:t>
            </a:r>
            <a:r>
              <a:rPr lang="en-US" sz="1100" kern="1200" dirty="0">
                <a:solidFill>
                  <a:schemeClr val="tx1"/>
                </a:solidFill>
                <a:effectLst/>
                <a:ea typeface="+mn-ea"/>
                <a:cs typeface="+mn-cs"/>
              </a:rPr>
              <a:t>   But in order to achieve the high level of language proficiency required to work in a bilingual environment, students will need many additional opportunities to use Spanish and will have to continue formal study of the language as well.</a:t>
            </a:r>
          </a:p>
          <a:p>
            <a:pPr>
              <a:buFontTx/>
              <a:buNone/>
            </a:pPr>
            <a:endParaRPr lang="en-US" sz="1100" kern="1200" dirty="0">
              <a:solidFill>
                <a:schemeClr val="tx1"/>
              </a:solidFill>
              <a:effectLst/>
              <a:ea typeface="+mn-ea"/>
              <a:cs typeface="+mn-cs"/>
            </a:endParaRPr>
          </a:p>
          <a:p>
            <a:pPr>
              <a:buFontTx/>
              <a:buNone/>
            </a:pPr>
            <a:r>
              <a:rPr lang="en-US" sz="1100" kern="1200" dirty="0">
                <a:solidFill>
                  <a:schemeClr val="tx1"/>
                </a:solidFill>
                <a:effectLst/>
                <a:ea typeface="+mn-ea"/>
                <a:cs typeface="+mn-cs"/>
              </a:rPr>
              <a:t>This graph shows some traditional careers for today’s bilinguals.  There will be many other careers for bilinguals in the future that don’t even exist today.</a:t>
            </a:r>
            <a:endParaRPr lang="es-ES" sz="1100" i="1" kern="1200" dirty="0">
              <a:solidFill>
                <a:schemeClr val="tx1"/>
              </a:solidFill>
              <a:effectLst/>
              <a:ea typeface="+mn-ea"/>
              <a:cs typeface="+mn-cs"/>
            </a:endParaRPr>
          </a:p>
        </p:txBody>
      </p:sp>
    </p:spTree>
    <p:extLst>
      <p:ext uri="{BB962C8B-B14F-4D97-AF65-F5344CB8AC3E}">
        <p14:creationId xmlns:p14="http://schemas.microsoft.com/office/powerpoint/2010/main" val="261209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r>
              <a:rPr lang="en-US" sz="1200" b="0" i="1" kern="1200" dirty="0">
                <a:solidFill>
                  <a:schemeClr val="tx1"/>
                </a:solidFill>
                <a:effectLst/>
                <a:latin typeface="Calibri" panose="020F0502020204030204" pitchFamily="34" charset="0"/>
                <a:ea typeface="+mn-ea"/>
                <a:cs typeface="+mn-cs"/>
              </a:rPr>
              <a:t>Reintroduce yourself.  Encourage participants to sit with new people tonight.  Make sure they are sitting in mixed language groups with at least one bilingual at each table who can give linguistic support as </a:t>
            </a:r>
            <a:r>
              <a:rPr lang="en-US" sz="1200" b="0" i="1" kern="1200">
                <a:solidFill>
                  <a:schemeClr val="tx1"/>
                </a:solidFill>
                <a:effectLst/>
                <a:latin typeface="Calibri" panose="020F0502020204030204" pitchFamily="34" charset="0"/>
                <a:ea typeface="+mn-ea"/>
                <a:cs typeface="+mn-cs"/>
              </a:rPr>
              <a:t>needed.</a:t>
            </a:r>
            <a:r>
              <a:rPr lang="en-US" sz="1200" b="1" i="1" kern="1200">
                <a:solidFill>
                  <a:schemeClr val="tx1"/>
                </a:solidFill>
                <a:effectLst/>
                <a:latin typeface="Calibri" panose="020F0502020204030204" pitchFamily="34" charset="0"/>
                <a:ea typeface="+mn-ea"/>
                <a:cs typeface="+mn-cs"/>
              </a:rPr>
              <a:t> </a:t>
            </a:r>
            <a:endParaRPr lang="en-US" sz="1400" i="1" dirty="0"/>
          </a:p>
          <a:p>
            <a:pPr>
              <a:buNone/>
            </a:pPr>
            <a:endParaRPr lang="en-US" sz="1400" i="1" dirty="0"/>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According to a report by the Civil Rights Project at</a:t>
            </a:r>
            <a:r>
              <a:rPr lang="en-US" baseline="0" dirty="0"/>
              <a:t> UCLA and the Educational Testing Service…</a:t>
            </a:r>
            <a:r>
              <a:rPr lang="en-US" i="1" baseline="0" dirty="0"/>
              <a:t>Read the slide.</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After reading bullet points add</a:t>
            </a:r>
            <a:r>
              <a:rPr lang="is-IS" i="1" dirty="0"/>
              <a:t>…</a:t>
            </a:r>
            <a:endParaRPr lang="en-US" i="1" dirty="0"/>
          </a:p>
          <a:p>
            <a:pPr>
              <a:buNone/>
            </a:pPr>
            <a:r>
              <a:rPr lang="en-US" dirty="0"/>
              <a:t>In fact, a</a:t>
            </a:r>
            <a:r>
              <a:rPr lang="en-US" baseline="0" dirty="0"/>
              <a:t> study in Belgium found that </a:t>
            </a:r>
            <a:r>
              <a:rPr lang="en-US" u="sng" baseline="0" dirty="0"/>
              <a:t>balanced bilinguals </a:t>
            </a:r>
            <a:r>
              <a:rPr lang="en-US" baseline="0" dirty="0"/>
              <a:t>earn about $5,200 more annually at the beginning of their careers than do monolinguals – the findings were the same for different language groups. So there is a substantial loss to a person in earnings over time if they lose the home language.</a:t>
            </a:r>
            <a:endParaRPr lang="en-US" dirty="0"/>
          </a:p>
        </p:txBody>
      </p:sp>
    </p:spTree>
    <p:extLst>
      <p:ext uri="{BB962C8B-B14F-4D97-AF65-F5344CB8AC3E}">
        <p14:creationId xmlns:p14="http://schemas.microsoft.com/office/powerpoint/2010/main" val="1323871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This activity will help you make the connection between language proficiency and actual careers.  </a:t>
            </a:r>
          </a:p>
          <a:p>
            <a:pPr>
              <a:buNone/>
            </a:pPr>
            <a:r>
              <a:rPr lang="en-US" i="0" dirty="0"/>
              <a:t>Five recent</a:t>
            </a:r>
            <a:r>
              <a:rPr lang="en-US" i="0" baseline="0" dirty="0"/>
              <a:t> college </a:t>
            </a:r>
            <a:r>
              <a:rPr lang="en-US" i="0" dirty="0"/>
              <a:t>graduates are attending a job</a:t>
            </a:r>
            <a:r>
              <a:rPr lang="en-US" i="0" baseline="0" dirty="0"/>
              <a:t> fair.  All attended DLI programs growing up. Can you match them with their future career possibilities?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Descriptions of each graduate are included in the session handout.  Introduce each of the five job seekers by reading the first three columns of </a:t>
            </a:r>
            <a:r>
              <a:rPr lang="en-US" i="1"/>
              <a:t>slides 32-36.  </a:t>
            </a:r>
            <a:r>
              <a:rPr lang="en-US" i="1" dirty="0"/>
              <a:t>Participants will read the fourth column at</a:t>
            </a:r>
            <a:r>
              <a:rPr lang="en-US" i="1" baseline="0" dirty="0"/>
              <a:t> their table, then</a:t>
            </a:r>
            <a:r>
              <a:rPr lang="en-US" i="1" dirty="0"/>
              <a:t> try to put the five candidates in order according to their language proficiency.  This will be based on language spoken at home, formal schooling, other language experiences and the description of their proficiency.  When they have ordered</a:t>
            </a:r>
            <a:r>
              <a:rPr lang="en-US" i="1" baseline="0" dirty="0"/>
              <a:t> the five from highest to lowest proficiency, show</a:t>
            </a:r>
            <a:r>
              <a:rPr lang="en-US" i="1" dirty="0"/>
              <a:t> slide</a:t>
            </a:r>
            <a:r>
              <a:rPr lang="en-US" i="1" baseline="0" dirty="0"/>
              <a:t> 37. </a:t>
            </a:r>
            <a:endParaRPr lang="en-US" i="1" dirty="0"/>
          </a:p>
          <a:p>
            <a:pPr>
              <a:buNone/>
            </a:pPr>
            <a:endParaRPr lang="en-US" i="0" dirty="0"/>
          </a:p>
        </p:txBody>
      </p:sp>
    </p:spTree>
    <p:extLst>
      <p:ext uri="{BB962C8B-B14F-4D97-AF65-F5344CB8AC3E}">
        <p14:creationId xmlns:p14="http://schemas.microsoft.com/office/powerpoint/2010/main" val="2908305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2757355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76850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275735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1121463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2757355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i="1" dirty="0"/>
              <a:t>Debrief placement of candidates by pointing out: </a:t>
            </a:r>
          </a:p>
          <a:p>
            <a:pPr algn="l">
              <a:buFontTx/>
              <a:buNone/>
            </a:pPr>
            <a:r>
              <a:rPr lang="en-US" i="0" baseline="0" dirty="0"/>
              <a:t>Spanish home language speakers like Manuel who continue to speak Spanish in the home, spend extended periods of time in a Spanish-speaking environment and continue their Spanish studies in college are the most likely to achieve high levels of proficiency.</a:t>
            </a:r>
          </a:p>
          <a:p>
            <a:pPr marL="171450" indent="-171450" algn="l"/>
            <a:r>
              <a:rPr lang="en-US" sz="1200" kern="1200" dirty="0">
                <a:solidFill>
                  <a:schemeClr val="tx1"/>
                </a:solidFill>
                <a:effectLst/>
                <a:ea typeface="+mn-ea"/>
                <a:cs typeface="+mn-cs"/>
              </a:rPr>
              <a:t>English-language speakers like Maya need four years of advanced Spanish in college and an extended stay in a Spanish-speaking country if they are to achieve the high levels of language proficiency and cultural competence necessary for a bilingual career.</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i="0" dirty="0"/>
              <a:t>Students like Maria </a:t>
            </a:r>
            <a:r>
              <a:rPr lang="en-US" i="0" baseline="0" dirty="0"/>
              <a:t>may have good speaking skills, but they still need advanced language study in college to acquire the necessary academic language and writing skills required in higher level careers.</a:t>
            </a:r>
          </a:p>
          <a:p>
            <a:pPr marL="171450" indent="-171450" algn="l"/>
            <a:r>
              <a:rPr lang="en-US" i="0" baseline="0" dirty="0"/>
              <a:t>Students at the Intermediate Mid level like Jessica may be able to get by orally if the task is not too demanding, but they are limited in their use of the language and their skill level would have low marketability.</a:t>
            </a:r>
          </a:p>
          <a:p>
            <a:pPr marL="171450" indent="-171450" algn="l"/>
            <a:r>
              <a:rPr lang="en-US" i="0" baseline="0" dirty="0"/>
              <a:t>Students like Peter are out of luck!  Staying in the program through high school is the minimum requirement,  even for low-level jobs.</a:t>
            </a:r>
          </a:p>
          <a:p>
            <a:pPr marL="171450" indent="-171450" algn="l"/>
            <a:r>
              <a:rPr lang="en-US" i="0" baseline="0" dirty="0"/>
              <a:t>All candidates can improve their skills just by using their language every day at home, in their jobs, traveling, reading or watching TV/movies in Spanish, etc.  But if they do nothing to maintain and further develop their language skills during their four years of college, much of the proficiency gained during their K-12 DLI education will be lost by the time they are ready to enter the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37</a:t>
            </a:fld>
            <a:endParaRPr lang="en-US" dirty="0"/>
          </a:p>
        </p:txBody>
      </p:sp>
    </p:spTree>
    <p:extLst>
      <p:ext uri="{BB962C8B-B14F-4D97-AF65-F5344CB8AC3E}">
        <p14:creationId xmlns:p14="http://schemas.microsoft.com/office/powerpoint/2010/main" val="909071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Ask parents to write down one goal – one thing they will do, starting now, to help their child prepare for college and a career as a bilingual.  Share out some ideas.</a:t>
            </a:r>
          </a:p>
        </p:txBody>
      </p:sp>
      <p:sp>
        <p:nvSpPr>
          <p:cNvPr id="4" name="Slide Number Placeholder 3"/>
          <p:cNvSpPr>
            <a:spLocks noGrp="1"/>
          </p:cNvSpPr>
          <p:nvPr>
            <p:ph type="sldNum" sz="quarter" idx="5"/>
          </p:nvPr>
        </p:nvSpPr>
        <p:spPr/>
        <p:txBody>
          <a:bodyPr/>
          <a:lstStyle/>
          <a:p>
            <a:fld id="{A565690D-B0C3-4BAB-A587-3EA5670B7A08}" type="slidenum">
              <a:rPr lang="en-US" smtClean="0"/>
              <a:t>38</a:t>
            </a:fld>
            <a:endParaRPr lang="en-US"/>
          </a:p>
        </p:txBody>
      </p:sp>
    </p:spTree>
    <p:extLst>
      <p:ext uri="{BB962C8B-B14F-4D97-AF65-F5344CB8AC3E}">
        <p14:creationId xmlns:p14="http://schemas.microsoft.com/office/powerpoint/2010/main" val="2788591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393750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4</a:t>
            </a:fld>
            <a:endParaRPr lang="en-US"/>
          </a:p>
        </p:txBody>
      </p:sp>
    </p:spTree>
    <p:extLst>
      <p:ext uri="{BB962C8B-B14F-4D97-AF65-F5344CB8AC3E}">
        <p14:creationId xmlns:p14="http://schemas.microsoft.com/office/powerpoint/2010/main" val="3294437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40</a:t>
            </a:fld>
            <a:endParaRPr lang="en-US" dirty="0"/>
          </a:p>
        </p:txBody>
      </p:sp>
    </p:spTree>
    <p:extLst>
      <p:ext uri="{BB962C8B-B14F-4D97-AF65-F5344CB8AC3E}">
        <p14:creationId xmlns:p14="http://schemas.microsoft.com/office/powerpoint/2010/main" val="3653893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Parental involvement at any level of a DLI program can be challenging.  For Spanish home language speakers, there are often linguistic and cultural barriers to overcome, while English home language speakers are uncertain of their role if they do not speak Spanish.  Nevertheless,  at the elementary level,  families commonly assist with homework, eat lunch at school, volunteer as reading tutors, room parents, field trip chaperones or classroom helpers.  Involvement at the secondary level, however, looks quite different.  </a:t>
            </a:r>
            <a:br>
              <a:rPr lang="en-US" sz="1400" baseline="0" dirty="0"/>
            </a:br>
            <a:endParaRPr lang="en-US" sz="1400" baseline="0" dirty="0"/>
          </a:p>
        </p:txBody>
      </p:sp>
      <p:sp>
        <p:nvSpPr>
          <p:cNvPr id="4" name="Slide Number Placeholder 3"/>
          <p:cNvSpPr>
            <a:spLocks noGrp="1"/>
          </p:cNvSpPr>
          <p:nvPr>
            <p:ph type="sldNum" sz="quarter" idx="5"/>
          </p:nvPr>
        </p:nvSpPr>
        <p:spPr/>
        <p:txBody>
          <a:bodyPr/>
          <a:lstStyle/>
          <a:p>
            <a:fld id="{A565690D-B0C3-4BAB-A587-3EA5670B7A08}" type="slidenum">
              <a:rPr lang="en-US" smtClean="0"/>
              <a:t>5</a:t>
            </a:fld>
            <a:endParaRPr lang="en-US"/>
          </a:p>
        </p:txBody>
      </p:sp>
    </p:spTree>
    <p:extLst>
      <p:ext uri="{BB962C8B-B14F-4D97-AF65-F5344CB8AC3E}">
        <p14:creationId xmlns:p14="http://schemas.microsoft.com/office/powerpoint/2010/main" val="341443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kind of support can be daunting, especially for families who have not gone through test preparation and the college planning process themselves.  </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6</a:t>
            </a:fld>
            <a:endParaRPr lang="en-US"/>
          </a:p>
        </p:txBody>
      </p:sp>
    </p:spTree>
    <p:extLst>
      <p:ext uri="{BB962C8B-B14F-4D97-AF65-F5344CB8AC3E}">
        <p14:creationId xmlns:p14="http://schemas.microsoft.com/office/powerpoint/2010/main" val="3285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Calibri" panose="020F0502020204030204" pitchFamily="34" charset="0"/>
                <a:cs typeface="Calibri" panose="020F0502020204030204" pitchFamily="34" charset="0"/>
              </a:rPr>
              <a:t>Using index cards, participants write down one challenge they have faced or are facing when it comes to helping/guiding/supporting their child in middle or high school.  Have them share what they wrote at their table.  </a:t>
            </a:r>
            <a:r>
              <a:rPr lang="en-US" sz="1200" i="1" kern="1200" dirty="0">
                <a:solidFill>
                  <a:schemeClr val="tx1"/>
                </a:solidFill>
                <a:effectLst/>
                <a:ea typeface="+mn-ea"/>
                <a:cs typeface="+mn-cs"/>
              </a:rPr>
              <a:t>Whole group:  Ask tables if there were any similar challenges discussed.  Then share out 2 or 3 examples of challenges and possible solutions.  If, for example, parents say they don’t understand the college admissions process, be prepared to tell them where they could go for help.  (Just as for Objective 1, you can probably anticipate some of the challenges that will be mentioned, so it would be a good idea to have a district-specific FAQ sheet to hand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7</a:t>
            </a:fld>
            <a:endParaRPr lang="en-US"/>
          </a:p>
        </p:txBody>
      </p:sp>
    </p:spTree>
    <p:extLst>
      <p:ext uri="{BB962C8B-B14F-4D97-AF65-F5344CB8AC3E}">
        <p14:creationId xmlns:p14="http://schemas.microsoft.com/office/powerpoint/2010/main" val="386307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Calibri" panose="020F0502020204030204" pitchFamily="34" charset="0"/>
                <a:cs typeface="Calibri" panose="020F0502020204030204" pitchFamily="34" charset="0"/>
              </a:rPr>
              <a:t>Emphasize:  </a:t>
            </a:r>
            <a:r>
              <a:rPr lang="en-US" sz="1200" dirty="0">
                <a:ea typeface="Calibri" panose="020F0502020204030204" pitchFamily="34" charset="0"/>
                <a:cs typeface="Calibri" panose="020F0502020204030204" pitchFamily="34" charset="0"/>
              </a:rPr>
              <a:t>The first four points are things all parents can do, right now.  </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8</a:t>
            </a:fld>
            <a:endParaRPr lang="en-US"/>
          </a:p>
        </p:txBody>
      </p:sp>
    </p:spTree>
    <p:extLst>
      <p:ext uri="{BB962C8B-B14F-4D97-AF65-F5344CB8AC3E}">
        <p14:creationId xmlns:p14="http://schemas.microsoft.com/office/powerpoint/2010/main" val="127912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ffectLst/>
              </a:rPr>
              <a:t>Explain:  </a:t>
            </a:r>
            <a:r>
              <a:rPr lang="en-US" b="0" dirty="0">
                <a:effectLst/>
              </a:rPr>
              <a:t>A semester GPA is an average of the grades a student receives in a given semester. A cumulative GPA is an average of the grades a student will have received in all courses throughout high school.  </a:t>
            </a:r>
          </a:p>
          <a:p>
            <a:endParaRPr lang="en-US" dirty="0"/>
          </a:p>
          <a:p>
            <a:r>
              <a:rPr lang="en-US" dirty="0"/>
              <a:t>It is important that you encourage your child to enroll in advanced math classes and college-credit courses.  There are a number of ways that your child can receive high school and college credit at the same time. </a:t>
            </a:r>
          </a:p>
        </p:txBody>
      </p:sp>
      <p:sp>
        <p:nvSpPr>
          <p:cNvPr id="4" name="Slide Number Placeholder 3"/>
          <p:cNvSpPr>
            <a:spLocks noGrp="1"/>
          </p:cNvSpPr>
          <p:nvPr>
            <p:ph type="sldNum" sz="quarter" idx="5"/>
          </p:nvPr>
        </p:nvSpPr>
        <p:spPr/>
        <p:txBody>
          <a:bodyPr/>
          <a:lstStyle/>
          <a:p>
            <a:fld id="{A565690D-B0C3-4BAB-A587-3EA5670B7A08}" type="slidenum">
              <a:rPr lang="en-US" smtClean="0"/>
              <a:t>9</a:t>
            </a:fld>
            <a:endParaRPr lang="en-US"/>
          </a:p>
        </p:txBody>
      </p:sp>
    </p:spTree>
    <p:extLst>
      <p:ext uri="{BB962C8B-B14F-4D97-AF65-F5344CB8AC3E}">
        <p14:creationId xmlns:p14="http://schemas.microsoft.com/office/powerpoint/2010/main" val="276515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22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271092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206958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415600" y="521800"/>
            <a:ext cx="11360800" cy="83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320333" y="624134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6519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379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19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91178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71369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96904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lvl1pPr>
              <a:defRPr sz="2000"/>
            </a:lvl1pPr>
          </a:lstStyle>
          <a:p>
            <a:fld id="{5ACA6E70-B3F6-4AC7-8377-301945A91482}" type="slidenum">
              <a:rPr lang="en-US" smtClean="0"/>
              <a:pPr/>
              <a:t>‹#›</a:t>
            </a:fld>
            <a:endParaRPr lang="en-US" dirty="0"/>
          </a:p>
        </p:txBody>
      </p:sp>
    </p:spTree>
    <p:extLst>
      <p:ext uri="{BB962C8B-B14F-4D97-AF65-F5344CB8AC3E}">
        <p14:creationId xmlns:p14="http://schemas.microsoft.com/office/powerpoint/2010/main" val="308360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CA6E70-B3F6-4AC7-8377-301945A91482}" type="slidenum">
              <a:rPr lang="en-US" smtClean="0"/>
              <a:t>‹#›</a:t>
            </a:fld>
            <a:endParaRPr lang="en-US"/>
          </a:p>
        </p:txBody>
      </p:sp>
    </p:spTree>
    <p:extLst>
      <p:ext uri="{BB962C8B-B14F-4D97-AF65-F5344CB8AC3E}">
        <p14:creationId xmlns:p14="http://schemas.microsoft.com/office/powerpoint/2010/main" val="218076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6601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CA6E70-B3F6-4AC7-8377-301945A9148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571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ohe.state.mn.us/dPg.cfm?pageID=106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heglobalseal.com/ib-test-state-seal-of-biliteracy-resourc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collegeinhighschool.org/" TargetMode="External"/><Relationship Id="rId4" Type="http://schemas.openxmlformats.org/officeDocument/2006/relationships/hyperlink" Target="https://www.freepik.com/free-vector/university-student-cap-mortar-board-diploma_1311234.htm#page=1&amp;query=school%20success&amp;position=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xDUVP1Jdrn0"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www.youtube.com/watch?time_continue=2&amp;v=plSHKr9bpVI"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line.17qq.com/articles/wqssnfgsy_p3.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clipart-library.com/search2/?q=success#gsc.tab=1&amp;gsc.q=success&amp;gsc.page=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9.gif"/><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collegeinhighschool.org/" TargetMode="External"/><Relationship Id="rId5" Type="http://schemas.openxmlformats.org/officeDocument/2006/relationships/hyperlink" Target="https://www.actfl.org/resources/ncssfl-actfl-can-do-statements" TargetMode="External"/><Relationship Id="rId4" Type="http://schemas.openxmlformats.org/officeDocument/2006/relationships/hyperlink" Target="https://www.actfl.org/sites/default/files/pdfs/TLE_pdf/OralProficiencyWorkplacePoster.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heglobalseal.com/ib-test-state-seal-of-biliteracy-resources" TargetMode="External"/><Relationship Id="rId7" Type="http://schemas.openxmlformats.org/officeDocument/2006/relationships/hyperlink" Target="https://www.ohe.state.mn.us/mPg.cfm?pageID=797" TargetMode="External"/><Relationship Id="rId2" Type="http://schemas.openxmlformats.org/officeDocument/2006/relationships/hyperlink" Target="https://sedl.org/connections/resources/rb/rb3-Secondary.pdf" TargetMode="External"/><Relationship Id="rId1" Type="http://schemas.openxmlformats.org/officeDocument/2006/relationships/slideLayout" Target="../slideLayouts/slideLayout7.xml"/><Relationship Id="rId6" Type="http://schemas.openxmlformats.org/officeDocument/2006/relationships/hyperlink" Target="https://www.ohe.state.mn.us/dPg.cfm?pageID=1068" TargetMode="External"/><Relationship Id="rId5" Type="http://schemas.openxmlformats.org/officeDocument/2006/relationships/hyperlink" Target="https://education.mn.gov/MDE/dse/stds/world/seals/index.htm" TargetMode="External"/><Relationship Id="rId4" Type="http://schemas.openxmlformats.org/officeDocument/2006/relationships/hyperlink" Target="https://www.thoughtco.com/foreign-language-requirement-college-admissions-78884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sedl.org/connections/resources/rb/rb3-Secondary.pdf" TargetMode="External"/><Relationship Id="rId4" Type="http://schemas.openxmlformats.org/officeDocument/2006/relationships/hyperlink" Target="https://www.pngitem.com/middle/iToiJmo_volunteer-clipart-hd-png-downlo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sedl.org/connections/resources/rb/rb3-Secondary.pdf" TargetMode="External"/><Relationship Id="rId4" Type="http://schemas.openxmlformats.org/officeDocument/2006/relationships/hyperlink" Target="https://www.freepik.com/premium-vector/confusion-uncertainty-doubt-concept_6762252.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edl.org/connections/resources/rb/rb3-Secondary.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all-free-download.com/free-vector/download/learning-design-elements-colorful-objects-icons-cartoon-sketch_684424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877597" y="3161046"/>
            <a:ext cx="184731" cy="995209"/>
          </a:xfrm>
          <a:prstGeom prst="rect">
            <a:avLst/>
          </a:prstGeom>
          <a:noFill/>
        </p:spPr>
        <p:txBody>
          <a:bodyPr wrap="none" rtlCol="0">
            <a:spAutoFit/>
          </a:bodyPr>
          <a:lstStyle/>
          <a:p>
            <a:endParaRPr lang="en-US" sz="5867" b="1" dirty="0">
              <a:solidFill>
                <a:srgbClr val="00B0F0"/>
              </a:solidFill>
              <a:latin typeface="Amienne" panose="04000508060000020003"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300" y="190500"/>
            <a:ext cx="8661400" cy="6477000"/>
          </a:xfrm>
          <a:prstGeom prst="rect">
            <a:avLst/>
          </a:prstGeom>
        </p:spPr>
      </p:pic>
      <p:sp>
        <p:nvSpPr>
          <p:cNvPr id="3" name="Slide Number Placeholder 2">
            <a:extLst>
              <a:ext uri="{FF2B5EF4-FFF2-40B4-BE49-F238E27FC236}">
                <a16:creationId xmlns:a16="http://schemas.microsoft.com/office/drawing/2014/main" id="{2AFFA0B3-D0E8-4ACE-B041-935AE36EF426}"/>
              </a:ext>
            </a:extLst>
          </p:cNvPr>
          <p:cNvSpPr>
            <a:spLocks noGrp="1"/>
          </p:cNvSpPr>
          <p:nvPr>
            <p:ph type="sldNum" sz="quarter" idx="12"/>
          </p:nvPr>
        </p:nvSpPr>
        <p:spPr/>
        <p:txBody>
          <a:bodyPr/>
          <a:lstStyle/>
          <a:p>
            <a:fld id="{5ACA6E70-B3F6-4AC7-8377-301945A91482}" type="slidenum">
              <a:rPr lang="en-US" smtClean="0"/>
              <a:pPr/>
              <a:t>1</a:t>
            </a:fld>
            <a:endParaRPr lang="en-US"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6CC28-164C-44DA-9998-79E5FB854B10}"/>
              </a:ext>
            </a:extLst>
          </p:cNvPr>
          <p:cNvSpPr/>
          <p:nvPr/>
        </p:nvSpPr>
        <p:spPr>
          <a:xfrm>
            <a:off x="510871" y="881242"/>
            <a:ext cx="11456276" cy="5016758"/>
          </a:xfrm>
          <a:prstGeom prst="rect">
            <a:avLst/>
          </a:prstGeom>
        </p:spPr>
        <p:txBody>
          <a:bodyPr wrap="square">
            <a:spAutoFit/>
          </a:bodyPr>
          <a:lstStyle/>
          <a:p>
            <a:r>
              <a:rPr lang="en-US" sz="2800" i="1" dirty="0">
                <a:latin typeface="Calibri" panose="020F0502020204030204" pitchFamily="34" charset="0"/>
              </a:rPr>
              <a:t>What are the options for college-credit courses in high school?</a:t>
            </a:r>
          </a:p>
          <a:p>
            <a:endParaRPr lang="en-US" sz="2800" dirty="0">
              <a:latin typeface="Calibri" panose="020F0502020204030204" pitchFamily="34" charset="0"/>
            </a:endParaRPr>
          </a:p>
          <a:p>
            <a:pPr lvl="0"/>
            <a:r>
              <a:rPr lang="en-US" sz="2800" dirty="0">
                <a:latin typeface="Calibri" panose="020F0502020204030204" pitchFamily="34" charset="0"/>
              </a:rPr>
              <a:t>		                 </a:t>
            </a:r>
            <a:r>
              <a:rPr lang="en-US" sz="3200" b="1" dirty="0">
                <a:latin typeface="Calibri" panose="020F0502020204030204" pitchFamily="34" charset="0"/>
              </a:rPr>
              <a:t>The Advanced Placement Program </a:t>
            </a:r>
          </a:p>
          <a:p>
            <a:pPr lvl="0"/>
            <a:br>
              <a:rPr lang="en-US" sz="2800" b="1" dirty="0">
                <a:latin typeface="Calibri" panose="020F0502020204030204" pitchFamily="34" charset="0"/>
              </a:rPr>
            </a:br>
            <a:endParaRPr lang="en-US" sz="1200" b="1" dirty="0">
              <a:latin typeface="Calibri" panose="020F0502020204030204" pitchFamily="34" charset="0"/>
            </a:endParaRPr>
          </a:p>
          <a:p>
            <a:pPr marL="342900" lvl="0" indent="-342900">
              <a:buFont typeface="Wingdings" panose="05000000000000000000" pitchFamily="2" charset="2"/>
              <a:buChar char="§"/>
            </a:pPr>
            <a:r>
              <a:rPr lang="en-US" sz="3200" dirty="0">
                <a:latin typeface="Calibri" panose="020F0502020204030204" pitchFamily="34" charset="0"/>
              </a:rPr>
              <a:t>is an educational partnership between secondary schools and colleges and universities;</a:t>
            </a:r>
            <a:br>
              <a:rPr lang="en-US" sz="3200" dirty="0">
                <a:latin typeface="Calibri" panose="020F0502020204030204" pitchFamily="34" charset="0"/>
              </a:rPr>
            </a:br>
            <a:endParaRPr lang="en-US" sz="3200" dirty="0">
              <a:latin typeface="Calibri" panose="020F0502020204030204" pitchFamily="34" charset="0"/>
            </a:endParaRPr>
          </a:p>
          <a:p>
            <a:pPr marL="342900" lvl="0" indent="-342900">
              <a:buFont typeface="Wingdings" panose="05000000000000000000" pitchFamily="2" charset="2"/>
              <a:buChar char="§"/>
            </a:pPr>
            <a:r>
              <a:rPr lang="en-US" sz="3200" dirty="0">
                <a:latin typeface="Calibri" panose="020F0502020204030204" pitchFamily="34" charset="0"/>
              </a:rPr>
              <a:t>provides high school students with the opportunity to take college-level courses in a high school setting.</a:t>
            </a:r>
            <a:br>
              <a:rPr lang="en-US" sz="3200" dirty="0">
                <a:latin typeface="Calibri" panose="020F0502020204030204" pitchFamily="34" charset="0"/>
              </a:rPr>
            </a:br>
            <a:endParaRPr lang="en-US" sz="3200" dirty="0">
              <a:latin typeface="Calibri" panose="020F0502020204030204" pitchFamily="34" charset="0"/>
            </a:endParaRPr>
          </a:p>
        </p:txBody>
      </p:sp>
      <p:pic>
        <p:nvPicPr>
          <p:cNvPr id="7" name="Picture 2" descr="Image result for advanced placement logo">
            <a:extLst>
              <a:ext uri="{FF2B5EF4-FFF2-40B4-BE49-F238E27FC236}">
                <a16:creationId xmlns:a16="http://schemas.microsoft.com/office/drawing/2014/main" id="{DEED8EB0-D018-4F74-AF0F-DA03104FB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15" y="1585779"/>
            <a:ext cx="2076450" cy="66191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DBC6C8-552E-A14A-BD09-B5AD164BB80A}"/>
              </a:ext>
            </a:extLst>
          </p:cNvPr>
          <p:cNvSpPr txBox="1"/>
          <p:nvPr/>
        </p:nvSpPr>
        <p:spPr>
          <a:xfrm>
            <a:off x="149902" y="6448648"/>
            <a:ext cx="8769246" cy="307777"/>
          </a:xfrm>
          <a:prstGeom prst="rect">
            <a:avLst/>
          </a:prstGeom>
          <a:noFill/>
        </p:spPr>
        <p:txBody>
          <a:bodyPr wrap="square" rtlCol="0">
            <a:spAutoFit/>
          </a:bodyPr>
          <a:lstStyle/>
          <a:p>
            <a:r>
              <a:rPr lang="en-US" sz="1400" dirty="0"/>
              <a:t>(Minnesota Office of Higher Education, 2017a;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https://www.ohe.state.mn.us/dPg.cfm?pageID=1068</a:t>
            </a:r>
            <a:r>
              <a:rPr lang="en-US" sz="1400" dirty="0">
                <a:latin typeface="Calibri" panose="020F0502020204030204" pitchFamily="34" charset="0"/>
              </a:rPr>
              <a:t>)</a:t>
            </a:r>
            <a:r>
              <a:rPr lang="en-US" sz="1400" dirty="0"/>
              <a:t> </a:t>
            </a:r>
          </a:p>
        </p:txBody>
      </p:sp>
      <p:sp>
        <p:nvSpPr>
          <p:cNvPr id="3" name="Slide Number Placeholder 2">
            <a:extLst>
              <a:ext uri="{FF2B5EF4-FFF2-40B4-BE49-F238E27FC236}">
                <a16:creationId xmlns:a16="http://schemas.microsoft.com/office/drawing/2014/main" id="{BEA0ED8E-8643-46AF-A715-DCECDC02C6F2}"/>
              </a:ext>
            </a:extLst>
          </p:cNvPr>
          <p:cNvSpPr>
            <a:spLocks noGrp="1"/>
          </p:cNvSpPr>
          <p:nvPr>
            <p:ph type="sldNum" sz="quarter" idx="12"/>
          </p:nvPr>
        </p:nvSpPr>
        <p:spPr/>
        <p:txBody>
          <a:bodyPr/>
          <a:lstStyle/>
          <a:p>
            <a:fld id="{5ACA6E70-B3F6-4AC7-8377-301945A91482}" type="slidenum">
              <a:rPr lang="en-US" smtClean="0"/>
              <a:pPr/>
              <a:t>10</a:t>
            </a:fld>
            <a:endParaRPr lang="en-US" dirty="0"/>
          </a:p>
        </p:txBody>
      </p:sp>
    </p:spTree>
    <p:extLst>
      <p:ext uri="{BB962C8B-B14F-4D97-AF65-F5344CB8AC3E}">
        <p14:creationId xmlns:p14="http://schemas.microsoft.com/office/powerpoint/2010/main" val="18373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4AB34-309B-4A2D-9410-ADCE60C53E44}"/>
              </a:ext>
            </a:extLst>
          </p:cNvPr>
          <p:cNvSpPr txBox="1"/>
          <p:nvPr/>
        </p:nvSpPr>
        <p:spPr>
          <a:xfrm>
            <a:off x="321573" y="532524"/>
            <a:ext cx="9355703" cy="584775"/>
          </a:xfrm>
          <a:prstGeom prst="rect">
            <a:avLst/>
          </a:prstGeom>
          <a:noFill/>
        </p:spPr>
        <p:txBody>
          <a:bodyPr wrap="none" rtlCol="0">
            <a:spAutoFit/>
          </a:bodyPr>
          <a:lstStyle/>
          <a:p>
            <a:r>
              <a:rPr lang="en-US" sz="3200" dirty="0">
                <a:latin typeface="Calibri" panose="020F0502020204030204" pitchFamily="34" charset="0"/>
              </a:rPr>
              <a:t>Additional benefits and opportunities for DLI students:</a:t>
            </a:r>
          </a:p>
        </p:txBody>
      </p:sp>
      <p:sp>
        <p:nvSpPr>
          <p:cNvPr id="3" name="TextBox 2">
            <a:extLst>
              <a:ext uri="{FF2B5EF4-FFF2-40B4-BE49-F238E27FC236}">
                <a16:creationId xmlns:a16="http://schemas.microsoft.com/office/drawing/2014/main" id="{DBB1E5C3-A051-4D77-A6CC-A389CC126B3D}"/>
              </a:ext>
            </a:extLst>
          </p:cNvPr>
          <p:cNvSpPr txBox="1"/>
          <p:nvPr/>
        </p:nvSpPr>
        <p:spPr>
          <a:xfrm>
            <a:off x="0" y="1359481"/>
            <a:ext cx="11870427" cy="3046988"/>
          </a:xfrm>
          <a:prstGeom prst="rect">
            <a:avLst/>
          </a:prstGeom>
          <a:noFill/>
        </p:spPr>
        <p:txBody>
          <a:bodyPr wrap="square" rtlCol="0">
            <a:spAutoFit/>
          </a:bodyPr>
          <a:lstStyle/>
          <a:p>
            <a:endParaRPr lang="en-US" sz="3200" b="1" dirty="0">
              <a:latin typeface="Calibri" panose="020F0502020204030204" pitchFamily="34" charset="0"/>
            </a:endParaRPr>
          </a:p>
          <a:p>
            <a:pPr marL="914400" lvl="1" indent="-457200">
              <a:buFont typeface="Wingdings" panose="05000000000000000000" pitchFamily="2" charset="2"/>
              <a:buChar char="§"/>
            </a:pPr>
            <a:r>
              <a:rPr lang="en-US" sz="3200" dirty="0">
                <a:latin typeface="Calibri" panose="020F0502020204030204" pitchFamily="34" charset="0"/>
              </a:rPr>
              <a:t>Advanced language and literature courses are offered in Spanish.</a:t>
            </a:r>
          </a:p>
          <a:p>
            <a:pPr marL="914400" lvl="1" indent="-457200">
              <a:buFont typeface="Wingdings" panose="05000000000000000000" pitchFamily="2" charset="2"/>
              <a:buChar char="§"/>
            </a:pPr>
            <a:endParaRPr lang="en-US" sz="3200" dirty="0">
              <a:latin typeface="Calibri" panose="020F0502020204030204" pitchFamily="34" charset="0"/>
            </a:endParaRPr>
          </a:p>
          <a:p>
            <a:pPr marL="914400" lvl="1" indent="-457200">
              <a:buFont typeface="Wingdings" panose="05000000000000000000" pitchFamily="2" charset="2"/>
              <a:buChar char="§"/>
            </a:pPr>
            <a:r>
              <a:rPr lang="en-US" sz="3200" dirty="0">
                <a:latin typeface="Calibri" panose="020F0502020204030204" pitchFamily="34" charset="0"/>
              </a:rPr>
              <a:t>Most colleges and universities nationwide offer college credit (to satisfy language requirements), advanced placement (for further language study), or both, for qualifying AP Exam scores.</a:t>
            </a:r>
          </a:p>
        </p:txBody>
      </p:sp>
      <p:sp>
        <p:nvSpPr>
          <p:cNvPr id="4" name="Slide Number Placeholder 3">
            <a:extLst>
              <a:ext uri="{FF2B5EF4-FFF2-40B4-BE49-F238E27FC236}">
                <a16:creationId xmlns:a16="http://schemas.microsoft.com/office/drawing/2014/main" id="{C84C9CFD-3FA2-48F2-9DE4-62ED91045510}"/>
              </a:ext>
            </a:extLst>
          </p:cNvPr>
          <p:cNvSpPr>
            <a:spLocks noGrp="1"/>
          </p:cNvSpPr>
          <p:nvPr>
            <p:ph type="sldNum" sz="quarter" idx="12"/>
          </p:nvPr>
        </p:nvSpPr>
        <p:spPr/>
        <p:txBody>
          <a:bodyPr/>
          <a:lstStyle/>
          <a:p>
            <a:fld id="{5ACA6E70-B3F6-4AC7-8377-301945A91482}" type="slidenum">
              <a:rPr lang="en-US" smtClean="0"/>
              <a:pPr/>
              <a:t>11</a:t>
            </a:fld>
            <a:endParaRPr lang="en-US" dirty="0"/>
          </a:p>
        </p:txBody>
      </p:sp>
    </p:spTree>
    <p:extLst>
      <p:ext uri="{BB962C8B-B14F-4D97-AF65-F5344CB8AC3E}">
        <p14:creationId xmlns:p14="http://schemas.microsoft.com/office/powerpoint/2010/main" val="23485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1EE0D-FF89-461E-AC71-D3732D9109A5}"/>
              </a:ext>
            </a:extLst>
          </p:cNvPr>
          <p:cNvSpPr/>
          <p:nvPr/>
        </p:nvSpPr>
        <p:spPr>
          <a:xfrm>
            <a:off x="614855" y="678705"/>
            <a:ext cx="10962290" cy="4585871"/>
          </a:xfrm>
          <a:prstGeom prst="rect">
            <a:avLst/>
          </a:prstGeom>
        </p:spPr>
        <p:txBody>
          <a:bodyPr wrap="square">
            <a:spAutoFit/>
          </a:bodyPr>
          <a:lstStyle/>
          <a:p>
            <a:r>
              <a:rPr lang="en-US" sz="2400" b="1" dirty="0">
                <a:latin typeface="Calibri" panose="020F0502020204030204" pitchFamily="34" charset="0"/>
              </a:rPr>
              <a:t>                          </a:t>
            </a:r>
            <a:r>
              <a:rPr lang="en-US" sz="3200" b="1" dirty="0">
                <a:latin typeface="Calibri" panose="020F0502020204030204" pitchFamily="34" charset="0"/>
              </a:rPr>
              <a:t>Postsecondary Enrollment Options (PSEO) Program </a:t>
            </a:r>
            <a:br>
              <a:rPr lang="en-US" sz="3200" b="1" dirty="0">
                <a:latin typeface="Calibri" panose="020F0502020204030204" pitchFamily="34" charset="0"/>
              </a:rPr>
            </a:br>
            <a:endParaRPr lang="en-US" sz="3600" b="1" dirty="0">
              <a:latin typeface="Calibri" panose="020F0502020204030204" pitchFamily="34" charset="0"/>
            </a:endParaRPr>
          </a:p>
          <a:p>
            <a:pPr marL="342900" indent="-342900">
              <a:buFont typeface="Wingdings" panose="05000000000000000000" pitchFamily="2" charset="2"/>
              <a:buChar char="§"/>
            </a:pPr>
            <a:r>
              <a:rPr lang="en-US" sz="3200" dirty="0">
                <a:latin typeface="Calibri" panose="020F0502020204030204" pitchFamily="34" charset="0"/>
              </a:rPr>
              <a:t>allows high school students to enroll in courses taught by college instructors on college campuses;</a:t>
            </a:r>
            <a:br>
              <a:rPr lang="en-US" sz="3200" dirty="0">
                <a:latin typeface="Calibri" panose="020F0502020204030204" pitchFamily="34" charset="0"/>
              </a:rPr>
            </a:br>
            <a:endParaRPr lang="en-US" sz="3200" dirty="0">
              <a:latin typeface="Calibri" panose="020F0502020204030204" pitchFamily="34" charset="0"/>
            </a:endParaRPr>
          </a:p>
          <a:p>
            <a:pPr marL="342900" indent="-342900">
              <a:buFont typeface="Wingdings" panose="05000000000000000000" pitchFamily="2" charset="2"/>
              <a:buChar char="§"/>
            </a:pPr>
            <a:r>
              <a:rPr lang="en-US" sz="3200" dirty="0">
                <a:latin typeface="Calibri" panose="020F0502020204030204" pitchFamily="34" charset="0"/>
              </a:rPr>
              <a:t>offers high school students the opportunity to earn college credit at no cost and, after graduation from high school, to potentially enter into postsecondary institutions with some course requirements already met.  </a:t>
            </a:r>
          </a:p>
        </p:txBody>
      </p:sp>
      <p:pic>
        <p:nvPicPr>
          <p:cNvPr id="2" name="Picture 1">
            <a:extLst>
              <a:ext uri="{FF2B5EF4-FFF2-40B4-BE49-F238E27FC236}">
                <a16:creationId xmlns:a16="http://schemas.microsoft.com/office/drawing/2014/main" id="{AB236580-6465-4276-AFFF-E453D6D3B35A}"/>
              </a:ext>
            </a:extLst>
          </p:cNvPr>
          <p:cNvPicPr>
            <a:picLocks noChangeAspect="1"/>
          </p:cNvPicPr>
          <p:nvPr/>
        </p:nvPicPr>
        <p:blipFill>
          <a:blip r:embed="rId3"/>
          <a:stretch>
            <a:fillRect/>
          </a:stretch>
        </p:blipFill>
        <p:spPr>
          <a:xfrm>
            <a:off x="743033" y="661641"/>
            <a:ext cx="1509713" cy="876608"/>
          </a:xfrm>
          <a:prstGeom prst="rect">
            <a:avLst/>
          </a:prstGeom>
          <a:ln w="12700">
            <a:solidFill>
              <a:schemeClr val="tx1"/>
            </a:solidFill>
          </a:ln>
        </p:spPr>
      </p:pic>
      <p:sp>
        <p:nvSpPr>
          <p:cNvPr id="5" name="TextBox 4">
            <a:extLst>
              <a:ext uri="{FF2B5EF4-FFF2-40B4-BE49-F238E27FC236}">
                <a16:creationId xmlns:a16="http://schemas.microsoft.com/office/drawing/2014/main" id="{E526B8CD-87B1-454D-88A5-43B6DCC3099F}"/>
              </a:ext>
            </a:extLst>
          </p:cNvPr>
          <p:cNvSpPr txBox="1"/>
          <p:nvPr/>
        </p:nvSpPr>
        <p:spPr>
          <a:xfrm>
            <a:off x="119921" y="6430780"/>
            <a:ext cx="8769246" cy="307777"/>
          </a:xfrm>
          <a:prstGeom prst="rect">
            <a:avLst/>
          </a:prstGeom>
          <a:noFill/>
        </p:spPr>
        <p:txBody>
          <a:bodyPr wrap="square" rtlCol="0">
            <a:spAutoFit/>
          </a:bodyPr>
          <a:lstStyle/>
          <a:p>
            <a:r>
              <a:rPr lang="en-US" sz="1400" dirty="0"/>
              <a:t>(Minnesota Office of Higher Education, 2017b;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4" name="Slide Number Placeholder 3">
            <a:extLst>
              <a:ext uri="{FF2B5EF4-FFF2-40B4-BE49-F238E27FC236}">
                <a16:creationId xmlns:a16="http://schemas.microsoft.com/office/drawing/2014/main" id="{C0401A4A-BB9C-4963-BE43-F7B445844EA2}"/>
              </a:ext>
            </a:extLst>
          </p:cNvPr>
          <p:cNvSpPr>
            <a:spLocks noGrp="1"/>
          </p:cNvSpPr>
          <p:nvPr>
            <p:ph type="sldNum" sz="quarter" idx="12"/>
          </p:nvPr>
        </p:nvSpPr>
        <p:spPr/>
        <p:txBody>
          <a:bodyPr/>
          <a:lstStyle/>
          <a:p>
            <a:fld id="{5ACA6E70-B3F6-4AC7-8377-301945A91482}" type="slidenum">
              <a:rPr lang="en-US" smtClean="0"/>
              <a:pPr/>
              <a:t>12</a:t>
            </a:fld>
            <a:endParaRPr lang="en-US" dirty="0"/>
          </a:p>
        </p:txBody>
      </p:sp>
    </p:spTree>
    <p:extLst>
      <p:ext uri="{BB962C8B-B14F-4D97-AF65-F5344CB8AC3E}">
        <p14:creationId xmlns:p14="http://schemas.microsoft.com/office/powerpoint/2010/main" val="3076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13479-0FE3-4CCB-BFAC-CFAADB29F9A3}"/>
              </a:ext>
            </a:extLst>
          </p:cNvPr>
          <p:cNvSpPr/>
          <p:nvPr/>
        </p:nvSpPr>
        <p:spPr>
          <a:xfrm>
            <a:off x="483476" y="1028343"/>
            <a:ext cx="11035862" cy="4524315"/>
          </a:xfrm>
          <a:prstGeom prst="rect">
            <a:avLst/>
          </a:prstGeom>
        </p:spPr>
        <p:txBody>
          <a:bodyPr wrap="square">
            <a:spAutoFit/>
          </a:bodyPr>
          <a:lstStyle/>
          <a:p>
            <a:r>
              <a:rPr lang="en-US" sz="2800" b="1" dirty="0">
                <a:latin typeface="Calibri" panose="020F0502020204030204" pitchFamily="34" charset="0"/>
              </a:rPr>
              <a:t>                       </a:t>
            </a:r>
            <a:r>
              <a:rPr lang="en-US" sz="3200" b="1" dirty="0">
                <a:latin typeface="Calibri" panose="020F0502020204030204" pitchFamily="34" charset="0"/>
              </a:rPr>
              <a:t>Concurrent Enrollment Program</a:t>
            </a:r>
            <a:br>
              <a:rPr lang="en-US" sz="3200" b="1" dirty="0">
                <a:latin typeface="Calibri" panose="020F0502020204030204" pitchFamily="34" charset="0"/>
              </a:rPr>
            </a:br>
            <a:endParaRPr lang="en-US" sz="3600" b="1" dirty="0">
              <a:latin typeface="Calibri" panose="020F0502020204030204" pitchFamily="34" charset="0"/>
            </a:endParaRPr>
          </a:p>
          <a:p>
            <a:pPr marL="800100" lvl="1" indent="-342900">
              <a:buFont typeface="Wingdings" panose="05000000000000000000" pitchFamily="2" charset="2"/>
              <a:buChar char="§"/>
            </a:pPr>
            <a:r>
              <a:rPr lang="en-US" sz="3200" dirty="0">
                <a:latin typeface="Calibri" panose="020F0502020204030204" pitchFamily="34" charset="0"/>
              </a:rPr>
              <a:t>serves public high school students enrolled in a college-level course taught at the high school during the regular school day; </a:t>
            </a:r>
            <a:br>
              <a:rPr lang="en-US" sz="3200" dirty="0">
                <a:latin typeface="Calibri" panose="020F0502020204030204" pitchFamily="34" charset="0"/>
              </a:rPr>
            </a:br>
            <a:endParaRPr lang="en-US" sz="3200" dirty="0">
              <a:latin typeface="Calibri" panose="020F0502020204030204" pitchFamily="34" charset="0"/>
            </a:endParaRPr>
          </a:p>
          <a:p>
            <a:pPr marL="800100" lvl="1" indent="-342900">
              <a:buFont typeface="Wingdings" panose="05000000000000000000" pitchFamily="2" charset="2"/>
              <a:buChar char="§"/>
            </a:pPr>
            <a:r>
              <a:rPr lang="en-US" sz="3200" dirty="0">
                <a:latin typeface="Calibri" panose="020F0502020204030204" pitchFamily="34" charset="0"/>
              </a:rPr>
              <a:t>allows students to earn high school and college credit concurrently.</a:t>
            </a:r>
            <a:br>
              <a:rPr lang="en-US" sz="2800" dirty="0">
                <a:latin typeface="Calibri" panose="020F0502020204030204" pitchFamily="34" charset="0"/>
              </a:rPr>
            </a:br>
            <a:endParaRPr lang="en-US" sz="2800" dirty="0">
              <a:latin typeface="Calibri" panose="020F0502020204030204" pitchFamily="34" charset="0"/>
            </a:endParaRPr>
          </a:p>
        </p:txBody>
      </p:sp>
      <p:pic>
        <p:nvPicPr>
          <p:cNvPr id="5" name="Picture 4" descr="Logo, company name&#10;&#10;Description automatically generated">
            <a:extLst>
              <a:ext uri="{FF2B5EF4-FFF2-40B4-BE49-F238E27FC236}">
                <a16:creationId xmlns:a16="http://schemas.microsoft.com/office/drawing/2014/main" id="{6C63D955-CE05-48FE-81B4-233E3F28B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714375"/>
            <a:ext cx="1276350" cy="1352931"/>
          </a:xfrm>
          <a:prstGeom prst="rect">
            <a:avLst/>
          </a:prstGeom>
          <a:ln w="19050">
            <a:solidFill>
              <a:schemeClr val="tx1"/>
            </a:solidFill>
          </a:ln>
        </p:spPr>
      </p:pic>
      <p:sp>
        <p:nvSpPr>
          <p:cNvPr id="6" name="TextBox 5">
            <a:extLst>
              <a:ext uri="{FF2B5EF4-FFF2-40B4-BE49-F238E27FC236}">
                <a16:creationId xmlns:a16="http://schemas.microsoft.com/office/drawing/2014/main" id="{4C6CDFBC-F62B-ED44-9690-AD71C997ACFB}"/>
              </a:ext>
            </a:extLst>
          </p:cNvPr>
          <p:cNvSpPr txBox="1"/>
          <p:nvPr/>
        </p:nvSpPr>
        <p:spPr>
          <a:xfrm>
            <a:off x="0" y="6481570"/>
            <a:ext cx="8769246" cy="307777"/>
          </a:xfrm>
          <a:prstGeom prst="rect">
            <a:avLst/>
          </a:prstGeom>
          <a:noFill/>
        </p:spPr>
        <p:txBody>
          <a:bodyPr wrap="square" rtlCol="0">
            <a:spAutoFit/>
          </a:bodyPr>
          <a:lstStyle/>
          <a:p>
            <a:r>
              <a:rPr lang="en-US" sz="1400" dirty="0"/>
              <a:t>(Minnesota Office of Higher Education, 2017b;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3" name="Slide Number Placeholder 2">
            <a:extLst>
              <a:ext uri="{FF2B5EF4-FFF2-40B4-BE49-F238E27FC236}">
                <a16:creationId xmlns:a16="http://schemas.microsoft.com/office/drawing/2014/main" id="{B4300832-A935-4B19-B8C4-58A507CDB55B}"/>
              </a:ext>
            </a:extLst>
          </p:cNvPr>
          <p:cNvSpPr>
            <a:spLocks noGrp="1"/>
          </p:cNvSpPr>
          <p:nvPr>
            <p:ph type="sldNum" sz="quarter" idx="12"/>
          </p:nvPr>
        </p:nvSpPr>
        <p:spPr/>
        <p:txBody>
          <a:bodyPr/>
          <a:lstStyle/>
          <a:p>
            <a:fld id="{5ACA6E70-B3F6-4AC7-8377-301945A91482}" type="slidenum">
              <a:rPr lang="en-US" smtClean="0"/>
              <a:pPr/>
              <a:t>13</a:t>
            </a:fld>
            <a:endParaRPr lang="en-US" dirty="0"/>
          </a:p>
        </p:txBody>
      </p:sp>
    </p:spTree>
    <p:extLst>
      <p:ext uri="{BB962C8B-B14F-4D97-AF65-F5344CB8AC3E}">
        <p14:creationId xmlns:p14="http://schemas.microsoft.com/office/powerpoint/2010/main" val="18344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DB078-C672-48CE-A36A-AC194A7660F8}"/>
              </a:ext>
            </a:extLst>
          </p:cNvPr>
          <p:cNvSpPr/>
          <p:nvPr/>
        </p:nvSpPr>
        <p:spPr>
          <a:xfrm>
            <a:off x="638757" y="336797"/>
            <a:ext cx="10495456" cy="5170646"/>
          </a:xfrm>
          <a:prstGeom prst="rect">
            <a:avLst/>
          </a:prstGeom>
        </p:spPr>
        <p:txBody>
          <a:bodyPr wrap="square">
            <a:spAutoFit/>
          </a:bodyPr>
          <a:lstStyle/>
          <a:p>
            <a:r>
              <a:rPr lang="en-US" sz="2400" dirty="0">
                <a:latin typeface="Calibri" panose="020F0502020204030204" pitchFamily="34" charset="0"/>
              </a:rPr>
              <a:t>                                 </a:t>
            </a:r>
            <a:r>
              <a:rPr lang="en-US" sz="3000" b="1" dirty="0">
                <a:latin typeface="Calibri" panose="020F0502020204030204" pitchFamily="34" charset="0"/>
              </a:rPr>
              <a:t>The International Baccalaureate Diploma Program </a:t>
            </a:r>
            <a:br>
              <a:rPr lang="en-US" sz="3000" dirty="0">
                <a:latin typeface="Calibri" panose="020F0502020204030204" pitchFamily="34" charset="0"/>
              </a:rPr>
            </a:br>
            <a:r>
              <a:rPr lang="en-US" sz="3000" dirty="0">
                <a:latin typeface="Calibri" panose="020F0502020204030204" pitchFamily="34" charset="0"/>
              </a:rPr>
              <a:t>                            (full program)</a:t>
            </a:r>
            <a:br>
              <a:rPr lang="en-US" sz="3000" dirty="0">
                <a:latin typeface="Calibri" panose="020F0502020204030204" pitchFamily="34" charset="0"/>
              </a:rPr>
            </a:br>
            <a:endParaRPr lang="en-US" sz="3000" dirty="0">
              <a:latin typeface="Calibri" panose="020F0502020204030204" pitchFamily="34" charset="0"/>
            </a:endParaRPr>
          </a:p>
          <a:p>
            <a:pPr marL="346075" indent="-346075">
              <a:buFont typeface="Wingdings" panose="05000000000000000000" pitchFamily="2" charset="2"/>
              <a:buChar char="§"/>
            </a:pPr>
            <a:r>
              <a:rPr lang="en-US" sz="3000" dirty="0">
                <a:latin typeface="Calibri" panose="020F0502020204030204" pitchFamily="34" charset="0"/>
              </a:rPr>
              <a:t>is a comprehensive two-year international curriculum offered in the high school, for students aged 16-19;</a:t>
            </a:r>
            <a:br>
              <a:rPr lang="en-US" sz="3000" dirty="0">
                <a:latin typeface="Calibri" panose="020F0502020204030204" pitchFamily="34" charset="0"/>
              </a:rPr>
            </a:br>
            <a:endParaRPr lang="en-US" sz="3000" dirty="0">
              <a:latin typeface="Calibri" panose="020F0502020204030204" pitchFamily="34" charset="0"/>
            </a:endParaRPr>
          </a:p>
          <a:p>
            <a:pPr marL="342900" indent="-342900">
              <a:buFont typeface="Wingdings" panose="05000000000000000000" pitchFamily="2" charset="2"/>
              <a:buChar char="§"/>
            </a:pPr>
            <a:r>
              <a:rPr lang="en-US" sz="3000" dirty="0">
                <a:latin typeface="Calibri" panose="020F0502020204030204" pitchFamily="34" charset="0"/>
              </a:rPr>
              <a:t>requires students to study and pass exams in six different academic subjects, including a language other than English; and</a:t>
            </a:r>
            <a:br>
              <a:rPr lang="en-US" sz="3000" dirty="0">
                <a:latin typeface="Calibri" panose="020F0502020204030204" pitchFamily="34" charset="0"/>
              </a:rPr>
            </a:br>
            <a:endParaRPr lang="en-US" sz="3000" dirty="0">
              <a:latin typeface="Calibri" panose="020F0502020204030204" pitchFamily="34" charset="0"/>
            </a:endParaRPr>
          </a:p>
          <a:p>
            <a:pPr marL="342900" indent="-342900">
              <a:buFont typeface="Wingdings" panose="05000000000000000000" pitchFamily="2" charset="2"/>
              <a:buChar char="§"/>
            </a:pPr>
            <a:r>
              <a:rPr lang="en-US" sz="3000" dirty="0">
                <a:latin typeface="Calibri" panose="020F0502020204030204" pitchFamily="34" charset="0"/>
              </a:rPr>
              <a:t>is accepted as an admissions credential at more than 1,000 North American Colleges and in more than 100 countries.</a:t>
            </a:r>
          </a:p>
        </p:txBody>
      </p:sp>
      <p:pic>
        <p:nvPicPr>
          <p:cNvPr id="5" name="Picture 5" descr="Image result for international baccalaureate logo">
            <a:extLst>
              <a:ext uri="{FF2B5EF4-FFF2-40B4-BE49-F238E27FC236}">
                <a16:creationId xmlns:a16="http://schemas.microsoft.com/office/drawing/2014/main" id="{3F1EF517-D60B-47C4-97D5-01B91AB2C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13" y="463797"/>
            <a:ext cx="1888331" cy="8448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DC6A9C-1E46-134C-83EF-8E2D44E80D91}"/>
              </a:ext>
            </a:extLst>
          </p:cNvPr>
          <p:cNvSpPr txBox="1"/>
          <p:nvPr/>
        </p:nvSpPr>
        <p:spPr>
          <a:xfrm>
            <a:off x="0" y="6476233"/>
            <a:ext cx="8769246" cy="307777"/>
          </a:xfrm>
          <a:prstGeom prst="rect">
            <a:avLst/>
          </a:prstGeom>
          <a:noFill/>
        </p:spPr>
        <p:txBody>
          <a:bodyPr wrap="square" rtlCol="0">
            <a:spAutoFit/>
          </a:bodyPr>
          <a:lstStyle/>
          <a:p>
            <a:r>
              <a:rPr lang="en-US" sz="1400" dirty="0"/>
              <a:t>(Minnesota Office of Higher Education, 2017c;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3" name="Slide Number Placeholder 2">
            <a:extLst>
              <a:ext uri="{FF2B5EF4-FFF2-40B4-BE49-F238E27FC236}">
                <a16:creationId xmlns:a16="http://schemas.microsoft.com/office/drawing/2014/main" id="{D5EE438A-A5FF-433A-9BAD-6EEA1A61B1C5}"/>
              </a:ext>
            </a:extLst>
          </p:cNvPr>
          <p:cNvSpPr>
            <a:spLocks noGrp="1"/>
          </p:cNvSpPr>
          <p:nvPr>
            <p:ph type="sldNum" sz="quarter" idx="12"/>
          </p:nvPr>
        </p:nvSpPr>
        <p:spPr/>
        <p:txBody>
          <a:bodyPr/>
          <a:lstStyle/>
          <a:p>
            <a:fld id="{5ACA6E70-B3F6-4AC7-8377-301945A91482}" type="slidenum">
              <a:rPr lang="en-US" smtClean="0"/>
              <a:pPr/>
              <a:t>14</a:t>
            </a:fld>
            <a:endParaRPr lang="en-US" dirty="0"/>
          </a:p>
        </p:txBody>
      </p:sp>
    </p:spTree>
    <p:extLst>
      <p:ext uri="{BB962C8B-B14F-4D97-AF65-F5344CB8AC3E}">
        <p14:creationId xmlns:p14="http://schemas.microsoft.com/office/powerpoint/2010/main" val="165363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E4769E-C15A-4D47-9927-B80332AE934E}"/>
              </a:ext>
            </a:extLst>
          </p:cNvPr>
          <p:cNvSpPr/>
          <p:nvPr/>
        </p:nvSpPr>
        <p:spPr>
          <a:xfrm>
            <a:off x="381874" y="1117344"/>
            <a:ext cx="11400395" cy="5262979"/>
          </a:xfrm>
          <a:prstGeom prst="rect">
            <a:avLst/>
          </a:prstGeom>
        </p:spPr>
        <p:txBody>
          <a:bodyPr wrap="square">
            <a:spAutoFit/>
          </a:bodyPr>
          <a:lstStyle/>
          <a:p>
            <a:endParaRPr lang="en-US" sz="2400" dirty="0">
              <a:latin typeface="Calibri" panose="020F0502020204030204" pitchFamily="34" charset="0"/>
            </a:endParaRPr>
          </a:p>
          <a:p>
            <a:pPr marL="914400" lvl="1" indent="-457200">
              <a:buFont typeface="Wingdings" panose="05000000000000000000" pitchFamily="2" charset="2"/>
              <a:buChar char="§"/>
            </a:pPr>
            <a:r>
              <a:rPr lang="en-US" sz="3200" dirty="0">
                <a:latin typeface="Calibri" panose="020F0502020204030204" pitchFamily="34" charset="0"/>
              </a:rPr>
              <a:t>Students who do not earn the IB diploma are still eligible for college credit. However, students who earn the IB diploma receive more college credit than those who don’t. </a:t>
            </a:r>
            <a:br>
              <a:rPr lang="en-US" sz="3200" dirty="0">
                <a:latin typeface="Calibri" panose="020F0502020204030204" pitchFamily="34" charset="0"/>
              </a:rPr>
            </a:br>
            <a:endParaRPr lang="en-US" sz="2400" dirty="0">
              <a:latin typeface="Calibri" panose="020F0502020204030204" pitchFamily="34" charset="0"/>
            </a:endParaRPr>
          </a:p>
          <a:p>
            <a:pPr marL="914400" lvl="1" indent="-457200">
              <a:buFont typeface="Wingdings" panose="05000000000000000000" pitchFamily="2" charset="2"/>
              <a:buChar char="§"/>
            </a:pPr>
            <a:r>
              <a:rPr lang="en-US" sz="3200" dirty="0">
                <a:latin typeface="Calibri" panose="020F0502020204030204" pitchFamily="34" charset="0"/>
              </a:rPr>
              <a:t>To meet the Language requirement for the IB diploma, students must be at Level 6, which is the equivalent of Advanced Low on the ACTFL standards.  Many DLI students achieve this level by the end of grade 12.</a:t>
            </a:r>
          </a:p>
          <a:p>
            <a:br>
              <a:rPr lang="en-US" sz="3200" b="1" dirty="0">
                <a:latin typeface="Calibri" panose="020F0502020204030204" pitchFamily="34" charset="0"/>
              </a:rPr>
            </a:br>
            <a:endParaRPr lang="en-US" sz="3200" b="1" dirty="0">
              <a:latin typeface="Calibri" panose="020F0502020204030204" pitchFamily="34" charset="0"/>
            </a:endParaRPr>
          </a:p>
        </p:txBody>
      </p:sp>
      <p:sp>
        <p:nvSpPr>
          <p:cNvPr id="4" name="TextBox 3">
            <a:extLst>
              <a:ext uri="{FF2B5EF4-FFF2-40B4-BE49-F238E27FC236}">
                <a16:creationId xmlns:a16="http://schemas.microsoft.com/office/drawing/2014/main" id="{3FC30DD3-3BE4-7944-AAC3-6A67B7815C9A}"/>
              </a:ext>
            </a:extLst>
          </p:cNvPr>
          <p:cNvSpPr txBox="1"/>
          <p:nvPr/>
        </p:nvSpPr>
        <p:spPr>
          <a:xfrm>
            <a:off x="381874" y="532569"/>
            <a:ext cx="9355703" cy="584775"/>
          </a:xfrm>
          <a:prstGeom prst="rect">
            <a:avLst/>
          </a:prstGeom>
          <a:noFill/>
        </p:spPr>
        <p:txBody>
          <a:bodyPr wrap="none" rtlCol="0">
            <a:spAutoFit/>
          </a:bodyPr>
          <a:lstStyle/>
          <a:p>
            <a:r>
              <a:rPr lang="en-US" sz="3200" dirty="0">
                <a:latin typeface="Calibri" panose="020F0502020204030204" pitchFamily="34" charset="0"/>
              </a:rPr>
              <a:t>Additional benefits and opportunities for DLI students:</a:t>
            </a:r>
          </a:p>
        </p:txBody>
      </p:sp>
      <p:sp>
        <p:nvSpPr>
          <p:cNvPr id="5" name="TextBox 4">
            <a:extLst>
              <a:ext uri="{FF2B5EF4-FFF2-40B4-BE49-F238E27FC236}">
                <a16:creationId xmlns:a16="http://schemas.microsoft.com/office/drawing/2014/main" id="{9ABCF21A-A285-FD43-B847-FB71F944BEC6}"/>
              </a:ext>
            </a:extLst>
          </p:cNvPr>
          <p:cNvSpPr txBox="1"/>
          <p:nvPr/>
        </p:nvSpPr>
        <p:spPr>
          <a:xfrm>
            <a:off x="0" y="6475273"/>
            <a:ext cx="8769246" cy="307777"/>
          </a:xfrm>
          <a:prstGeom prst="rect">
            <a:avLst/>
          </a:prstGeom>
          <a:noFill/>
        </p:spPr>
        <p:txBody>
          <a:bodyPr wrap="square" rtlCol="0">
            <a:spAutoFit/>
          </a:bodyPr>
          <a:lstStyle/>
          <a:p>
            <a:r>
              <a:rPr lang="en-US" sz="1400" dirty="0"/>
              <a:t>(Global Seal of Biliteracy; </a:t>
            </a:r>
            <a:r>
              <a:rPr lang="en-US" sz="1400" dirty="0">
                <a:hlinkClick r:id="rId3">
                  <a:extLst>
                    <a:ext uri="{A12FA001-AC4F-418D-AE19-62706E023703}">
                      <ahyp:hlinkClr xmlns:ahyp="http://schemas.microsoft.com/office/drawing/2018/hyperlinkcolor" val="tx"/>
                    </a:ext>
                  </a:extLst>
                </a:hlinkClick>
              </a:rPr>
              <a:t>https://theglobalseal.com/ib-test-state-seal-of-biliteracy-resources</a:t>
            </a:r>
            <a:r>
              <a:rPr lang="en-US" sz="1400" dirty="0"/>
              <a:t>) </a:t>
            </a:r>
          </a:p>
        </p:txBody>
      </p:sp>
      <p:sp>
        <p:nvSpPr>
          <p:cNvPr id="2" name="Slide Number Placeholder 1">
            <a:extLst>
              <a:ext uri="{FF2B5EF4-FFF2-40B4-BE49-F238E27FC236}">
                <a16:creationId xmlns:a16="http://schemas.microsoft.com/office/drawing/2014/main" id="{EF0833A2-2831-4623-BB0E-A0FF0DE40F88}"/>
              </a:ext>
            </a:extLst>
          </p:cNvPr>
          <p:cNvSpPr>
            <a:spLocks noGrp="1"/>
          </p:cNvSpPr>
          <p:nvPr>
            <p:ph type="sldNum" sz="quarter" idx="12"/>
          </p:nvPr>
        </p:nvSpPr>
        <p:spPr/>
        <p:txBody>
          <a:bodyPr/>
          <a:lstStyle/>
          <a:p>
            <a:fld id="{5ACA6E70-B3F6-4AC7-8377-301945A91482}" type="slidenum">
              <a:rPr lang="en-US" smtClean="0"/>
              <a:pPr/>
              <a:t>15</a:t>
            </a:fld>
            <a:endParaRPr lang="en-US" dirty="0"/>
          </a:p>
        </p:txBody>
      </p:sp>
    </p:spTree>
    <p:extLst>
      <p:ext uri="{BB962C8B-B14F-4D97-AF65-F5344CB8AC3E}">
        <p14:creationId xmlns:p14="http://schemas.microsoft.com/office/powerpoint/2010/main" val="8265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B8064-285A-4312-BBD1-675F0762E3B1}"/>
              </a:ext>
            </a:extLst>
          </p:cNvPr>
          <p:cNvSpPr txBox="1"/>
          <p:nvPr/>
        </p:nvSpPr>
        <p:spPr>
          <a:xfrm>
            <a:off x="1358900" y="1066429"/>
            <a:ext cx="9880600" cy="4524315"/>
          </a:xfrm>
          <a:prstGeom prst="rect">
            <a:avLst/>
          </a:prstGeom>
          <a:noFill/>
        </p:spPr>
        <p:txBody>
          <a:bodyPr wrap="square" rtlCol="0">
            <a:spAutoFit/>
          </a:bodyPr>
          <a:lstStyle/>
          <a:p>
            <a:pPr lvl="3"/>
            <a:r>
              <a:rPr lang="en-US" sz="3200" dirty="0">
                <a:latin typeface="Calibri" panose="020F0502020204030204" pitchFamily="34" charset="0"/>
              </a:rPr>
              <a:t>ADVANCED LOW speakers can</a:t>
            </a:r>
          </a:p>
          <a:p>
            <a:pPr lvl="3"/>
            <a:endParaRPr lang="en-US" sz="3200" dirty="0">
              <a:latin typeface="Calibri" panose="020F0502020204030204" pitchFamily="34" charset="0"/>
            </a:endParaRPr>
          </a:p>
          <a:p>
            <a:pPr marL="914400" lvl="1"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communicate with native speakers on a variety of familiar and general topics;</a:t>
            </a:r>
          </a:p>
          <a:p>
            <a:pPr marL="914400" lvl="1"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read and understand a variety of fiction and nonfiction texts if not too complex; and</a:t>
            </a:r>
          </a:p>
          <a:p>
            <a:pPr marL="914400" lvl="1"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present information in writing, though academic language is weak.</a:t>
            </a:r>
          </a:p>
          <a:p>
            <a:endParaRPr lang="en-US" sz="3200" dirty="0">
              <a:latin typeface="Calibri" panose="020F050202020403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6929CD1B-3CD7-4D0D-A1E1-800E988DB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26" y="1066429"/>
            <a:ext cx="1478740" cy="754823"/>
          </a:xfrm>
          <a:prstGeom prst="rect">
            <a:avLst/>
          </a:prstGeom>
        </p:spPr>
      </p:pic>
      <p:sp>
        <p:nvSpPr>
          <p:cNvPr id="4" name="Rectangle 3">
            <a:extLst>
              <a:ext uri="{FF2B5EF4-FFF2-40B4-BE49-F238E27FC236}">
                <a16:creationId xmlns:a16="http://schemas.microsoft.com/office/drawing/2014/main" id="{5B32EE7A-C083-A047-B549-6DFCE626ECE2}"/>
              </a:ext>
            </a:extLst>
          </p:cNvPr>
          <p:cNvSpPr/>
          <p:nvPr/>
        </p:nvSpPr>
        <p:spPr>
          <a:xfrm>
            <a:off x="21926" y="6475988"/>
            <a:ext cx="6213106"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(ACTFL, 2017; https://</a:t>
            </a:r>
            <a:r>
              <a:rPr lang="en-US" sz="1400" dirty="0" err="1">
                <a:latin typeface="Calibri" panose="020F0502020204030204" pitchFamily="34" charset="0"/>
                <a:cs typeface="Calibri" panose="020F0502020204030204" pitchFamily="34" charset="0"/>
              </a:rPr>
              <a:t>www.actfl.org</a:t>
            </a:r>
            <a:r>
              <a:rPr lang="en-US" sz="1400" dirty="0">
                <a:latin typeface="Calibri" panose="020F0502020204030204" pitchFamily="34" charset="0"/>
                <a:cs typeface="Calibri" panose="020F0502020204030204" pitchFamily="34" charset="0"/>
              </a:rPr>
              <a:t>/resources/</a:t>
            </a:r>
            <a:r>
              <a:rPr lang="en-US" sz="1400" dirty="0" err="1">
                <a:latin typeface="Calibri" panose="020F0502020204030204" pitchFamily="34" charset="0"/>
                <a:cs typeface="Calibri" panose="020F0502020204030204" pitchFamily="34" charset="0"/>
              </a:rPr>
              <a:t>ncssfl</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actfl</a:t>
            </a:r>
            <a:r>
              <a:rPr lang="en-US" sz="1400" dirty="0">
                <a:latin typeface="Calibri" panose="020F0502020204030204" pitchFamily="34" charset="0"/>
                <a:cs typeface="Calibri" panose="020F0502020204030204" pitchFamily="34" charset="0"/>
              </a:rPr>
              <a:t>-can-do-statements)</a:t>
            </a:r>
          </a:p>
        </p:txBody>
      </p:sp>
      <p:sp>
        <p:nvSpPr>
          <p:cNvPr id="5" name="Slide Number Placeholder 4">
            <a:extLst>
              <a:ext uri="{FF2B5EF4-FFF2-40B4-BE49-F238E27FC236}">
                <a16:creationId xmlns:a16="http://schemas.microsoft.com/office/drawing/2014/main" id="{C93B8090-24A4-44E4-B20E-7FDA489D6882}"/>
              </a:ext>
            </a:extLst>
          </p:cNvPr>
          <p:cNvSpPr>
            <a:spLocks noGrp="1"/>
          </p:cNvSpPr>
          <p:nvPr>
            <p:ph type="sldNum" sz="quarter" idx="12"/>
          </p:nvPr>
        </p:nvSpPr>
        <p:spPr/>
        <p:txBody>
          <a:bodyPr/>
          <a:lstStyle/>
          <a:p>
            <a:fld id="{5ACA6E70-B3F6-4AC7-8377-301945A91482}" type="slidenum">
              <a:rPr lang="en-US" smtClean="0"/>
              <a:pPr/>
              <a:t>16</a:t>
            </a:fld>
            <a:endParaRPr lang="en-US" dirty="0"/>
          </a:p>
        </p:txBody>
      </p:sp>
    </p:spTree>
    <p:extLst>
      <p:ext uri="{BB962C8B-B14F-4D97-AF65-F5344CB8AC3E}">
        <p14:creationId xmlns:p14="http://schemas.microsoft.com/office/powerpoint/2010/main" val="41269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23824-8494-44D7-9064-FAE6D25C903A}"/>
              </a:ext>
            </a:extLst>
          </p:cNvPr>
          <p:cNvSpPr/>
          <p:nvPr/>
        </p:nvSpPr>
        <p:spPr>
          <a:xfrm>
            <a:off x="335666" y="346657"/>
            <a:ext cx="11687698" cy="5170646"/>
          </a:xfrm>
          <a:prstGeom prst="rect">
            <a:avLst/>
          </a:prstGeom>
        </p:spPr>
        <p:txBody>
          <a:bodyPr wrap="square">
            <a:spAutoFit/>
          </a:bodyPr>
          <a:lstStyle/>
          <a:p>
            <a:pPr lvl="0">
              <a:defRPr/>
            </a:pP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Why is enrollment in college-credit courses so important?</a:t>
            </a:r>
          </a:p>
          <a:p>
            <a:pPr lvl="0">
              <a:defRPr/>
            </a:pPr>
            <a:r>
              <a:rPr lang="en-US" sz="3200" dirty="0">
                <a:latin typeface="Calibri" panose="020F0502020204030204" pitchFamily="34" charset="0"/>
                <a:cs typeface="Calibri" panose="020F0502020204030204" pitchFamily="34" charset="0"/>
              </a:rPr>
              <a:t>                  </a:t>
            </a:r>
          </a:p>
          <a:p>
            <a:pPr lvl="0">
              <a:defRPr/>
            </a:pPr>
            <a:endParaRPr lang="en-US" sz="3200" dirty="0">
              <a:latin typeface="Calibri" panose="020F0502020204030204" pitchFamily="34" charset="0"/>
              <a:cs typeface="Calibri" panose="020F0502020204030204" pitchFamily="34" charset="0"/>
            </a:endParaRPr>
          </a:p>
          <a:p>
            <a:pPr lvl="0">
              <a:defRPr/>
            </a:pPr>
            <a:r>
              <a:rPr lang="en-US" sz="3200" dirty="0">
                <a:latin typeface="Calibri" panose="020F0502020204030204" pitchFamily="34" charset="0"/>
                <a:cs typeface="Calibri" panose="020F0502020204030204" pitchFamily="34" charset="0"/>
              </a:rPr>
              <a:t>     </a:t>
            </a:r>
            <a:r>
              <a:rPr lang="en-US" sz="3200" dirty="0">
                <a:latin typeface="Calibri" panose="020F0502020204030204" pitchFamily="34" charset="0"/>
              </a:rPr>
              <a:t>Students who enroll in college-credit courses:</a:t>
            </a:r>
            <a:br>
              <a:rPr lang="en-US" sz="3200" dirty="0">
                <a:latin typeface="Calibri" panose="020F0502020204030204" pitchFamily="34" charset="0"/>
              </a:rPr>
            </a:br>
            <a:endParaRPr lang="en-US" sz="1000" dirty="0">
              <a:latin typeface="Calibri" panose="020F0502020204030204" pitchFamily="34" charset="0"/>
            </a:endParaRPr>
          </a:p>
          <a:p>
            <a:pPr marL="914400" lvl="1" indent="-457200">
              <a:buFont typeface="Wingdings" panose="05000000000000000000" pitchFamily="2" charset="2"/>
              <a:buChar char="§"/>
              <a:defRPr/>
            </a:pPr>
            <a:r>
              <a:rPr lang="en-US" sz="3200" dirty="0">
                <a:latin typeface="Calibri" panose="020F0502020204030204" pitchFamily="34" charset="0"/>
              </a:rPr>
              <a:t>are more likely to immediately enroll - and stay - in college </a:t>
            </a:r>
            <a:br>
              <a:rPr lang="en-US" sz="3200" dirty="0">
                <a:latin typeface="Calibri" panose="020F0502020204030204" pitchFamily="34" charset="0"/>
              </a:rPr>
            </a:br>
            <a:r>
              <a:rPr lang="en-US" sz="3200" dirty="0">
                <a:latin typeface="Calibri" panose="020F0502020204030204" pitchFamily="34" charset="0"/>
              </a:rPr>
              <a:t>than their peers;</a:t>
            </a:r>
          </a:p>
          <a:p>
            <a:pPr marL="914400" lvl="1" indent="-457200">
              <a:buFont typeface="Wingdings" panose="05000000000000000000" pitchFamily="2" charset="2"/>
              <a:buChar char="§"/>
              <a:defRPr/>
            </a:pPr>
            <a:r>
              <a:rPr lang="en-US" sz="3200" dirty="0">
                <a:latin typeface="Calibri" panose="020F0502020204030204" pitchFamily="34" charset="0"/>
              </a:rPr>
              <a:t>have significant flexibility in how to tailor their academic programs to their specific needs; and</a:t>
            </a:r>
          </a:p>
          <a:p>
            <a:pPr marL="914400" lvl="1" indent="-457200">
              <a:buFont typeface="Wingdings" panose="05000000000000000000" pitchFamily="2" charset="2"/>
              <a:buChar char="§"/>
              <a:defRPr/>
            </a:pPr>
            <a:r>
              <a:rPr lang="en-US" sz="3200" dirty="0">
                <a:latin typeface="Calibri" panose="020F0502020204030204" pitchFamily="34" charset="0"/>
              </a:rPr>
              <a:t>reduce the time and cost to earn degrees and enter the workforce.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9D0A306-3310-45CF-AA16-2648CF3B9EFC}"/>
              </a:ext>
            </a:extLst>
          </p:cNvPr>
          <p:cNvGrpSpPr/>
          <p:nvPr/>
        </p:nvGrpSpPr>
        <p:grpSpPr>
          <a:xfrm>
            <a:off x="728322" y="346657"/>
            <a:ext cx="1468016" cy="1605411"/>
            <a:chOff x="1343025" y="3209925"/>
            <a:chExt cx="1838325" cy="1967868"/>
          </a:xfrm>
        </p:grpSpPr>
        <p:pic>
          <p:nvPicPr>
            <p:cNvPr id="5" name="Picture 4" descr="Diagram&#10;&#10;Description automatically generated">
              <a:extLst>
                <a:ext uri="{FF2B5EF4-FFF2-40B4-BE49-F238E27FC236}">
                  <a16:creationId xmlns:a16="http://schemas.microsoft.com/office/drawing/2014/main" id="{F75FEDCA-625A-47A5-9374-639A369E1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209925"/>
              <a:ext cx="1771650" cy="1771650"/>
            </a:xfrm>
            <a:prstGeom prst="rect">
              <a:avLst/>
            </a:prstGeom>
          </p:spPr>
        </p:pic>
        <p:sp>
          <p:nvSpPr>
            <p:cNvPr id="6" name="TextBox 5">
              <a:extLst>
                <a:ext uri="{FF2B5EF4-FFF2-40B4-BE49-F238E27FC236}">
                  <a16:creationId xmlns:a16="http://schemas.microsoft.com/office/drawing/2014/main" id="{421D3913-D97A-4456-8808-980CE4C8B490}"/>
                </a:ext>
              </a:extLst>
            </p:cNvPr>
            <p:cNvSpPr txBox="1"/>
            <p:nvPr/>
          </p:nvSpPr>
          <p:spPr>
            <a:xfrm>
              <a:off x="1343025" y="4913708"/>
              <a:ext cx="618670" cy="264085"/>
            </a:xfrm>
            <a:prstGeom prst="rect">
              <a:avLst/>
            </a:prstGeom>
            <a:noFill/>
          </p:spPr>
          <p:txBody>
            <a:bodyPr wrap="none" rtlCol="0">
              <a:spAutoFit/>
            </a:bodyPr>
            <a:lstStyle/>
            <a:p>
              <a:r>
                <a:rPr lang="en-US" sz="800" dirty="0" err="1">
                  <a:latin typeface="Calibri" panose="020F0502020204030204" pitchFamily="34" charset="0"/>
                  <a:hlinkClick r:id="rId4"/>
                </a:rPr>
                <a:t>Freepik</a:t>
              </a:r>
              <a:endParaRPr lang="en-US" sz="800" dirty="0">
                <a:latin typeface="Calibri" panose="020F0502020204030204" pitchFamily="34" charset="0"/>
              </a:endParaRPr>
            </a:p>
          </p:txBody>
        </p:sp>
      </p:grpSp>
      <p:sp>
        <p:nvSpPr>
          <p:cNvPr id="7" name="TextBox 6">
            <a:extLst>
              <a:ext uri="{FF2B5EF4-FFF2-40B4-BE49-F238E27FC236}">
                <a16:creationId xmlns:a16="http://schemas.microsoft.com/office/drawing/2014/main" id="{4E1442F3-F2BB-9648-AF1A-23834C80F2F9}"/>
              </a:ext>
            </a:extLst>
          </p:cNvPr>
          <p:cNvSpPr txBox="1"/>
          <p:nvPr/>
        </p:nvSpPr>
        <p:spPr>
          <a:xfrm>
            <a:off x="164892" y="6511343"/>
            <a:ext cx="7495082" cy="307777"/>
          </a:xfrm>
          <a:prstGeom prst="rect">
            <a:avLst/>
          </a:prstGeom>
          <a:noFill/>
        </p:spPr>
        <p:txBody>
          <a:bodyPr wrap="square" rtlCol="0">
            <a:spAutoFit/>
          </a:bodyPr>
          <a:lstStyle/>
          <a:p>
            <a:r>
              <a:rPr lang="en-US" sz="1400" dirty="0"/>
              <a:t>(College in High School Alliance, 2020; </a:t>
            </a:r>
            <a:r>
              <a:rPr lang="en-US" sz="1400" dirty="0">
                <a:hlinkClick r:id="rId5">
                  <a:extLst>
                    <a:ext uri="{A12FA001-AC4F-418D-AE19-62706E023703}">
                      <ahyp:hlinkClr xmlns:ahyp="http://schemas.microsoft.com/office/drawing/2018/hyperlinkcolor" val="tx"/>
                    </a:ext>
                  </a:extLst>
                </a:hlinkClick>
              </a:rPr>
              <a:t>https://www.collegeinhighschool.org/</a:t>
            </a:r>
            <a:r>
              <a:rPr lang="en-US" sz="1400" dirty="0"/>
              <a:t>)</a:t>
            </a:r>
          </a:p>
        </p:txBody>
      </p:sp>
      <p:sp>
        <p:nvSpPr>
          <p:cNvPr id="3" name="Slide Number Placeholder 2">
            <a:extLst>
              <a:ext uri="{FF2B5EF4-FFF2-40B4-BE49-F238E27FC236}">
                <a16:creationId xmlns:a16="http://schemas.microsoft.com/office/drawing/2014/main" id="{6EE249D9-6113-415D-A84C-B2DCD19BC782}"/>
              </a:ext>
            </a:extLst>
          </p:cNvPr>
          <p:cNvSpPr>
            <a:spLocks noGrp="1"/>
          </p:cNvSpPr>
          <p:nvPr>
            <p:ph type="sldNum" sz="quarter" idx="12"/>
          </p:nvPr>
        </p:nvSpPr>
        <p:spPr/>
        <p:txBody>
          <a:bodyPr/>
          <a:lstStyle/>
          <a:p>
            <a:fld id="{5ACA6E70-B3F6-4AC7-8377-301945A91482}" type="slidenum">
              <a:rPr lang="en-US" smtClean="0"/>
              <a:pPr/>
              <a:t>17</a:t>
            </a:fld>
            <a:endParaRPr lang="en-US" dirty="0"/>
          </a:p>
        </p:txBody>
      </p:sp>
    </p:spTree>
    <p:extLst>
      <p:ext uri="{BB962C8B-B14F-4D97-AF65-F5344CB8AC3E}">
        <p14:creationId xmlns:p14="http://schemas.microsoft.com/office/powerpoint/2010/main" val="36075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AAB390-3392-4F0A-AE46-193EBF54CECB}"/>
              </a:ext>
            </a:extLst>
          </p:cNvPr>
          <p:cNvSpPr txBox="1"/>
          <p:nvPr/>
        </p:nvSpPr>
        <p:spPr>
          <a:xfrm>
            <a:off x="41988" y="199426"/>
            <a:ext cx="12108023" cy="1077218"/>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Another Benefit for DLI Students: Seal of Biliteracy</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and World Language Proficiency Certificates</a:t>
            </a:r>
          </a:p>
        </p:txBody>
      </p:sp>
      <p:sp>
        <p:nvSpPr>
          <p:cNvPr id="18" name="TextBox 17">
            <a:extLst>
              <a:ext uri="{FF2B5EF4-FFF2-40B4-BE49-F238E27FC236}">
                <a16:creationId xmlns:a16="http://schemas.microsoft.com/office/drawing/2014/main" id="{560DB56B-6789-4045-B8C2-8AC217C0CC92}"/>
              </a:ext>
            </a:extLst>
          </p:cNvPr>
          <p:cNvSpPr txBox="1"/>
          <p:nvPr/>
        </p:nvSpPr>
        <p:spPr>
          <a:xfrm>
            <a:off x="247779" y="6519446"/>
            <a:ext cx="199362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(Seal of Biliteracy, 2020)</a:t>
            </a:r>
          </a:p>
        </p:txBody>
      </p:sp>
      <p:sp>
        <p:nvSpPr>
          <p:cNvPr id="2" name="Slide Number Placeholder 1">
            <a:extLst>
              <a:ext uri="{FF2B5EF4-FFF2-40B4-BE49-F238E27FC236}">
                <a16:creationId xmlns:a16="http://schemas.microsoft.com/office/drawing/2014/main" id="{D6AC32E2-ADE2-4B8B-B645-F0C6D877EF45}"/>
              </a:ext>
            </a:extLst>
          </p:cNvPr>
          <p:cNvSpPr>
            <a:spLocks noGrp="1"/>
          </p:cNvSpPr>
          <p:nvPr>
            <p:ph type="sldNum" sz="quarter" idx="12"/>
          </p:nvPr>
        </p:nvSpPr>
        <p:spPr/>
        <p:txBody>
          <a:bodyPr/>
          <a:lstStyle/>
          <a:p>
            <a:fld id="{5ACA6E70-B3F6-4AC7-8377-301945A91482}" type="slidenum">
              <a:rPr lang="en-US" smtClean="0"/>
              <a:pPr/>
              <a:t>18</a:t>
            </a:fld>
            <a:endParaRPr lang="en-US" dirty="0"/>
          </a:p>
        </p:txBody>
      </p:sp>
      <p:pic>
        <p:nvPicPr>
          <p:cNvPr id="5" name="Picture 4" descr="Map&#10;&#10;Description automatically generated">
            <a:extLst>
              <a:ext uri="{FF2B5EF4-FFF2-40B4-BE49-F238E27FC236}">
                <a16:creationId xmlns:a16="http://schemas.microsoft.com/office/drawing/2014/main" id="{6C99BA7B-8725-7948-8629-8458455C8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865" y="1401014"/>
            <a:ext cx="6451602" cy="4764857"/>
          </a:xfrm>
          <a:prstGeom prst="rect">
            <a:avLst/>
          </a:prstGeom>
          <a:ln w="19050">
            <a:solidFill>
              <a:schemeClr val="tx1"/>
            </a:solidFill>
          </a:ln>
        </p:spPr>
      </p:pic>
    </p:spTree>
    <p:extLst>
      <p:ext uri="{BB962C8B-B14F-4D97-AF65-F5344CB8AC3E}">
        <p14:creationId xmlns:p14="http://schemas.microsoft.com/office/powerpoint/2010/main" val="214225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0" y="2995884"/>
            <a:ext cx="11120016" cy="2554545"/>
          </a:xfrm>
          <a:prstGeom prst="rect">
            <a:avLst/>
          </a:prstGeom>
          <a:noFill/>
        </p:spPr>
        <p:txBody>
          <a:bodyPr wrap="square" rtlCol="0">
            <a:spAutoFit/>
          </a:bodyPr>
          <a:lstStyle/>
          <a:p>
            <a:pPr lvl="1"/>
            <a:r>
              <a:rPr lang="en-US" sz="3200" dirty="0">
                <a:latin typeface="Calibri" panose="020F0502020204030204" pitchFamily="34" charset="0"/>
                <a:cs typeface="Calibri" panose="020F0502020204030204" pitchFamily="34" charset="0"/>
              </a:rPr>
              <a:t>Minnesota districts award Minnesota bilingual and multilingual seals to high school graduates who demonstrate the required levels of language proficiency in speaking, writing, reading and listening for languages other than English. </a:t>
            </a:r>
          </a:p>
          <a:p>
            <a:endParaRPr lang="en-US" sz="3200" i="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A96BA57-7A1C-4F7B-9478-C5040029BD60}"/>
              </a:ext>
            </a:extLst>
          </p:cNvPr>
          <p:cNvSpPr txBox="1"/>
          <p:nvPr/>
        </p:nvSpPr>
        <p:spPr>
          <a:xfrm>
            <a:off x="406400" y="6477000"/>
            <a:ext cx="3414717" cy="307777"/>
          </a:xfrm>
          <a:prstGeom prst="rect">
            <a:avLst/>
          </a:prstGeom>
          <a:noFill/>
        </p:spPr>
        <p:txBody>
          <a:bodyPr wrap="none" rtlCol="0">
            <a:spAutoFit/>
          </a:bodyPr>
          <a:lstStyle/>
          <a:p>
            <a:r>
              <a:rPr lang="en-US" sz="1400" dirty="0">
                <a:solidFill>
                  <a:srgbClr val="002060"/>
                </a:solidFill>
                <a:latin typeface="Calibri" panose="020F0502020204030204" pitchFamily="34" charset="0"/>
                <a:cs typeface="Calibri" panose="020F0502020204030204" pitchFamily="34" charset="0"/>
              </a:rPr>
              <a:t>(Minnesota Department of Education, 2020)</a:t>
            </a:r>
          </a:p>
        </p:txBody>
      </p:sp>
      <p:grpSp>
        <p:nvGrpSpPr>
          <p:cNvPr id="9" name="Group 8">
            <a:extLst>
              <a:ext uri="{FF2B5EF4-FFF2-40B4-BE49-F238E27FC236}">
                <a16:creationId xmlns:a16="http://schemas.microsoft.com/office/drawing/2014/main" id="{1D9DAE28-D4C1-4279-B6AA-BD00BDFC4127}"/>
              </a:ext>
            </a:extLst>
          </p:cNvPr>
          <p:cNvGrpSpPr/>
          <p:nvPr/>
        </p:nvGrpSpPr>
        <p:grpSpPr>
          <a:xfrm>
            <a:off x="406400" y="1250358"/>
            <a:ext cx="2566293" cy="1323656"/>
            <a:chOff x="711200" y="245767"/>
            <a:chExt cx="2566293" cy="1323656"/>
          </a:xfrm>
        </p:grpSpPr>
        <p:pic>
          <p:nvPicPr>
            <p:cNvPr id="10" name="Picture 2">
              <a:extLst>
                <a:ext uri="{FF2B5EF4-FFF2-40B4-BE49-F238E27FC236}">
                  <a16:creationId xmlns:a16="http://schemas.microsoft.com/office/drawing/2014/main" id="{AD59F1DD-7BAD-482D-93C4-5C9ABFD13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45767"/>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a:extLst>
                <a:ext uri="{FF2B5EF4-FFF2-40B4-BE49-F238E27FC236}">
                  <a16:creationId xmlns:a16="http://schemas.microsoft.com/office/drawing/2014/main" id="{14B68777-BA27-46B1-83AD-D3E402F61DE1}"/>
                </a:ext>
              </a:extLst>
            </p:cNvPr>
            <p:cNvSpPr txBox="1"/>
            <p:nvPr/>
          </p:nvSpPr>
          <p:spPr>
            <a:xfrm>
              <a:off x="1524000" y="1353979"/>
              <a:ext cx="1715534" cy="215444"/>
            </a:xfrm>
            <a:prstGeom prst="rect">
              <a:avLst/>
            </a:prstGeom>
            <a:noFill/>
          </p:spPr>
          <p:txBody>
            <a:bodyPr wrap="none" rtlCol="0">
              <a:spAutoFit/>
            </a:bodyPr>
            <a:lstStyle/>
            <a:p>
              <a:r>
                <a:rPr lang="en-US" sz="800" dirty="0"/>
                <a:t>Minnesota Department of Education</a:t>
              </a:r>
            </a:p>
          </p:txBody>
        </p:sp>
      </p:grpSp>
      <p:sp>
        <p:nvSpPr>
          <p:cNvPr id="2" name="TextBox 1">
            <a:extLst>
              <a:ext uri="{FF2B5EF4-FFF2-40B4-BE49-F238E27FC236}">
                <a16:creationId xmlns:a16="http://schemas.microsoft.com/office/drawing/2014/main" id="{F0BBEBA8-2112-4063-B4EE-403BAE848A83}"/>
              </a:ext>
            </a:extLst>
          </p:cNvPr>
          <p:cNvSpPr txBox="1"/>
          <p:nvPr/>
        </p:nvSpPr>
        <p:spPr>
          <a:xfrm>
            <a:off x="3131716" y="1250358"/>
            <a:ext cx="8394700"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What are Bilingual and Multilingual Seals and World Language Proficiency certificates?</a:t>
            </a:r>
            <a:endParaRPr lang="en-US" sz="3200" dirty="0"/>
          </a:p>
        </p:txBody>
      </p:sp>
      <p:sp>
        <p:nvSpPr>
          <p:cNvPr id="3" name="Slide Number Placeholder 2">
            <a:extLst>
              <a:ext uri="{FF2B5EF4-FFF2-40B4-BE49-F238E27FC236}">
                <a16:creationId xmlns:a16="http://schemas.microsoft.com/office/drawing/2014/main" id="{4D099DA8-6AD8-41D2-BB44-891D7DC2EB4A}"/>
              </a:ext>
            </a:extLst>
          </p:cNvPr>
          <p:cNvSpPr>
            <a:spLocks noGrp="1"/>
          </p:cNvSpPr>
          <p:nvPr>
            <p:ph type="sldNum" sz="quarter" idx="12"/>
          </p:nvPr>
        </p:nvSpPr>
        <p:spPr/>
        <p:txBody>
          <a:bodyPr/>
          <a:lstStyle/>
          <a:p>
            <a:fld id="{5ACA6E70-B3F6-4AC7-8377-301945A91482}" type="slidenum">
              <a:rPr lang="en-US" smtClean="0"/>
              <a:pPr/>
              <a:t>19</a:t>
            </a:fld>
            <a:endParaRPr lang="en-US" dirty="0"/>
          </a:p>
        </p:txBody>
      </p:sp>
    </p:spTree>
    <p:extLst>
      <p:ext uri="{BB962C8B-B14F-4D97-AF65-F5344CB8AC3E}">
        <p14:creationId xmlns:p14="http://schemas.microsoft.com/office/powerpoint/2010/main" val="298022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41173" y="2315992"/>
            <a:ext cx="3509653" cy="3053210"/>
            <a:chOff x="4041598" y="3168364"/>
            <a:chExt cx="1060704" cy="1113649"/>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8" name="TextBox 7"/>
            <p:cNvSpPr txBox="1"/>
            <p:nvPr/>
          </p:nvSpPr>
          <p:spPr>
            <a:xfrm rot="18314926">
              <a:off x="3955444" y="3498582"/>
              <a:ext cx="576813" cy="151948"/>
            </a:xfrm>
            <a:prstGeom prst="rect">
              <a:avLst/>
            </a:prstGeom>
            <a:noFill/>
          </p:spPr>
          <p:txBody>
            <a:bodyPr wrap="square" rtlCol="0">
              <a:spAutoFit/>
            </a:bodyPr>
            <a:lstStyle/>
            <a:p>
              <a:r>
                <a:rPr lang="en-US" sz="2667"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79450"/>
              <a:ext cx="851514" cy="482791"/>
            </a:xfrm>
            <a:prstGeom prst="rect">
              <a:avLst/>
            </a:prstGeom>
            <a:noFill/>
          </p:spPr>
          <p:txBody>
            <a:bodyPr wrap="square" rtlCol="0">
              <a:spAutoFit/>
            </a:bodyPr>
            <a:lstStyle/>
            <a:p>
              <a:pPr algn="ctr"/>
              <a:r>
                <a:rPr lang="en-US" sz="2667" b="1" dirty="0">
                  <a:solidFill>
                    <a:schemeClr val="tx1">
                      <a:lumMod val="75000"/>
                      <a:lumOff val="25000"/>
                    </a:schemeClr>
                  </a:solidFill>
                  <a:latin typeface="Calibri" panose="020F0502020204030204" pitchFamily="34" charset="0"/>
                  <a:cs typeface="Calibri" panose="020F0502020204030204" pitchFamily="34" charset="0"/>
                </a:rPr>
                <a:t>DLI</a:t>
              </a:r>
              <a:br>
                <a:rPr lang="en-US" sz="2667" b="1" dirty="0">
                  <a:solidFill>
                    <a:schemeClr val="tx1">
                      <a:lumMod val="75000"/>
                      <a:lumOff val="25000"/>
                    </a:schemeClr>
                  </a:solidFill>
                  <a:latin typeface="Calibri" panose="020F0502020204030204" pitchFamily="34" charset="0"/>
                  <a:cs typeface="Calibri" panose="020F0502020204030204" pitchFamily="34" charset="0"/>
                </a:rPr>
              </a:br>
              <a:r>
                <a:rPr lang="en-US" sz="2667"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667" b="1" dirty="0">
                  <a:solidFill>
                    <a:schemeClr val="tx1">
                      <a:lumMod val="75000"/>
                      <a:lumOff val="25000"/>
                    </a:schemeClr>
                  </a:solidFill>
                  <a:latin typeface="Calibri" panose="020F0502020204030204" pitchFamily="34" charset="0"/>
                  <a:cs typeface="Calibri" panose="020F0502020204030204" pitchFamily="34" charset="0"/>
                </a:rPr>
                <a:t>Education</a:t>
              </a:r>
            </a:p>
          </p:txBody>
        </p:sp>
        <p:sp>
          <p:nvSpPr>
            <p:cNvPr id="10" name="TextBox 9"/>
            <p:cNvSpPr txBox="1"/>
            <p:nvPr/>
          </p:nvSpPr>
          <p:spPr>
            <a:xfrm>
              <a:off x="4361085" y="4098631"/>
              <a:ext cx="417901" cy="183382"/>
            </a:xfrm>
            <a:prstGeom prst="rect">
              <a:avLst/>
            </a:prstGeom>
            <a:noFill/>
          </p:spPr>
          <p:txBody>
            <a:bodyPr wrap="none" rtlCol="0">
              <a:spAutoFit/>
            </a:bodyPr>
            <a:lstStyle/>
            <a:p>
              <a:pPr algn="ctr"/>
              <a:r>
                <a:rPr lang="en-US" sz="2667"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4692"/>
              <a:ext cx="753917" cy="151948"/>
            </a:xfrm>
            <a:prstGeom prst="rect">
              <a:avLst/>
            </a:prstGeom>
            <a:noFill/>
          </p:spPr>
          <p:txBody>
            <a:bodyPr wrap="square" rtlCol="0">
              <a:spAutoFit/>
            </a:bodyPr>
            <a:lstStyle/>
            <a:p>
              <a:r>
                <a:rPr lang="en-US" sz="2667"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963398" y="6471059"/>
            <a:ext cx="7316186" cy="338554"/>
          </a:xfrm>
          <a:prstGeom prst="rect">
            <a:avLst/>
          </a:prstGeom>
          <a:noFill/>
        </p:spPr>
        <p:txBody>
          <a:bodyPr wrap="square" rtlCol="0">
            <a:spAutoFit/>
          </a:bodyPr>
          <a:lstStyle/>
          <a:p>
            <a:pPr algn="ctr"/>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192" y="6399036"/>
            <a:ext cx="685800" cy="482600"/>
          </a:xfrm>
          <a:prstGeom prst="rect">
            <a:avLst/>
          </a:prstGeom>
        </p:spPr>
      </p:pic>
      <p:sp>
        <p:nvSpPr>
          <p:cNvPr id="18" name="Slide Number Placeholder 21"/>
          <p:cNvSpPr txBox="1">
            <a:spLocks/>
          </p:cNvSpPr>
          <p:nvPr/>
        </p:nvSpPr>
        <p:spPr>
          <a:xfrm>
            <a:off x="11413995" y="6482072"/>
            <a:ext cx="508000" cy="365125"/>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333" dirty="0">
              <a:solidFill>
                <a:schemeClr val="tx1"/>
              </a:solidFill>
            </a:endParaRPr>
          </a:p>
        </p:txBody>
      </p:sp>
      <p:sp>
        <p:nvSpPr>
          <p:cNvPr id="13" name="TextBox 12">
            <a:extLst>
              <a:ext uri="{FF2B5EF4-FFF2-40B4-BE49-F238E27FC236}">
                <a16:creationId xmlns:a16="http://schemas.microsoft.com/office/drawing/2014/main" id="{CEC190C4-9633-4C0E-9309-0B8EF25D8DB2}"/>
              </a:ext>
            </a:extLst>
          </p:cNvPr>
          <p:cNvSpPr txBox="1"/>
          <p:nvPr/>
        </p:nvSpPr>
        <p:spPr>
          <a:xfrm>
            <a:off x="0" y="135225"/>
            <a:ext cx="12192013" cy="1754326"/>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Calibri" panose="020F0502020204030204" pitchFamily="34" charset="0"/>
              </a:rPr>
              <a:t>Dual Language and Immersion Family Education:</a:t>
            </a:r>
            <a:br>
              <a:rPr lang="en-US" sz="3600" dirty="0">
                <a:effectLst>
                  <a:outerShdw blurRad="38100" dist="38100" dir="2700000" algn="tl">
                    <a:srgbClr val="000000">
                      <a:alpha val="43137"/>
                    </a:srgbClr>
                  </a:outerShdw>
                </a:effectLst>
                <a:latin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rPr>
              <a:t>Supporting Students in Secondary Programs</a:t>
            </a:r>
            <a:br>
              <a:rPr lang="en-US" sz="3600" dirty="0">
                <a:effectLst>
                  <a:outerShdw blurRad="38100" dist="38100" dir="2700000" algn="tl">
                    <a:srgbClr val="000000">
                      <a:alpha val="43137"/>
                    </a:srgbClr>
                  </a:outerShdw>
                </a:effectLst>
                <a:latin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rPr>
              <a:t>Session 2</a:t>
            </a:r>
          </a:p>
        </p:txBody>
      </p:sp>
      <p:sp>
        <p:nvSpPr>
          <p:cNvPr id="2" name="Slide Number Placeholder 1">
            <a:extLst>
              <a:ext uri="{FF2B5EF4-FFF2-40B4-BE49-F238E27FC236}">
                <a16:creationId xmlns:a16="http://schemas.microsoft.com/office/drawing/2014/main" id="{EA170C2B-1F81-42B3-AEAA-8B5A213F730A}"/>
              </a:ext>
            </a:extLst>
          </p:cNvPr>
          <p:cNvSpPr>
            <a:spLocks noGrp="1"/>
          </p:cNvSpPr>
          <p:nvPr>
            <p:ph type="sldNum" sz="quarter" idx="12"/>
          </p:nvPr>
        </p:nvSpPr>
        <p:spPr/>
        <p:txBody>
          <a:bodyPr/>
          <a:lstStyle/>
          <a:p>
            <a:fld id="{5ACA6E70-B3F6-4AC7-8377-301945A91482}" type="slidenum">
              <a:rPr lang="en-US" smtClean="0"/>
              <a:pPr/>
              <a:t>2</a:t>
            </a:fld>
            <a:endParaRPr lang="en-US" dirty="0"/>
          </a:p>
        </p:txBody>
      </p:sp>
    </p:spTree>
    <p:extLst>
      <p:ext uri="{BB962C8B-B14F-4D97-AF65-F5344CB8AC3E}">
        <p14:creationId xmlns:p14="http://schemas.microsoft.com/office/powerpoint/2010/main" val="364501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406400" y="2969413"/>
            <a:ext cx="10871200" cy="2062103"/>
          </a:xfrm>
          <a:prstGeom prst="rect">
            <a:avLst/>
          </a:prstGeom>
          <a:noFill/>
        </p:spPr>
        <p:txBody>
          <a:bodyPr wrap="square" rtlCol="0">
            <a:spAutoFit/>
          </a:bodyPr>
          <a:lstStyle/>
          <a:p>
            <a:pPr lvl="1"/>
            <a:r>
              <a:rPr lang="en-US" sz="3200" dirty="0">
                <a:latin typeface="Calibri" panose="020F0502020204030204" pitchFamily="34" charset="0"/>
                <a:cs typeface="Calibri" panose="020F0502020204030204" pitchFamily="34" charset="0"/>
              </a:rPr>
              <a:t>Many universities will award </a:t>
            </a:r>
            <a:r>
              <a:rPr lang="en-US" sz="3200" b="1" dirty="0">
                <a:latin typeface="Calibri" panose="020F0502020204030204" pitchFamily="34" charset="0"/>
                <a:cs typeface="Calibri" panose="020F0502020204030204" pitchFamily="34" charset="0"/>
              </a:rPr>
              <a:t>free college semester credits </a:t>
            </a:r>
            <a:r>
              <a:rPr lang="en-US" sz="3200" dirty="0">
                <a:latin typeface="Calibri" panose="020F0502020204030204" pitchFamily="34" charset="0"/>
                <a:cs typeface="Calibri" panose="020F0502020204030204" pitchFamily="34" charset="0"/>
              </a:rPr>
              <a:t>to graduating high school students who receive bilingual and multilingual seals and world language proficiency certificates. </a:t>
            </a:r>
          </a:p>
          <a:p>
            <a:endParaRPr lang="en-US" sz="32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94C6726-5839-42A9-BF05-E75F99E89437}"/>
              </a:ext>
            </a:extLst>
          </p:cNvPr>
          <p:cNvSpPr txBox="1"/>
          <p:nvPr/>
        </p:nvSpPr>
        <p:spPr>
          <a:xfrm>
            <a:off x="406400" y="6477000"/>
            <a:ext cx="3414717" cy="307777"/>
          </a:xfrm>
          <a:prstGeom prst="rect">
            <a:avLst/>
          </a:prstGeom>
          <a:noFill/>
        </p:spPr>
        <p:txBody>
          <a:bodyPr wrap="none" rtlCol="0">
            <a:spAutoFit/>
          </a:bodyPr>
          <a:lstStyle/>
          <a:p>
            <a:r>
              <a:rPr lang="en-US" sz="1400" dirty="0">
                <a:solidFill>
                  <a:srgbClr val="002060"/>
                </a:solidFill>
                <a:latin typeface="Calibri" panose="020F0502020204030204" pitchFamily="34" charset="0"/>
                <a:cs typeface="Calibri" panose="020F0502020204030204" pitchFamily="34" charset="0"/>
              </a:rPr>
              <a:t>(Minnesota Department of Education, 2020)</a:t>
            </a:r>
          </a:p>
        </p:txBody>
      </p:sp>
      <p:grpSp>
        <p:nvGrpSpPr>
          <p:cNvPr id="9" name="Group 8">
            <a:extLst>
              <a:ext uri="{FF2B5EF4-FFF2-40B4-BE49-F238E27FC236}">
                <a16:creationId xmlns:a16="http://schemas.microsoft.com/office/drawing/2014/main" id="{0D6BB565-E445-437D-8195-F9013C1296E0}"/>
              </a:ext>
            </a:extLst>
          </p:cNvPr>
          <p:cNvGrpSpPr/>
          <p:nvPr/>
        </p:nvGrpSpPr>
        <p:grpSpPr>
          <a:xfrm>
            <a:off x="830611" y="1203762"/>
            <a:ext cx="2566293" cy="1323656"/>
            <a:chOff x="711200" y="245767"/>
            <a:chExt cx="2566293" cy="1323656"/>
          </a:xfrm>
        </p:grpSpPr>
        <p:pic>
          <p:nvPicPr>
            <p:cNvPr id="16" name="Picture 2">
              <a:extLst>
                <a:ext uri="{FF2B5EF4-FFF2-40B4-BE49-F238E27FC236}">
                  <a16:creationId xmlns:a16="http://schemas.microsoft.com/office/drawing/2014/main" id="{A846E3BD-8F32-47FA-915E-308EF57F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45767"/>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a:extLst>
                <a:ext uri="{FF2B5EF4-FFF2-40B4-BE49-F238E27FC236}">
                  <a16:creationId xmlns:a16="http://schemas.microsoft.com/office/drawing/2014/main" id="{B3D28234-2420-475D-8EAC-5904593CDFF9}"/>
                </a:ext>
              </a:extLst>
            </p:cNvPr>
            <p:cNvSpPr txBox="1"/>
            <p:nvPr/>
          </p:nvSpPr>
          <p:spPr>
            <a:xfrm>
              <a:off x="1524000" y="1353979"/>
              <a:ext cx="1715534" cy="215444"/>
            </a:xfrm>
            <a:prstGeom prst="rect">
              <a:avLst/>
            </a:prstGeom>
            <a:noFill/>
          </p:spPr>
          <p:txBody>
            <a:bodyPr wrap="none" rtlCol="0">
              <a:spAutoFit/>
            </a:bodyPr>
            <a:lstStyle/>
            <a:p>
              <a:r>
                <a:rPr lang="en-US" sz="800" dirty="0"/>
                <a:t>Minnesota Department of Education</a:t>
              </a:r>
            </a:p>
          </p:txBody>
        </p:sp>
      </p:grpSp>
      <p:sp>
        <p:nvSpPr>
          <p:cNvPr id="2" name="TextBox 1">
            <a:extLst>
              <a:ext uri="{FF2B5EF4-FFF2-40B4-BE49-F238E27FC236}">
                <a16:creationId xmlns:a16="http://schemas.microsoft.com/office/drawing/2014/main" id="{CF6477A8-E932-4023-A7C7-6342287CD302}"/>
              </a:ext>
            </a:extLst>
          </p:cNvPr>
          <p:cNvSpPr txBox="1"/>
          <p:nvPr/>
        </p:nvSpPr>
        <p:spPr>
          <a:xfrm>
            <a:off x="3396904" y="1317043"/>
            <a:ext cx="8169288" cy="1077218"/>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What are the benefits of earning a bilingual seal</a:t>
            </a:r>
          </a:p>
          <a:p>
            <a:r>
              <a:rPr lang="en-US" sz="3200" dirty="0">
                <a:latin typeface="Calibri" panose="020F0502020204030204" pitchFamily="34" charset="0"/>
                <a:cs typeface="Calibri" panose="020F0502020204030204" pitchFamily="34" charset="0"/>
              </a:rPr>
              <a:t>or a world language proficiency certificate?</a:t>
            </a:r>
            <a:endParaRPr lang="en-US" sz="3200" dirty="0"/>
          </a:p>
        </p:txBody>
      </p:sp>
      <p:sp>
        <p:nvSpPr>
          <p:cNvPr id="3" name="Slide Number Placeholder 2">
            <a:extLst>
              <a:ext uri="{FF2B5EF4-FFF2-40B4-BE49-F238E27FC236}">
                <a16:creationId xmlns:a16="http://schemas.microsoft.com/office/drawing/2014/main" id="{7DE82EAD-CB2D-4447-95B5-9ED201D2F3C7}"/>
              </a:ext>
            </a:extLst>
          </p:cNvPr>
          <p:cNvSpPr>
            <a:spLocks noGrp="1"/>
          </p:cNvSpPr>
          <p:nvPr>
            <p:ph type="sldNum" sz="quarter" idx="12"/>
          </p:nvPr>
        </p:nvSpPr>
        <p:spPr/>
        <p:txBody>
          <a:bodyPr/>
          <a:lstStyle/>
          <a:p>
            <a:fld id="{5ACA6E70-B3F6-4AC7-8377-301945A91482}" type="slidenum">
              <a:rPr lang="en-US" smtClean="0"/>
              <a:pPr/>
              <a:t>20</a:t>
            </a:fld>
            <a:endParaRPr lang="en-US" dirty="0"/>
          </a:p>
        </p:txBody>
      </p:sp>
    </p:spTree>
    <p:extLst>
      <p:ext uri="{BB962C8B-B14F-4D97-AF65-F5344CB8AC3E}">
        <p14:creationId xmlns:p14="http://schemas.microsoft.com/office/powerpoint/2010/main" val="426344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0" y="2304955"/>
            <a:ext cx="10566400" cy="3539430"/>
          </a:xfrm>
          <a:prstGeom prst="rect">
            <a:avLst/>
          </a:prstGeom>
          <a:noFill/>
        </p:spPr>
        <p:txBody>
          <a:bodyPr wrap="square" rtlCol="0">
            <a:spAutoFit/>
          </a:bodyPr>
          <a:lstStyle/>
          <a:p>
            <a:pPr lvl="1"/>
            <a:r>
              <a:rPr lang="en-US" sz="3200" dirty="0">
                <a:latin typeface="Calibri" panose="020F0502020204030204" pitchFamily="34" charset="0"/>
                <a:cs typeface="Calibri" panose="020F0502020204030204" pitchFamily="34" charset="0"/>
              </a:rPr>
              <a:t>In addition to demonstrating the required proficiency levels in a language other than English, students must: </a:t>
            </a:r>
          </a:p>
          <a:p>
            <a:pPr marL="914400" lvl="1"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demonstrate mastery of Minnesota's English language proficiency standards; and</a:t>
            </a:r>
          </a:p>
          <a:p>
            <a:pPr marL="914400" lvl="1"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satisfactorily complete all required English language arts credits.</a:t>
            </a:r>
          </a:p>
          <a:p>
            <a:endParaRPr lang="en-US" sz="32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938D1A9-0CF5-4C43-9495-4EF4D850F201}"/>
              </a:ext>
            </a:extLst>
          </p:cNvPr>
          <p:cNvSpPr txBox="1"/>
          <p:nvPr/>
        </p:nvSpPr>
        <p:spPr>
          <a:xfrm>
            <a:off x="406400" y="6477000"/>
            <a:ext cx="341471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(Minnesota Department of Education, 2020)</a:t>
            </a:r>
          </a:p>
        </p:txBody>
      </p:sp>
      <p:grpSp>
        <p:nvGrpSpPr>
          <p:cNvPr id="9" name="Group 8">
            <a:extLst>
              <a:ext uri="{FF2B5EF4-FFF2-40B4-BE49-F238E27FC236}">
                <a16:creationId xmlns:a16="http://schemas.microsoft.com/office/drawing/2014/main" id="{607062CA-0FDE-4BBA-887B-6EC8B480CB06}"/>
              </a:ext>
            </a:extLst>
          </p:cNvPr>
          <p:cNvGrpSpPr/>
          <p:nvPr/>
        </p:nvGrpSpPr>
        <p:grpSpPr>
          <a:xfrm>
            <a:off x="574445" y="850189"/>
            <a:ext cx="2566293" cy="1323656"/>
            <a:chOff x="711200" y="245767"/>
            <a:chExt cx="2566293" cy="1323656"/>
          </a:xfrm>
        </p:grpSpPr>
        <p:pic>
          <p:nvPicPr>
            <p:cNvPr id="15" name="Picture 2">
              <a:extLst>
                <a:ext uri="{FF2B5EF4-FFF2-40B4-BE49-F238E27FC236}">
                  <a16:creationId xmlns:a16="http://schemas.microsoft.com/office/drawing/2014/main" id="{8F87EF53-E6D6-4D39-A411-A524AACA0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45767"/>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a:extLst>
                <a:ext uri="{FF2B5EF4-FFF2-40B4-BE49-F238E27FC236}">
                  <a16:creationId xmlns:a16="http://schemas.microsoft.com/office/drawing/2014/main" id="{F7E52DA2-0A91-4E9C-9FB4-FF74E0C673BE}"/>
                </a:ext>
              </a:extLst>
            </p:cNvPr>
            <p:cNvSpPr txBox="1"/>
            <p:nvPr/>
          </p:nvSpPr>
          <p:spPr>
            <a:xfrm>
              <a:off x="1524000" y="1353979"/>
              <a:ext cx="1715534" cy="215444"/>
            </a:xfrm>
            <a:prstGeom prst="rect">
              <a:avLst/>
            </a:prstGeom>
            <a:noFill/>
          </p:spPr>
          <p:txBody>
            <a:bodyPr wrap="none" rtlCol="0">
              <a:spAutoFit/>
            </a:bodyPr>
            <a:lstStyle/>
            <a:p>
              <a:r>
                <a:rPr lang="en-US" sz="800" dirty="0"/>
                <a:t>Minnesota Department of Education</a:t>
              </a:r>
            </a:p>
          </p:txBody>
        </p:sp>
      </p:grpSp>
      <p:sp>
        <p:nvSpPr>
          <p:cNvPr id="2" name="TextBox 1">
            <a:extLst>
              <a:ext uri="{FF2B5EF4-FFF2-40B4-BE49-F238E27FC236}">
                <a16:creationId xmlns:a16="http://schemas.microsoft.com/office/drawing/2014/main" id="{2C56DA2D-7094-482E-B471-8F54317C7955}"/>
              </a:ext>
            </a:extLst>
          </p:cNvPr>
          <p:cNvSpPr txBox="1"/>
          <p:nvPr/>
        </p:nvSpPr>
        <p:spPr>
          <a:xfrm>
            <a:off x="3378200" y="850189"/>
            <a:ext cx="8239355"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What are the other requirements for a bilingual or multilingual seal?</a:t>
            </a:r>
            <a:endParaRPr lang="en-US" sz="3200" dirty="0"/>
          </a:p>
        </p:txBody>
      </p:sp>
      <p:sp>
        <p:nvSpPr>
          <p:cNvPr id="3" name="Slide Number Placeholder 2">
            <a:extLst>
              <a:ext uri="{FF2B5EF4-FFF2-40B4-BE49-F238E27FC236}">
                <a16:creationId xmlns:a16="http://schemas.microsoft.com/office/drawing/2014/main" id="{3CF8EE02-E6A9-42A8-8923-264C0D473D0D}"/>
              </a:ext>
            </a:extLst>
          </p:cNvPr>
          <p:cNvSpPr>
            <a:spLocks noGrp="1"/>
          </p:cNvSpPr>
          <p:nvPr>
            <p:ph type="sldNum" sz="quarter" idx="12"/>
          </p:nvPr>
        </p:nvSpPr>
        <p:spPr/>
        <p:txBody>
          <a:bodyPr/>
          <a:lstStyle/>
          <a:p>
            <a:fld id="{5ACA6E70-B3F6-4AC7-8377-301945A91482}" type="slidenum">
              <a:rPr lang="en-US" smtClean="0"/>
              <a:pPr/>
              <a:t>21</a:t>
            </a:fld>
            <a:endParaRPr lang="en-US" dirty="0"/>
          </a:p>
        </p:txBody>
      </p:sp>
    </p:spTree>
    <p:extLst>
      <p:ext uri="{BB962C8B-B14F-4D97-AF65-F5344CB8AC3E}">
        <p14:creationId xmlns:p14="http://schemas.microsoft.com/office/powerpoint/2010/main" val="82496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56"/>
          <a:stretch/>
        </p:blipFill>
        <p:spPr bwMode="auto">
          <a:xfrm>
            <a:off x="4182657" y="2148502"/>
            <a:ext cx="1442292" cy="18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325" y="2148501"/>
            <a:ext cx="1337925" cy="191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23631" y="652299"/>
            <a:ext cx="4570803" cy="707886"/>
          </a:xfrm>
          <a:prstGeom prst="rect">
            <a:avLst/>
          </a:prstGeom>
          <a:noFill/>
        </p:spPr>
        <p:txBody>
          <a:bodyPr wrap="none" rtlCol="0">
            <a:spAutoFit/>
          </a:bodyPr>
          <a:lstStyle/>
          <a:p>
            <a:pPr algn="ctr"/>
            <a:r>
              <a:rPr lang="en-US" sz="4000" dirty="0">
                <a:latin typeface="Calibri" panose="020F0502020204030204" pitchFamily="34" charset="0"/>
                <a:cs typeface="Calibri" panose="020F0502020204030204" pitchFamily="34" charset="0"/>
              </a:rPr>
              <a:t>SEALS OF BILITERACY</a:t>
            </a:r>
          </a:p>
        </p:txBody>
      </p:sp>
      <p:sp>
        <p:nvSpPr>
          <p:cNvPr id="3" name="AutoShape 2" descr="Image result for video icon"/>
          <p:cNvSpPr>
            <a:spLocks noChangeAspect="1" noChangeArrowheads="1"/>
          </p:cNvSpPr>
          <p:nvPr/>
        </p:nvSpPr>
        <p:spPr bwMode="auto">
          <a:xfrm>
            <a:off x="207434" y="-730251"/>
            <a:ext cx="1536700" cy="153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latin typeface="Calibri" panose="020F0502020204030204" pitchFamily="34" charset="0"/>
            </a:endParaRPr>
          </a:p>
        </p:txBody>
      </p:sp>
      <p:sp>
        <p:nvSpPr>
          <p:cNvPr id="5" name="AutoShape 4" descr="Image result for video icon"/>
          <p:cNvSpPr>
            <a:spLocks noChangeAspect="1" noChangeArrowheads="1"/>
          </p:cNvSpPr>
          <p:nvPr/>
        </p:nvSpPr>
        <p:spPr bwMode="auto">
          <a:xfrm>
            <a:off x="410634" y="-527051"/>
            <a:ext cx="1536700" cy="153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latin typeface="Calibri" panose="020F0502020204030204" pitchFamily="34" charset="0"/>
            </a:endParaRPr>
          </a:p>
        </p:txBody>
      </p:sp>
      <p:pic>
        <p:nvPicPr>
          <p:cNvPr id="6" name="Picture 6" descr="Image result for video ic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9983" y="4262453"/>
            <a:ext cx="963083" cy="963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75920C-488E-7542-8D25-D9BB5482C3B4}"/>
              </a:ext>
            </a:extLst>
          </p:cNvPr>
          <p:cNvSpPr txBox="1"/>
          <p:nvPr/>
        </p:nvSpPr>
        <p:spPr>
          <a:xfrm>
            <a:off x="207434" y="6477646"/>
            <a:ext cx="4500249"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(District 201, 2019)</a:t>
            </a:r>
          </a:p>
        </p:txBody>
      </p:sp>
      <p:sp>
        <p:nvSpPr>
          <p:cNvPr id="2" name="Slide Number Placeholder 1">
            <a:extLst>
              <a:ext uri="{FF2B5EF4-FFF2-40B4-BE49-F238E27FC236}">
                <a16:creationId xmlns:a16="http://schemas.microsoft.com/office/drawing/2014/main" id="{135910C3-B9D5-42A9-85AD-0A4D64B38DC2}"/>
              </a:ext>
            </a:extLst>
          </p:cNvPr>
          <p:cNvSpPr>
            <a:spLocks noGrp="1"/>
          </p:cNvSpPr>
          <p:nvPr>
            <p:ph type="sldNum" sz="quarter" idx="12"/>
          </p:nvPr>
        </p:nvSpPr>
        <p:spPr/>
        <p:txBody>
          <a:bodyPr/>
          <a:lstStyle/>
          <a:p>
            <a:fld id="{5ACA6E70-B3F6-4AC7-8377-301945A91482}" type="slidenum">
              <a:rPr lang="en-US" smtClean="0"/>
              <a:pPr/>
              <a:t>22</a:t>
            </a:fld>
            <a:endParaRPr lang="en-US" dirty="0"/>
          </a:p>
        </p:txBody>
      </p:sp>
    </p:spTree>
    <p:extLst>
      <p:ext uri="{BB962C8B-B14F-4D97-AF65-F5344CB8AC3E}">
        <p14:creationId xmlns:p14="http://schemas.microsoft.com/office/powerpoint/2010/main" val="51122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1FAE-2D59-4025-B73E-B11882D43791}"/>
              </a:ext>
            </a:extLst>
          </p:cNvPr>
          <p:cNvSpPr/>
          <p:nvPr/>
        </p:nvSpPr>
        <p:spPr>
          <a:xfrm>
            <a:off x="377126" y="110168"/>
            <a:ext cx="11675311" cy="6392263"/>
          </a:xfrm>
          <a:prstGeom prst="rect">
            <a:avLst/>
          </a:prstGeom>
        </p:spPr>
        <p:txBody>
          <a:bodyPr wrap="square">
            <a:spAutoFit/>
          </a:bodyPr>
          <a:lstStyle/>
          <a:p>
            <a:pPr marR="0" lvl="0">
              <a:lnSpc>
                <a:spcPct val="107000"/>
              </a:lnSpc>
              <a:spcBef>
                <a:spcPts val="0"/>
              </a:spcBef>
              <a:spcAft>
                <a:spcPts val="0"/>
              </a:spcAft>
            </a:pPr>
            <a:endPar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Calibri" panose="020F0502020204030204" pitchFamily="34" charset="0"/>
              </a:rPr>
              <a:t>The Value of Language Study for College Admission</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lvl="5">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No matter where students apply for college, demonstrated proficiency in a language other than English will improve their chances of being admitted.</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5">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Life in college and after college has become increasingly globalized, so strength in a second language carries a lot of weight with admissions counselors.</a:t>
            </a:r>
            <a:endParaRPr lang="en-US" sz="3200" dirty="0"/>
          </a:p>
          <a:p>
            <a:pPr lvl="5">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EA443EC2-1D26-4C6E-A222-579A97F83978}"/>
              </a:ext>
            </a:extLst>
          </p:cNvPr>
          <p:cNvGrpSpPr/>
          <p:nvPr/>
        </p:nvGrpSpPr>
        <p:grpSpPr>
          <a:xfrm>
            <a:off x="563014" y="2297598"/>
            <a:ext cx="2099761" cy="1498910"/>
            <a:chOff x="797460" y="3429000"/>
            <a:chExt cx="2099761" cy="1498910"/>
          </a:xfrm>
        </p:grpSpPr>
        <p:pic>
          <p:nvPicPr>
            <p:cNvPr id="7" name="Picture 6" descr="Text, whiteboard&#10;&#10;Description automatically generated">
              <a:extLst>
                <a:ext uri="{FF2B5EF4-FFF2-40B4-BE49-F238E27FC236}">
                  <a16:creationId xmlns:a16="http://schemas.microsoft.com/office/drawing/2014/main" id="{97E6301E-9649-4964-B0F6-7E69B73F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09" y="3429000"/>
              <a:ext cx="2004712" cy="1336475"/>
            </a:xfrm>
            <a:prstGeom prst="rect">
              <a:avLst/>
            </a:prstGeom>
          </p:spPr>
        </p:pic>
        <p:sp>
          <p:nvSpPr>
            <p:cNvPr id="8" name="TextBox 7">
              <a:extLst>
                <a:ext uri="{FF2B5EF4-FFF2-40B4-BE49-F238E27FC236}">
                  <a16:creationId xmlns:a16="http://schemas.microsoft.com/office/drawing/2014/main" id="{949A257C-1557-4CBA-B7E8-EF7C82023E65}"/>
                </a:ext>
              </a:extLst>
            </p:cNvPr>
            <p:cNvSpPr txBox="1"/>
            <p:nvPr/>
          </p:nvSpPr>
          <p:spPr>
            <a:xfrm>
              <a:off x="797460" y="4712466"/>
              <a:ext cx="1158339" cy="215444"/>
            </a:xfrm>
            <a:prstGeom prst="rect">
              <a:avLst/>
            </a:prstGeom>
            <a:noFill/>
          </p:spPr>
          <p:txBody>
            <a:bodyPr wrap="square" rtlCol="0">
              <a:spAutoFit/>
            </a:bodyPr>
            <a:lstStyle/>
            <a:p>
              <a:r>
                <a:rPr lang="en-US" sz="800" dirty="0">
                  <a:latin typeface="Calibri" panose="020F0502020204030204" pitchFamily="34" charset="0"/>
                  <a:hlinkClick r:id="rId4"/>
                </a:rPr>
                <a:t>Line17qq</a:t>
              </a:r>
              <a:endParaRPr lang="en-US" sz="800" dirty="0">
                <a:latin typeface="Calibri" panose="020F0502020204030204" pitchFamily="34" charset="0"/>
              </a:endParaRPr>
            </a:p>
          </p:txBody>
        </p:sp>
      </p:grpSp>
      <p:sp>
        <p:nvSpPr>
          <p:cNvPr id="4" name="TextBox 3">
            <a:extLst>
              <a:ext uri="{FF2B5EF4-FFF2-40B4-BE49-F238E27FC236}">
                <a16:creationId xmlns:a16="http://schemas.microsoft.com/office/drawing/2014/main" id="{CFBBB75F-B411-D340-A3BF-16C84F69603F}"/>
              </a:ext>
            </a:extLst>
          </p:cNvPr>
          <p:cNvSpPr txBox="1"/>
          <p:nvPr/>
        </p:nvSpPr>
        <p:spPr>
          <a:xfrm>
            <a:off x="139563" y="6427355"/>
            <a:ext cx="10519970" cy="307777"/>
          </a:xfrm>
          <a:prstGeom prst="rect">
            <a:avLst/>
          </a:prstGeom>
          <a:noFill/>
        </p:spPr>
        <p:txBody>
          <a:bodyPr wrap="square" rtlCol="0">
            <a:spAutoFit/>
          </a:bodyPr>
          <a:lstStyle/>
          <a:p>
            <a:r>
              <a:rPr lang="en-US" sz="1400" dirty="0">
                <a:latin typeface="Calibri" panose="020F0502020204030204" pitchFamily="34" charset="0"/>
              </a:rPr>
              <a:t>(Grove, 2020; https://</a:t>
            </a:r>
            <a:r>
              <a:rPr lang="en-US" sz="1400" dirty="0" err="1">
                <a:latin typeface="Calibri" panose="020F0502020204030204" pitchFamily="34" charset="0"/>
              </a:rPr>
              <a:t>www.thoughtco.com</a:t>
            </a:r>
            <a:r>
              <a:rPr lang="en-US" sz="1400" dirty="0">
                <a:latin typeface="Calibri" panose="020F0502020204030204" pitchFamily="34" charset="0"/>
              </a:rPr>
              <a:t>/foreign-language-requirement-college-admissions-788842)</a:t>
            </a:r>
          </a:p>
        </p:txBody>
      </p:sp>
      <p:sp>
        <p:nvSpPr>
          <p:cNvPr id="3" name="Slide Number Placeholder 2">
            <a:extLst>
              <a:ext uri="{FF2B5EF4-FFF2-40B4-BE49-F238E27FC236}">
                <a16:creationId xmlns:a16="http://schemas.microsoft.com/office/drawing/2014/main" id="{2FBB732F-28EA-4F34-8E5B-9CCB890FD13E}"/>
              </a:ext>
            </a:extLst>
          </p:cNvPr>
          <p:cNvSpPr>
            <a:spLocks noGrp="1"/>
          </p:cNvSpPr>
          <p:nvPr>
            <p:ph type="sldNum" sz="quarter" idx="12"/>
          </p:nvPr>
        </p:nvSpPr>
        <p:spPr/>
        <p:txBody>
          <a:bodyPr/>
          <a:lstStyle/>
          <a:p>
            <a:fld id="{5ACA6E70-B3F6-4AC7-8377-301945A91482}" type="slidenum">
              <a:rPr lang="en-US" smtClean="0"/>
              <a:pPr/>
              <a:t>23</a:t>
            </a:fld>
            <a:endParaRPr lang="en-US" dirty="0"/>
          </a:p>
        </p:txBody>
      </p:sp>
    </p:spTree>
    <p:extLst>
      <p:ext uri="{BB962C8B-B14F-4D97-AF65-F5344CB8AC3E}">
        <p14:creationId xmlns:p14="http://schemas.microsoft.com/office/powerpoint/2010/main" val="29044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394F4-0763-4935-BD9C-5C22128E1EC1}"/>
              </a:ext>
            </a:extLst>
          </p:cNvPr>
          <p:cNvPicPr>
            <a:picLocks noChangeAspect="1"/>
          </p:cNvPicPr>
          <p:nvPr/>
        </p:nvPicPr>
        <p:blipFill>
          <a:blip r:embed="rId3"/>
          <a:stretch>
            <a:fillRect/>
          </a:stretch>
        </p:blipFill>
        <p:spPr>
          <a:xfrm>
            <a:off x="1054711" y="2751259"/>
            <a:ext cx="9660182" cy="866146"/>
          </a:xfrm>
          <a:prstGeom prst="rect">
            <a:avLst/>
          </a:prstGeom>
        </p:spPr>
      </p:pic>
      <p:sp>
        <p:nvSpPr>
          <p:cNvPr id="3" name="Slide Number Placeholder 2">
            <a:extLst>
              <a:ext uri="{FF2B5EF4-FFF2-40B4-BE49-F238E27FC236}">
                <a16:creationId xmlns:a16="http://schemas.microsoft.com/office/drawing/2014/main" id="{25D91D84-7447-4197-B84C-A7C8B44D46CF}"/>
              </a:ext>
            </a:extLst>
          </p:cNvPr>
          <p:cNvSpPr>
            <a:spLocks noGrp="1"/>
          </p:cNvSpPr>
          <p:nvPr>
            <p:ph type="sldNum" sz="quarter" idx="12"/>
          </p:nvPr>
        </p:nvSpPr>
        <p:spPr/>
        <p:txBody>
          <a:bodyPr/>
          <a:lstStyle/>
          <a:p>
            <a:fld id="{5ACA6E70-B3F6-4AC7-8377-301945A91482}" type="slidenum">
              <a:rPr lang="en-US" smtClean="0"/>
              <a:pPr/>
              <a:t>24</a:t>
            </a:fld>
            <a:endParaRPr lang="en-US" dirty="0"/>
          </a:p>
        </p:txBody>
      </p:sp>
    </p:spTree>
    <p:extLst>
      <p:ext uri="{BB962C8B-B14F-4D97-AF65-F5344CB8AC3E}">
        <p14:creationId xmlns:p14="http://schemas.microsoft.com/office/powerpoint/2010/main" val="1961289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44DE90-5B78-4BC4-B18F-9696A65FA50B}"/>
              </a:ext>
            </a:extLst>
          </p:cNvPr>
          <p:cNvSpPr/>
          <p:nvPr/>
        </p:nvSpPr>
        <p:spPr>
          <a:xfrm>
            <a:off x="342653" y="554786"/>
            <a:ext cx="11481047" cy="5402505"/>
          </a:xfrm>
          <a:prstGeom prst="rect">
            <a:avLst/>
          </a:prstGeom>
        </p:spPr>
        <p:txBody>
          <a:bodyPr wrap="square">
            <a:spAutoFit/>
          </a:bodyPr>
          <a:lstStyle/>
          <a:p>
            <a:pPr marR="0" lvl="0">
              <a:lnSpc>
                <a:spcPct val="107000"/>
              </a:lnSpc>
              <a:spcBef>
                <a:spcPts val="0"/>
              </a:spcBef>
              <a:spcAft>
                <a:spcPts val="800"/>
              </a:spcAft>
            </a:pPr>
            <a:r>
              <a:rPr lang="en-US" sz="3200" i="1" dirty="0">
                <a:latin typeface="Calibri" panose="020F0502020204030204" pitchFamily="34" charset="0"/>
                <a:ea typeface="Calibri" panose="020F0502020204030204" pitchFamily="34" charset="0"/>
                <a:cs typeface="Calibri" panose="020F0502020204030204" pitchFamily="34" charset="0"/>
              </a:rPr>
              <a:t>				How can you support your child’s DLI experience at the</a:t>
            </a:r>
            <a:br>
              <a:rPr lang="en-US" sz="3200" i="1" dirty="0">
                <a:latin typeface="Calibri" panose="020F0502020204030204" pitchFamily="34" charset="0"/>
                <a:ea typeface="Calibri" panose="020F0502020204030204" pitchFamily="34" charset="0"/>
                <a:cs typeface="Calibri" panose="020F0502020204030204" pitchFamily="34" charset="0"/>
              </a:rPr>
            </a:br>
            <a:r>
              <a:rPr lang="en-US" sz="3200" i="1" dirty="0">
                <a:latin typeface="Calibri" panose="020F0502020204030204" pitchFamily="34" charset="0"/>
                <a:ea typeface="Calibri" panose="020F0502020204030204" pitchFamily="34" charset="0"/>
                <a:cs typeface="Calibri" panose="020F0502020204030204" pitchFamily="34" charset="0"/>
              </a:rPr>
              <a:t>                    secondary level?</a:t>
            </a:r>
          </a:p>
          <a:p>
            <a:pPr marR="0" lvl="0">
              <a:lnSpc>
                <a:spcPct val="107000"/>
              </a:lnSpc>
              <a:spcBef>
                <a:spcPts val="0"/>
              </a:spcBef>
              <a:spcAft>
                <a:spcPts val="800"/>
              </a:spcAft>
            </a:pPr>
            <a:br>
              <a:rPr lang="en-US" sz="3200" i="1"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In a DLI program, the best way for </a:t>
            </a:r>
            <a:r>
              <a:rPr lang="en-US" sz="3200" b="1" dirty="0">
                <a:latin typeface="Calibri" panose="020F0502020204030204" pitchFamily="34" charset="0"/>
                <a:ea typeface="Calibri" panose="020F0502020204030204" pitchFamily="34" charset="0"/>
                <a:cs typeface="Calibri" panose="020F0502020204030204" pitchFamily="34" charset="0"/>
              </a:rPr>
              <a:t>Spanish home language speakers</a:t>
            </a:r>
            <a:r>
              <a:rPr lang="en-US" sz="3200" dirty="0">
                <a:latin typeface="Calibri" panose="020F0502020204030204" pitchFamily="34" charset="0"/>
                <a:ea typeface="Calibri" panose="020F0502020204030204" pitchFamily="34" charset="0"/>
                <a:cs typeface="Calibri" panose="020F0502020204030204" pitchFamily="34" charset="0"/>
              </a:rPr>
              <a:t>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to have a positive impact on their child’s future as a bilingual is to</a:t>
            </a:r>
          </a:p>
          <a:p>
            <a:pPr marL="914400" lvl="1" indent="-4572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commit to DLI through grade 12;</a:t>
            </a:r>
          </a:p>
          <a:p>
            <a:pPr marL="914400" lvl="1" indent="-4572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continue to speak Spanish and expect their child to speak Spanish in the home;</a:t>
            </a:r>
          </a:p>
          <a:p>
            <a:pPr marL="914400" lvl="1" indent="-4572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encourage their child to speak Spanish in the community.  </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1C277C3-CA96-4B68-9BF1-0BAE3DE8FEA4}"/>
              </a:ext>
            </a:extLst>
          </p:cNvPr>
          <p:cNvSpPr>
            <a:spLocks noGrp="1"/>
          </p:cNvSpPr>
          <p:nvPr>
            <p:ph type="sldNum" sz="quarter" idx="12"/>
          </p:nvPr>
        </p:nvSpPr>
        <p:spPr/>
        <p:txBody>
          <a:bodyPr/>
          <a:lstStyle/>
          <a:p>
            <a:fld id="{5ACA6E70-B3F6-4AC7-8377-301945A91482}" type="slidenum">
              <a:rPr lang="en-US" smtClean="0"/>
              <a:pPr/>
              <a:t>25</a:t>
            </a:fld>
            <a:endParaRPr lang="en-US" dirty="0"/>
          </a:p>
        </p:txBody>
      </p:sp>
      <p:grpSp>
        <p:nvGrpSpPr>
          <p:cNvPr id="6" name="Group 5">
            <a:extLst>
              <a:ext uri="{FF2B5EF4-FFF2-40B4-BE49-F238E27FC236}">
                <a16:creationId xmlns:a16="http://schemas.microsoft.com/office/drawing/2014/main" id="{DAADC5C6-C0EF-4529-AC07-26EC5F05913E}"/>
              </a:ext>
            </a:extLst>
          </p:cNvPr>
          <p:cNvGrpSpPr/>
          <p:nvPr/>
        </p:nvGrpSpPr>
        <p:grpSpPr>
          <a:xfrm>
            <a:off x="776287" y="306891"/>
            <a:ext cx="2409825" cy="1962150"/>
            <a:chOff x="776287" y="306891"/>
            <a:chExt cx="2409825" cy="1962150"/>
          </a:xfrm>
        </p:grpSpPr>
        <p:pic>
          <p:nvPicPr>
            <p:cNvPr id="7" name="Picture 6" descr="Logo&#10;&#10;Description automatically generated">
              <a:extLst>
                <a:ext uri="{FF2B5EF4-FFF2-40B4-BE49-F238E27FC236}">
                  <a16:creationId xmlns:a16="http://schemas.microsoft.com/office/drawing/2014/main" id="{E23C207C-48E7-4F0C-9DC9-EBB115637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 y="306891"/>
              <a:ext cx="2409825" cy="1962150"/>
            </a:xfrm>
            <a:prstGeom prst="rect">
              <a:avLst/>
            </a:prstGeom>
          </p:spPr>
        </p:pic>
        <p:sp>
          <p:nvSpPr>
            <p:cNvPr id="8" name="TextBox 7">
              <a:extLst>
                <a:ext uri="{FF2B5EF4-FFF2-40B4-BE49-F238E27FC236}">
                  <a16:creationId xmlns:a16="http://schemas.microsoft.com/office/drawing/2014/main" id="{D0DBC9C7-1570-4D3C-808F-B064A4F55B42}"/>
                </a:ext>
              </a:extLst>
            </p:cNvPr>
            <p:cNvSpPr txBox="1"/>
            <p:nvPr/>
          </p:nvSpPr>
          <p:spPr>
            <a:xfrm>
              <a:off x="903030" y="1906858"/>
              <a:ext cx="771365" cy="215444"/>
            </a:xfrm>
            <a:prstGeom prst="rect">
              <a:avLst/>
            </a:prstGeom>
            <a:noFill/>
          </p:spPr>
          <p:txBody>
            <a:bodyPr wrap="none" rtlCol="0">
              <a:spAutoFit/>
            </a:bodyPr>
            <a:lstStyle/>
            <a:p>
              <a:r>
                <a:rPr lang="en-US" sz="800" dirty="0">
                  <a:hlinkClick r:id="rId4"/>
                </a:rPr>
                <a:t>Clipart Library</a:t>
              </a:r>
              <a:endParaRPr lang="en-US" sz="800" dirty="0"/>
            </a:p>
          </p:txBody>
        </p:sp>
      </p:grpSp>
    </p:spTree>
    <p:extLst>
      <p:ext uri="{BB962C8B-B14F-4D97-AF65-F5344CB8AC3E}">
        <p14:creationId xmlns:p14="http://schemas.microsoft.com/office/powerpoint/2010/main" val="16413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59F3E1-0C46-4E75-B0F7-9EED08EBB2EE}"/>
              </a:ext>
            </a:extLst>
          </p:cNvPr>
          <p:cNvSpPr/>
          <p:nvPr/>
        </p:nvSpPr>
        <p:spPr>
          <a:xfrm>
            <a:off x="227142" y="958670"/>
            <a:ext cx="11737716" cy="4233275"/>
          </a:xfrm>
          <a:prstGeom prst="rect">
            <a:avLst/>
          </a:prstGeom>
        </p:spPr>
        <p:txBody>
          <a:bodyPr wrap="square">
            <a:spAutoFit/>
          </a:bodyPr>
          <a:lstStyle/>
          <a:p>
            <a:pPr marR="0" lvl="0">
              <a:lnSpc>
                <a:spcPct val="107000"/>
              </a:lnSpc>
              <a:spcBef>
                <a:spcPts val="0"/>
              </a:spcBef>
              <a:spcAft>
                <a:spcPts val="800"/>
              </a:spcAft>
            </a:pPr>
            <a:r>
              <a:rPr lang="en-US" sz="3100" dirty="0">
                <a:latin typeface="Calibri" panose="020F0502020204030204" pitchFamily="34" charset="0"/>
                <a:ea typeface="Calibri" panose="020F0502020204030204" pitchFamily="34" charset="0"/>
                <a:cs typeface="Calibri" panose="020F0502020204030204" pitchFamily="34" charset="0"/>
              </a:rPr>
              <a:t>The best way for </a:t>
            </a:r>
            <a:r>
              <a:rPr lang="en-US" sz="3100" b="1" dirty="0">
                <a:latin typeface="Calibri" panose="020F0502020204030204" pitchFamily="34" charset="0"/>
                <a:ea typeface="Calibri" panose="020F0502020204030204" pitchFamily="34" charset="0"/>
                <a:cs typeface="Calibri" panose="020F0502020204030204" pitchFamily="34" charset="0"/>
              </a:rPr>
              <a:t>English home language speakers </a:t>
            </a:r>
            <a:r>
              <a:rPr lang="en-US" sz="3100" dirty="0">
                <a:latin typeface="Calibri" panose="020F0502020204030204" pitchFamily="34" charset="0"/>
                <a:ea typeface="Calibri" panose="020F0502020204030204" pitchFamily="34" charset="0"/>
                <a:cs typeface="Calibri" panose="020F0502020204030204" pitchFamily="34" charset="0"/>
              </a:rPr>
              <a:t>to have a positive impact on their children’s future as a bilingual is to</a:t>
            </a:r>
          </a:p>
          <a:p>
            <a:pPr marL="914400" lvl="1" indent="-457200">
              <a:lnSpc>
                <a:spcPct val="107000"/>
              </a:lnSpc>
              <a:spcAft>
                <a:spcPts val="800"/>
              </a:spcAft>
              <a:buFont typeface="Wingdings" panose="05000000000000000000" pitchFamily="2" charset="2"/>
              <a:buChar char="§"/>
            </a:pPr>
            <a:r>
              <a:rPr lang="en-US" sz="3100" dirty="0">
                <a:latin typeface="Calibri" panose="020F0502020204030204" pitchFamily="34" charset="0"/>
                <a:ea typeface="Calibri" panose="020F0502020204030204" pitchFamily="34" charset="0"/>
                <a:cs typeface="Calibri" panose="020F0502020204030204" pitchFamily="34" charset="0"/>
              </a:rPr>
              <a:t>commit to DLI through grade 12;</a:t>
            </a:r>
          </a:p>
          <a:p>
            <a:pPr marL="914400" lvl="1" indent="-457200">
              <a:lnSpc>
                <a:spcPct val="107000"/>
              </a:lnSpc>
              <a:spcAft>
                <a:spcPts val="800"/>
              </a:spcAft>
              <a:buFont typeface="Wingdings" panose="05000000000000000000" pitchFamily="2" charset="2"/>
              <a:buChar char="§"/>
            </a:pPr>
            <a:r>
              <a:rPr lang="en-US" sz="3100" dirty="0">
                <a:latin typeface="Calibri" panose="020F0502020204030204" pitchFamily="34" charset="0"/>
                <a:ea typeface="Calibri" panose="020F0502020204030204" pitchFamily="34" charset="0"/>
                <a:cs typeface="Calibri" panose="020F0502020204030204" pitchFamily="34" charset="0"/>
              </a:rPr>
              <a:t>help them find ways to use Spanish outside of the classroom and school; and</a:t>
            </a:r>
          </a:p>
          <a:p>
            <a:pPr marL="914400" lvl="1" indent="-457200">
              <a:lnSpc>
                <a:spcPct val="107000"/>
              </a:lnSpc>
              <a:spcAft>
                <a:spcPts val="800"/>
              </a:spcAft>
              <a:buFont typeface="Wingdings" panose="05000000000000000000" pitchFamily="2" charset="2"/>
              <a:buChar char="§"/>
            </a:pPr>
            <a:r>
              <a:rPr lang="en-US" sz="3100" dirty="0">
                <a:latin typeface="Calibri" panose="020F0502020204030204" pitchFamily="34" charset="0"/>
                <a:ea typeface="Calibri" panose="020F0502020204030204" pitchFamily="34" charset="0"/>
                <a:cs typeface="Calibri" panose="020F0502020204030204" pitchFamily="34" charset="0"/>
              </a:rPr>
              <a:t>encourage them to continue language study in college and to pursue study abroad.</a:t>
            </a:r>
          </a:p>
          <a:p>
            <a:pPr marL="457200" marR="0" lvl="0" indent="-457200">
              <a:lnSpc>
                <a:spcPct val="107000"/>
              </a:lnSpc>
              <a:spcBef>
                <a:spcPts val="0"/>
              </a:spcBef>
              <a:spcAft>
                <a:spcPts val="80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7E2BBC30-FCB5-46F2-B952-75B4C227A9C0}"/>
              </a:ext>
            </a:extLst>
          </p:cNvPr>
          <p:cNvSpPr>
            <a:spLocks noGrp="1"/>
          </p:cNvSpPr>
          <p:nvPr>
            <p:ph type="sldNum" sz="quarter" idx="12"/>
          </p:nvPr>
        </p:nvSpPr>
        <p:spPr/>
        <p:txBody>
          <a:bodyPr/>
          <a:lstStyle/>
          <a:p>
            <a:fld id="{5ACA6E70-B3F6-4AC7-8377-301945A91482}" type="slidenum">
              <a:rPr lang="en-US" smtClean="0"/>
              <a:pPr/>
              <a:t>26</a:t>
            </a:fld>
            <a:endParaRPr lang="en-US" dirty="0"/>
          </a:p>
        </p:txBody>
      </p:sp>
    </p:spTree>
    <p:extLst>
      <p:ext uri="{BB962C8B-B14F-4D97-AF65-F5344CB8AC3E}">
        <p14:creationId xmlns:p14="http://schemas.microsoft.com/office/powerpoint/2010/main" val="36883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DE161-9E13-47F6-B652-407E55F170A4}"/>
              </a:ext>
            </a:extLst>
          </p:cNvPr>
          <p:cNvSpPr/>
          <p:nvPr/>
        </p:nvSpPr>
        <p:spPr>
          <a:xfrm>
            <a:off x="845308" y="2735314"/>
            <a:ext cx="10787604" cy="2176750"/>
          </a:xfrm>
          <a:prstGeom prst="rect">
            <a:avLst/>
          </a:prstGeom>
        </p:spPr>
        <p:txBody>
          <a:bodyPr wrap="square">
            <a:spAutoFit/>
          </a:bodyPr>
          <a:lstStyle/>
          <a:p>
            <a:pPr marR="0" lvl="0">
              <a:lnSpc>
                <a:spcPct val="107000"/>
              </a:lnSpc>
              <a:spcBef>
                <a:spcPts val="0"/>
              </a:spcBef>
              <a:spcAft>
                <a:spcPts val="800"/>
              </a:spcAft>
            </a:pPr>
            <a:r>
              <a:rPr lang="en-US" sz="3200" i="1" dirty="0">
                <a:latin typeface="Calibri" panose="020F0502020204030204" pitchFamily="34" charset="0"/>
                <a:ea typeface="Calibri" panose="020F0502020204030204" pitchFamily="34" charset="0"/>
                <a:cs typeface="Calibri" panose="020F0502020204030204" pitchFamily="34" charset="0"/>
              </a:rPr>
              <a:t>If students were asked to rate themselves on a 1-5 scale, with 1 being “I don’t want to stay in the DLI program through grade 12” and 5 being “I am 100% committed to DLI through grade 12,” what do you think your child’s response would be?  </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C7F0D8CA-379D-4AD9-A10A-140E2D573B03}"/>
              </a:ext>
            </a:extLst>
          </p:cNvPr>
          <p:cNvGrpSpPr/>
          <p:nvPr/>
        </p:nvGrpSpPr>
        <p:grpSpPr>
          <a:xfrm>
            <a:off x="426778" y="457202"/>
            <a:ext cx="2112236" cy="1451498"/>
            <a:chOff x="371270" y="228054"/>
            <a:chExt cx="2971698" cy="2165862"/>
          </a:xfrm>
        </p:grpSpPr>
        <p:pic>
          <p:nvPicPr>
            <p:cNvPr id="4" name="Picture 3" descr="C:\Users\Maureen\AppData\Local\Microsoft\Windows\INetCache\IE\QMZ19K1V\6479325377_ba1fa998bc[1].jpg">
              <a:extLst>
                <a:ext uri="{FF2B5EF4-FFF2-40B4-BE49-F238E27FC236}">
                  <a16:creationId xmlns:a16="http://schemas.microsoft.com/office/drawing/2014/main" id="{D5C811E3-95C5-4F0B-9C59-219DF2935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
            <a:stretch/>
          </p:blipFill>
          <p:spPr bwMode="auto">
            <a:xfrm>
              <a:off x="415100" y="228054"/>
              <a:ext cx="2927868" cy="216586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D313AF-CF2D-46B5-BD66-92A7527CBCE1}"/>
                </a:ext>
              </a:extLst>
            </p:cNvPr>
            <p:cNvSpPr txBox="1"/>
            <p:nvPr/>
          </p:nvSpPr>
          <p:spPr>
            <a:xfrm rot="16200000">
              <a:off x="-204563" y="831493"/>
              <a:ext cx="1454773" cy="303108"/>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Creative Commons</a:t>
              </a:r>
            </a:p>
          </p:txBody>
        </p:sp>
      </p:grpSp>
      <p:sp>
        <p:nvSpPr>
          <p:cNvPr id="6" name="Slide Number Placeholder 5">
            <a:extLst>
              <a:ext uri="{FF2B5EF4-FFF2-40B4-BE49-F238E27FC236}">
                <a16:creationId xmlns:a16="http://schemas.microsoft.com/office/drawing/2014/main" id="{384CC403-0F0C-40F6-AFAD-67285DC00B22}"/>
              </a:ext>
            </a:extLst>
          </p:cNvPr>
          <p:cNvSpPr>
            <a:spLocks noGrp="1"/>
          </p:cNvSpPr>
          <p:nvPr>
            <p:ph type="sldNum" sz="quarter" idx="12"/>
          </p:nvPr>
        </p:nvSpPr>
        <p:spPr/>
        <p:txBody>
          <a:bodyPr/>
          <a:lstStyle/>
          <a:p>
            <a:fld id="{5ACA6E70-B3F6-4AC7-8377-301945A91482}" type="slidenum">
              <a:rPr lang="en-US" smtClean="0"/>
              <a:pPr/>
              <a:t>27</a:t>
            </a:fld>
            <a:endParaRPr lang="en-US" dirty="0"/>
          </a:p>
        </p:txBody>
      </p:sp>
    </p:spTree>
    <p:extLst>
      <p:ext uri="{BB962C8B-B14F-4D97-AF65-F5344CB8AC3E}">
        <p14:creationId xmlns:p14="http://schemas.microsoft.com/office/powerpoint/2010/main" val="352652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B3392-8D8F-40D8-A72E-9C73242036B1}"/>
              </a:ext>
            </a:extLst>
          </p:cNvPr>
          <p:cNvSpPr txBox="1"/>
          <p:nvPr/>
        </p:nvSpPr>
        <p:spPr>
          <a:xfrm>
            <a:off x="2038490" y="3010525"/>
            <a:ext cx="9340710" cy="1569660"/>
          </a:xfrm>
          <a:prstGeom prst="rect">
            <a:avLst/>
          </a:prstGeom>
          <a:noFill/>
        </p:spPr>
        <p:txBody>
          <a:bodyPr wrap="square" rtlCol="0">
            <a:spAutoFit/>
          </a:bodyPr>
          <a:lstStyle/>
          <a:p>
            <a:r>
              <a:rPr lang="en-US" sz="3200" dirty="0">
                <a:latin typeface="Calibri" panose="020F0502020204030204" pitchFamily="34" charset="0"/>
              </a:rPr>
              <a:t>I understand that there are many different careers open to those who are bilingual and biliterate.</a:t>
            </a:r>
          </a:p>
          <a:p>
            <a:endParaRPr lang="en-US" sz="3200" dirty="0">
              <a:latin typeface="Calibri" panose="020F0502020204030204" pitchFamily="34" charset="0"/>
            </a:endParaRPr>
          </a:p>
        </p:txBody>
      </p:sp>
      <p:sp>
        <p:nvSpPr>
          <p:cNvPr id="4" name="Flowchart: Preparation 3">
            <a:extLst>
              <a:ext uri="{FF2B5EF4-FFF2-40B4-BE49-F238E27FC236}">
                <a16:creationId xmlns:a16="http://schemas.microsoft.com/office/drawing/2014/main" id="{40AE683E-39F5-48AF-BF7D-211F846650A2}"/>
              </a:ext>
            </a:extLst>
          </p:cNvPr>
          <p:cNvSpPr/>
          <p:nvPr/>
        </p:nvSpPr>
        <p:spPr>
          <a:xfrm>
            <a:off x="4073382" y="1366128"/>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Objective 4</a:t>
            </a:r>
          </a:p>
        </p:txBody>
      </p:sp>
      <p:sp>
        <p:nvSpPr>
          <p:cNvPr id="3" name="Slide Number Placeholder 2">
            <a:extLst>
              <a:ext uri="{FF2B5EF4-FFF2-40B4-BE49-F238E27FC236}">
                <a16:creationId xmlns:a16="http://schemas.microsoft.com/office/drawing/2014/main" id="{D18A7AD0-A00C-46EF-B85A-A865A45541AA}"/>
              </a:ext>
            </a:extLst>
          </p:cNvPr>
          <p:cNvSpPr>
            <a:spLocks noGrp="1"/>
          </p:cNvSpPr>
          <p:nvPr>
            <p:ph type="sldNum" sz="quarter" idx="12"/>
          </p:nvPr>
        </p:nvSpPr>
        <p:spPr/>
        <p:txBody>
          <a:bodyPr/>
          <a:lstStyle/>
          <a:p>
            <a:fld id="{5ACA6E70-B3F6-4AC7-8377-301945A91482}" type="slidenum">
              <a:rPr lang="en-US" smtClean="0"/>
              <a:pPr/>
              <a:t>28</a:t>
            </a:fld>
            <a:endParaRPr lang="en-US" dirty="0"/>
          </a:p>
        </p:txBody>
      </p:sp>
    </p:spTree>
    <p:extLst>
      <p:ext uri="{BB962C8B-B14F-4D97-AF65-F5344CB8AC3E}">
        <p14:creationId xmlns:p14="http://schemas.microsoft.com/office/powerpoint/2010/main" val="338095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05"/>
          <p:cNvSpPr txBox="1"/>
          <p:nvPr/>
        </p:nvSpPr>
        <p:spPr>
          <a:xfrm>
            <a:off x="173416" y="6404313"/>
            <a:ext cx="2973565" cy="369200"/>
          </a:xfrm>
          <a:prstGeom prst="rect">
            <a:avLst/>
          </a:prstGeom>
          <a:noFill/>
          <a:ln>
            <a:noFill/>
          </a:ln>
        </p:spPr>
        <p:txBody>
          <a:bodyPr wrap="square" lIns="121900" tIns="121900" rIns="121900" bIns="121900" anchor="t" anchorCtr="0">
            <a:noAutofit/>
          </a:bodyPr>
          <a:lstStyle/>
          <a:p>
            <a:r>
              <a:rPr lang="en" sz="1400" dirty="0">
                <a:latin typeface="Calibri" panose="020F0502020204030204" pitchFamily="34" charset="0"/>
                <a:cs typeface="Calibri" panose="020F0502020204030204" pitchFamily="34" charset="0"/>
              </a:rPr>
              <a:t>(ACTFL, 2012, 2015)</a:t>
            </a:r>
          </a:p>
        </p:txBody>
      </p:sp>
      <p:sp>
        <p:nvSpPr>
          <p:cNvPr id="16" name="Rectangle 15"/>
          <p:cNvSpPr/>
          <p:nvPr/>
        </p:nvSpPr>
        <p:spPr>
          <a:xfrm>
            <a:off x="88576" y="337679"/>
            <a:ext cx="11798625" cy="584775"/>
          </a:xfrm>
          <a:prstGeom prst="rect">
            <a:avLst/>
          </a:prstGeom>
        </p:spPr>
        <p:txBody>
          <a:bodyPr wrap="square">
            <a:spAutoFit/>
          </a:bodyPr>
          <a:lstStyle/>
          <a:p>
            <a:pPr algn="ctr"/>
            <a:r>
              <a:rPr lang="en-US" sz="3200" dirty="0">
                <a:latin typeface="Calibri" panose="020F0502020204030204" pitchFamily="34" charset="0"/>
                <a:cs typeface="Calibri" charset="0"/>
              </a:rPr>
              <a:t>Language Proficiency and the Workplace</a:t>
            </a:r>
            <a:endParaRPr lang="en-US" sz="3200" dirty="0">
              <a:latin typeface="Calibri" panose="020F0502020204030204" pitchFamily="34" charset="0"/>
            </a:endParaRPr>
          </a:p>
        </p:txBody>
      </p:sp>
      <p:grpSp>
        <p:nvGrpSpPr>
          <p:cNvPr id="2" name="Group 1">
            <a:extLst>
              <a:ext uri="{FF2B5EF4-FFF2-40B4-BE49-F238E27FC236}">
                <a16:creationId xmlns:a16="http://schemas.microsoft.com/office/drawing/2014/main" id="{4857F242-1759-4EF7-ABA3-71A859AAC13A}"/>
              </a:ext>
            </a:extLst>
          </p:cNvPr>
          <p:cNvGrpSpPr/>
          <p:nvPr/>
        </p:nvGrpSpPr>
        <p:grpSpPr>
          <a:xfrm>
            <a:off x="1154521" y="1224983"/>
            <a:ext cx="10235016" cy="4876800"/>
            <a:chOff x="1218021" y="1527513"/>
            <a:chExt cx="10235016" cy="48768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783" y="1527513"/>
              <a:ext cx="3873500" cy="48768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8889643" y="4302589"/>
              <a:ext cx="2563394" cy="400110"/>
            </a:xfrm>
            <a:prstGeom prst="rect">
              <a:avLst/>
            </a:prstGeom>
            <a:noFill/>
          </p:spPr>
          <p:txBody>
            <a:bodyPr wrap="none" rtlCol="0">
              <a:spAutoFit/>
            </a:bodyPr>
            <a:lstStyle/>
            <a:p>
              <a:r>
                <a:rPr lang="en-US" sz="2000" dirty="0">
                  <a:latin typeface="Calibri" panose="020F0502020204030204" pitchFamily="34" charset="0"/>
                </a:rPr>
                <a:t>Almost all DLI students</a:t>
              </a:r>
            </a:p>
          </p:txBody>
        </p:sp>
        <p:sp>
          <p:nvSpPr>
            <p:cNvPr id="14" name="TextBox 13"/>
            <p:cNvSpPr txBox="1"/>
            <p:nvPr/>
          </p:nvSpPr>
          <p:spPr>
            <a:xfrm>
              <a:off x="8765534" y="3740017"/>
              <a:ext cx="2119106" cy="400110"/>
            </a:xfrm>
            <a:prstGeom prst="rect">
              <a:avLst/>
            </a:prstGeom>
            <a:noFill/>
          </p:spPr>
          <p:txBody>
            <a:bodyPr wrap="none" rtlCol="0">
              <a:spAutoFit/>
            </a:bodyPr>
            <a:lstStyle/>
            <a:p>
              <a:r>
                <a:rPr lang="en-US" sz="2000" dirty="0">
                  <a:latin typeface="Calibri" panose="020F0502020204030204" pitchFamily="34" charset="0"/>
                </a:rPr>
                <a:t>Many DLI students</a:t>
              </a:r>
            </a:p>
          </p:txBody>
        </p:sp>
        <p:sp>
          <p:nvSpPr>
            <p:cNvPr id="13" name="Shape 200"/>
            <p:cNvSpPr txBox="1"/>
            <p:nvPr/>
          </p:nvSpPr>
          <p:spPr>
            <a:xfrm>
              <a:off x="1497939" y="4574618"/>
              <a:ext cx="4357493" cy="912611"/>
            </a:xfrm>
            <a:prstGeom prst="rect">
              <a:avLst/>
            </a:prstGeom>
            <a:ln w="38100">
              <a:solidFill>
                <a:srgbClr val="92D05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lIns="121900" tIns="60933" rIns="121900" bIns="60933" anchor="t" anchorCtr="0">
              <a:noAutofit/>
            </a:bodyPr>
            <a:lstStyle/>
            <a:p>
              <a:pPr algn="r"/>
              <a:r>
                <a:rPr lang="en" sz="2000" dirty="0">
                  <a:solidFill>
                    <a:schemeClr val="tx1"/>
                  </a:solidFill>
                  <a:latin typeface="Calibri" panose="020F0502020204030204" pitchFamily="34" charset="0"/>
                  <a:ea typeface="Lato"/>
                  <a:cs typeface="Calibri" panose="020F0502020204030204" pitchFamily="34" charset="0"/>
                  <a:sym typeface="Lato"/>
                </a:rPr>
                <a:t>Fire fighter, Utilities Installer, </a:t>
              </a:r>
              <a:br>
                <a:rPr lang="en" sz="2000" dirty="0">
                  <a:solidFill>
                    <a:schemeClr val="tx1"/>
                  </a:solidFill>
                  <a:latin typeface="Calibri" panose="020F0502020204030204" pitchFamily="34" charset="0"/>
                  <a:ea typeface="Lato"/>
                  <a:cs typeface="Calibri" panose="020F0502020204030204" pitchFamily="34" charset="0"/>
                  <a:sym typeface="Lato"/>
                </a:rPr>
              </a:br>
              <a:r>
                <a:rPr lang="en" sz="2000" dirty="0">
                  <a:solidFill>
                    <a:schemeClr val="tx1"/>
                  </a:solidFill>
                  <a:latin typeface="Calibri" panose="020F0502020204030204" pitchFamily="34" charset="0"/>
                  <a:ea typeface="Lato"/>
                  <a:cs typeface="Calibri" panose="020F0502020204030204" pitchFamily="34" charset="0"/>
                  <a:sym typeface="Lato"/>
                </a:rPr>
                <a:t>Auto Inspector, Aviation Personnel, </a:t>
              </a:r>
              <a:br>
                <a:rPr lang="en" sz="2000" dirty="0">
                  <a:solidFill>
                    <a:schemeClr val="tx1"/>
                  </a:solidFill>
                  <a:latin typeface="Calibri" panose="020F0502020204030204" pitchFamily="34" charset="0"/>
                  <a:ea typeface="Lato"/>
                  <a:cs typeface="Calibri" panose="020F0502020204030204" pitchFamily="34" charset="0"/>
                  <a:sym typeface="Lato"/>
                </a:rPr>
              </a:br>
              <a:r>
                <a:rPr lang="en" sz="2000" dirty="0">
                  <a:solidFill>
                    <a:schemeClr val="tx1"/>
                  </a:solidFill>
                  <a:latin typeface="Calibri" panose="020F0502020204030204" pitchFamily="34" charset="0"/>
                  <a:ea typeface="Lato"/>
                  <a:cs typeface="Calibri" panose="020F0502020204030204" pitchFamily="34" charset="0"/>
                  <a:sym typeface="Lato"/>
                </a:rPr>
                <a:t>Tour Guide</a:t>
              </a:r>
            </a:p>
          </p:txBody>
        </p:sp>
        <p:sp>
          <p:nvSpPr>
            <p:cNvPr id="15" name="Shape 203"/>
            <p:cNvSpPr txBox="1"/>
            <p:nvPr/>
          </p:nvSpPr>
          <p:spPr>
            <a:xfrm>
              <a:off x="1273004" y="3412695"/>
              <a:ext cx="4138570" cy="951615"/>
            </a:xfrm>
            <a:prstGeom prst="rect">
              <a:avLst/>
            </a:prstGeom>
            <a:ln w="38100">
              <a:solidFill>
                <a:srgbClr val="FFC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121900" tIns="60933" rIns="121900" bIns="60933" anchor="t" anchorCtr="0">
              <a:noAutofit/>
            </a:bodyPr>
            <a:lstStyle/>
            <a:p>
              <a:pPr algn="r"/>
              <a:r>
                <a:rPr lang="en" sz="2000" dirty="0">
                  <a:solidFill>
                    <a:schemeClr val="tx1"/>
                  </a:solidFill>
                  <a:latin typeface="Calibri" panose="020F0502020204030204" pitchFamily="34" charset="0"/>
                  <a:ea typeface="Lato"/>
                  <a:cs typeface="Calibri" panose="020F0502020204030204" pitchFamily="34" charset="0"/>
                  <a:sym typeface="Lato"/>
                </a:rPr>
                <a:t>Physician, Military Linguist Medical Interpreter </a:t>
              </a:r>
              <a:br>
                <a:rPr lang="en" sz="2400" dirty="0">
                  <a:solidFill>
                    <a:schemeClr val="tx1"/>
                  </a:solidFill>
                  <a:latin typeface="Calibri" panose="020F0502020204030204" pitchFamily="34" charset="0"/>
                  <a:ea typeface="Lato"/>
                  <a:cs typeface="Calibri" panose="020F0502020204030204" pitchFamily="34" charset="0"/>
                  <a:sym typeface="Lato"/>
                </a:rPr>
              </a:br>
              <a:r>
                <a:rPr lang="en" sz="2000" dirty="0">
                  <a:solidFill>
                    <a:schemeClr val="tx1"/>
                  </a:solidFill>
                  <a:latin typeface="Calibri" panose="020F0502020204030204" pitchFamily="34" charset="0"/>
                  <a:ea typeface="Lato"/>
                  <a:cs typeface="Calibri" panose="020F0502020204030204" pitchFamily="34" charset="0"/>
                  <a:sym typeface="Lato"/>
                </a:rPr>
                <a:t>K-12 language teacher</a:t>
              </a:r>
            </a:p>
          </p:txBody>
        </p:sp>
        <p:sp>
          <p:nvSpPr>
            <p:cNvPr id="19" name="Shape 204"/>
            <p:cNvSpPr txBox="1"/>
            <p:nvPr/>
          </p:nvSpPr>
          <p:spPr>
            <a:xfrm>
              <a:off x="1218021" y="2470716"/>
              <a:ext cx="3676738" cy="722893"/>
            </a:xfrm>
            <a:prstGeom prst="rect">
              <a:avLst/>
            </a:prstGeom>
            <a:solidFill>
              <a:schemeClr val="bg1"/>
            </a:solidFill>
            <a:ln w="38100" cap="rnd" cmpd="sng">
              <a:solidFill>
                <a:srgbClr val="FFFF00"/>
              </a:solidFill>
              <a:prstDash val="solid"/>
              <a:round/>
              <a:headEnd type="none" w="med" len="med"/>
              <a:tailEnd type="none" w="med" len="med"/>
            </a:ln>
          </p:spPr>
          <p:txBody>
            <a:bodyPr wrap="square" lIns="121900" tIns="60933" rIns="121900" bIns="60933" anchor="t" anchorCtr="0">
              <a:noAutofit/>
            </a:bodyPr>
            <a:lstStyle/>
            <a:p>
              <a:pPr algn="r"/>
              <a:r>
                <a:rPr lang="en" sz="2000" dirty="0">
                  <a:latin typeface="Calibri" panose="020F0502020204030204" pitchFamily="34" charset="0"/>
                  <a:ea typeface="Lato"/>
                  <a:cs typeface="Calibri" panose="020F0502020204030204" pitchFamily="34" charset="0"/>
                  <a:sym typeface="Lato"/>
                </a:rPr>
                <a:t>University Professor, Lawyer</a:t>
              </a:r>
            </a:p>
          </p:txBody>
        </p:sp>
      </p:grpSp>
      <p:cxnSp>
        <p:nvCxnSpPr>
          <p:cNvPr id="17" name="Straight Arrow Connector 16"/>
          <p:cNvCxnSpPr>
            <a:cxnSpLocks/>
            <a:stCxn id="14" idx="1"/>
          </p:cNvCxnSpPr>
          <p:nvPr/>
        </p:nvCxnSpPr>
        <p:spPr>
          <a:xfrm flipH="1">
            <a:off x="8221532" y="3637542"/>
            <a:ext cx="480502" cy="18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1" idx="1"/>
          </p:cNvCxnSpPr>
          <p:nvPr/>
        </p:nvCxnSpPr>
        <p:spPr>
          <a:xfrm flipH="1">
            <a:off x="8248977" y="4200114"/>
            <a:ext cx="577166"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2E2914D-0121-48C4-B06B-71560EA1744B}"/>
              </a:ext>
            </a:extLst>
          </p:cNvPr>
          <p:cNvSpPr>
            <a:spLocks noGrp="1"/>
          </p:cNvSpPr>
          <p:nvPr>
            <p:ph type="sldNum" sz="quarter" idx="12"/>
          </p:nvPr>
        </p:nvSpPr>
        <p:spPr/>
        <p:txBody>
          <a:bodyPr/>
          <a:lstStyle/>
          <a:p>
            <a:fld id="{5ACA6E70-B3F6-4AC7-8377-301945A91482}" type="slidenum">
              <a:rPr lang="en-US" smtClean="0"/>
              <a:pPr/>
              <a:t>29</a:t>
            </a:fld>
            <a:endParaRPr lang="en-US" dirty="0"/>
          </a:p>
        </p:txBody>
      </p:sp>
    </p:spTree>
    <p:extLst>
      <p:ext uri="{BB962C8B-B14F-4D97-AF65-F5344CB8AC3E}">
        <p14:creationId xmlns:p14="http://schemas.microsoft.com/office/powerpoint/2010/main" val="384797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328765" y="2379378"/>
            <a:ext cx="6183536" cy="2928937"/>
          </a:xfrm>
        </p:spPr>
        <p:txBody>
          <a:bodyPr>
            <a:noAutofit/>
          </a:bodyPr>
          <a:lstStyle/>
          <a:p>
            <a:pPr>
              <a:spcBef>
                <a:spcPts val="800"/>
              </a:spcBef>
              <a:buFont typeface="Wingdings" panose="05000000000000000000" pitchFamily="2" charset="2"/>
              <a:buChar char="§"/>
            </a:pPr>
            <a:r>
              <a:rPr lang="en-US" sz="3200" dirty="0">
                <a:cs typeface="Calibri" panose="020F0502020204030204" pitchFamily="34" charset="0"/>
              </a:rPr>
              <a:t>Your name</a:t>
            </a:r>
          </a:p>
          <a:p>
            <a:pPr>
              <a:spcBef>
                <a:spcPts val="800"/>
              </a:spcBef>
              <a:buFont typeface="Wingdings" panose="05000000000000000000" pitchFamily="2" charset="2"/>
              <a:buChar char="§"/>
            </a:pPr>
            <a:r>
              <a:rPr lang="en-US" sz="3200" dirty="0">
                <a:cs typeface="Calibri" panose="020F0502020204030204" pitchFamily="34" charset="0"/>
              </a:rPr>
              <a:t>Number and ages of your children</a:t>
            </a:r>
          </a:p>
          <a:p>
            <a:pPr>
              <a:spcBef>
                <a:spcPts val="800"/>
              </a:spcBef>
              <a:buFont typeface="Wingdings" panose="05000000000000000000" pitchFamily="2" charset="2"/>
              <a:buChar char="§"/>
            </a:pPr>
            <a:r>
              <a:rPr lang="en-US" sz="3200" dirty="0">
                <a:cs typeface="Calibri" panose="020F0502020204030204" pitchFamily="34" charset="0"/>
              </a:rPr>
              <a:t>Your school </a:t>
            </a:r>
          </a:p>
          <a:p>
            <a:pPr>
              <a:spcBef>
                <a:spcPts val="800"/>
              </a:spcBef>
              <a:buFont typeface="Wingdings" panose="05000000000000000000" pitchFamily="2" charset="2"/>
              <a:buChar char="§"/>
            </a:pPr>
            <a:r>
              <a:rPr lang="en-US" sz="3200" dirty="0">
                <a:cs typeface="Calibri" panose="020F0502020204030204" pitchFamily="34" charset="0"/>
              </a:rPr>
              <a:t>Languages spoken at home</a:t>
            </a:r>
          </a:p>
        </p:txBody>
      </p:sp>
      <p:sp>
        <p:nvSpPr>
          <p:cNvPr id="5" name="TextBox 4"/>
          <p:cNvSpPr txBox="1"/>
          <p:nvPr/>
        </p:nvSpPr>
        <p:spPr>
          <a:xfrm>
            <a:off x="501058" y="642235"/>
            <a:ext cx="2696059"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Calibri" panose="020F0502020204030204" pitchFamily="34" charset="0"/>
              </a:rPr>
              <a:t>Introductions</a:t>
            </a:r>
          </a:p>
        </p:txBody>
      </p:sp>
      <p:grpSp>
        <p:nvGrpSpPr>
          <p:cNvPr id="8" name="Group 7"/>
          <p:cNvGrpSpPr/>
          <p:nvPr/>
        </p:nvGrpSpPr>
        <p:grpSpPr>
          <a:xfrm>
            <a:off x="3328764" y="476051"/>
            <a:ext cx="1223626" cy="1369176"/>
            <a:chOff x="3048000" y="182451"/>
            <a:chExt cx="917719" cy="1026882"/>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380152" cy="161583"/>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1DD3F887-B2DB-46FA-9CC4-E10A4C5B86E3}"/>
              </a:ext>
            </a:extLst>
          </p:cNvPr>
          <p:cNvSpPr>
            <a:spLocks noGrp="1"/>
          </p:cNvSpPr>
          <p:nvPr>
            <p:ph type="sldNum" sz="quarter" idx="12"/>
          </p:nvPr>
        </p:nvSpPr>
        <p:spPr/>
        <p:txBody>
          <a:bodyPr/>
          <a:lstStyle/>
          <a:p>
            <a:fld id="{5ACA6E70-B3F6-4AC7-8377-301945A91482}" type="slidenum">
              <a:rPr lang="en-US" smtClean="0"/>
              <a:pPr/>
              <a:t>3</a:t>
            </a:fld>
            <a:endParaRPr lang="en-US" dirty="0"/>
          </a:p>
        </p:txBody>
      </p:sp>
    </p:spTree>
    <p:extLst>
      <p:ext uri="{BB962C8B-B14F-4D97-AF65-F5344CB8AC3E}">
        <p14:creationId xmlns:p14="http://schemas.microsoft.com/office/powerpoint/2010/main" val="45064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60350"/>
            <a:ext cx="11185525" cy="4554538"/>
          </a:xfrm>
        </p:spPr>
        <p:txBody>
          <a:bodyPr>
            <a:noAutofit/>
          </a:bodyPr>
          <a:lstStyle/>
          <a:p>
            <a:pPr marL="0" indent="0">
              <a:spcBef>
                <a:spcPts val="800"/>
              </a:spcBef>
              <a:buNone/>
            </a:pPr>
            <a:r>
              <a:rPr lang="en-US" dirty="0"/>
              <a:t>                            </a:t>
            </a:r>
          </a:p>
          <a:p>
            <a:pPr marL="0" indent="0">
              <a:spcBef>
                <a:spcPts val="800"/>
              </a:spcBef>
              <a:buNone/>
            </a:pPr>
            <a:r>
              <a:rPr lang="en-US" dirty="0"/>
              <a:t>                                        </a:t>
            </a:r>
            <a:r>
              <a:rPr lang="en-US" sz="3200" dirty="0">
                <a:latin typeface="Calibri" panose="020F0502020204030204" pitchFamily="34" charset="0"/>
              </a:rPr>
              <a:t>Bilingual Careers</a:t>
            </a:r>
            <a:endParaRPr lang="en-US" sz="3200" dirty="0"/>
          </a:p>
        </p:txBody>
      </p:sp>
      <p:sp>
        <p:nvSpPr>
          <p:cNvPr id="7" name="Rectangle 6">
            <a:extLst>
              <a:ext uri="{FF2B5EF4-FFF2-40B4-BE49-F238E27FC236}">
                <a16:creationId xmlns:a16="http://schemas.microsoft.com/office/drawing/2014/main" id="{D33726C4-1370-4844-B214-294A0D5EA999}"/>
              </a:ext>
            </a:extLst>
          </p:cNvPr>
          <p:cNvSpPr/>
          <p:nvPr/>
        </p:nvSpPr>
        <p:spPr>
          <a:xfrm>
            <a:off x="418072" y="1820833"/>
            <a:ext cx="11672327" cy="4534575"/>
          </a:xfrm>
          <a:prstGeom prst="rect">
            <a:avLst/>
          </a:prstGeom>
        </p:spPr>
        <p:txBody>
          <a:bodyPr wrap="square">
            <a:spAutoFit/>
          </a:bodyPr>
          <a:lstStyle/>
          <a:p>
            <a:pPr>
              <a:spcBef>
                <a:spcPts val="800"/>
              </a:spcBef>
            </a:pPr>
            <a:r>
              <a:rPr lang="en-US" sz="2800" dirty="0">
                <a:latin typeface="Calibri" panose="020F0502020204030204" pitchFamily="34" charset="0"/>
              </a:rPr>
              <a:t>Research has shown that individuals who are </a:t>
            </a:r>
            <a:r>
              <a:rPr lang="en-US" sz="2800" u="sng" dirty="0">
                <a:latin typeface="Calibri" panose="020F0502020204030204" pitchFamily="34" charset="0"/>
              </a:rPr>
              <a:t>high use bilinguals </a:t>
            </a:r>
            <a:r>
              <a:rPr lang="en-US" sz="2800" dirty="0">
                <a:latin typeface="Calibri" panose="020F0502020204030204" pitchFamily="34" charset="0"/>
              </a:rPr>
              <a:t>– who use both languages frequently for personal and professional purposes – and who have very </a:t>
            </a:r>
            <a:r>
              <a:rPr lang="en-US" sz="2800" u="sng" dirty="0">
                <a:latin typeface="Calibri" panose="020F0502020204030204" pitchFamily="34" charset="0"/>
              </a:rPr>
              <a:t>high levels of biliteracy</a:t>
            </a:r>
          </a:p>
          <a:p>
            <a:pPr marL="1106993" lvl="1" indent="-342900">
              <a:spcBef>
                <a:spcPts val="800"/>
              </a:spcBef>
              <a:buFont typeface="Wingdings" panose="05000000000000000000" pitchFamily="2" charset="2"/>
              <a:buChar char="§"/>
            </a:pPr>
            <a:r>
              <a:rPr lang="en-US" sz="2800" dirty="0">
                <a:latin typeface="Calibri" panose="020F0502020204030204" pitchFamily="34" charset="0"/>
              </a:rPr>
              <a:t>a</a:t>
            </a:r>
            <a:r>
              <a:rPr lang="is-IS" sz="2800" dirty="0">
                <a:latin typeface="Calibri" panose="020F0502020204030204" pitchFamily="34" charset="0"/>
              </a:rPr>
              <a:t>re more likely to attend and graduate from 4-year colleges, which increases opportunities in the labor market;</a:t>
            </a:r>
          </a:p>
          <a:p>
            <a:pPr marL="1106993" lvl="1" indent="-342900">
              <a:spcBef>
                <a:spcPts val="800"/>
              </a:spcBef>
              <a:buFont typeface="Wingdings" panose="05000000000000000000" pitchFamily="2" charset="2"/>
              <a:buChar char="§"/>
            </a:pPr>
            <a:r>
              <a:rPr lang="en-US" sz="2800" dirty="0">
                <a:latin typeface="Calibri" panose="020F0502020204030204" pitchFamily="34" charset="0"/>
              </a:rPr>
              <a:t>are likely to have more prestigious and higher paying careers; and</a:t>
            </a:r>
          </a:p>
          <a:p>
            <a:pPr marL="1106993" lvl="1" indent="-342900">
              <a:spcBef>
                <a:spcPts val="800"/>
              </a:spcBef>
              <a:buFont typeface="Wingdings" panose="05000000000000000000" pitchFamily="2" charset="2"/>
              <a:buChar char="§"/>
            </a:pPr>
            <a:r>
              <a:rPr lang="en-US" sz="2800" dirty="0">
                <a:latin typeface="Calibri" panose="020F0502020204030204" pitchFamily="34" charset="0"/>
              </a:rPr>
              <a:t>have greater opportunities for career advancement.</a:t>
            </a:r>
            <a:br>
              <a:rPr lang="en-US" sz="2800" dirty="0">
                <a:latin typeface="Calibri" panose="020F0502020204030204" pitchFamily="34" charset="0"/>
              </a:rPr>
            </a:br>
            <a:endParaRPr lang="en-US" sz="1000" dirty="0">
              <a:latin typeface="Calibri" panose="020F0502020204030204" pitchFamily="34" charset="0"/>
            </a:endParaRPr>
          </a:p>
          <a:p>
            <a:pPr marL="306893" indent="0">
              <a:spcBef>
                <a:spcPts val="800"/>
              </a:spcBef>
              <a:buNone/>
            </a:pPr>
            <a:r>
              <a:rPr lang="en-US" sz="2800" dirty="0">
                <a:latin typeface="Calibri" panose="020F0502020204030204" pitchFamily="34" charset="0"/>
              </a:rPr>
              <a:t>These benefits are increasingly critical for young people in today’s global economy!</a:t>
            </a:r>
            <a:endParaRPr lang="is-IS" sz="2800" dirty="0">
              <a:latin typeface="Calibri" panose="020F0502020204030204" pitchFamily="34" charset="0"/>
            </a:endParaRPr>
          </a:p>
        </p:txBody>
      </p:sp>
      <p:sp>
        <p:nvSpPr>
          <p:cNvPr id="8" name="TextBox 7">
            <a:extLst>
              <a:ext uri="{FF2B5EF4-FFF2-40B4-BE49-F238E27FC236}">
                <a16:creationId xmlns:a16="http://schemas.microsoft.com/office/drawing/2014/main" id="{E1B4567E-74D8-42E1-8BAA-3452B3C04925}"/>
              </a:ext>
            </a:extLst>
          </p:cNvPr>
          <p:cNvSpPr txBox="1"/>
          <p:nvPr/>
        </p:nvSpPr>
        <p:spPr>
          <a:xfrm>
            <a:off x="223203" y="6462014"/>
            <a:ext cx="5080000" cy="307777"/>
          </a:xfrm>
          <a:prstGeom prst="rect">
            <a:avLst/>
          </a:prstGeom>
          <a:noFill/>
        </p:spPr>
        <p:txBody>
          <a:bodyPr wrap="square" rtlCol="0">
            <a:spAutoFit/>
          </a:bodyPr>
          <a:lstStyle/>
          <a:p>
            <a:r>
              <a:rPr lang="en-US" sz="1400" dirty="0">
                <a:latin typeface="Calibri" panose="020F0502020204030204" pitchFamily="34" charset="0"/>
                <a:ea typeface="Calibri" charset="0"/>
                <a:cs typeface="Calibri" charset="0"/>
              </a:rPr>
              <a:t>(Porras, </a:t>
            </a:r>
            <a:r>
              <a:rPr lang="en-US" sz="1400" dirty="0" err="1">
                <a:latin typeface="Calibri" panose="020F0502020204030204" pitchFamily="34" charset="0"/>
                <a:ea typeface="Calibri" charset="0"/>
                <a:cs typeface="Calibri" charset="0"/>
              </a:rPr>
              <a:t>Ee</a:t>
            </a:r>
            <a:r>
              <a:rPr lang="en-US" sz="1400" dirty="0">
                <a:latin typeface="Calibri" panose="020F0502020204030204" pitchFamily="34" charset="0"/>
                <a:ea typeface="Calibri" charset="0"/>
                <a:cs typeface="Calibri" charset="0"/>
              </a:rPr>
              <a:t> &amp; </a:t>
            </a:r>
            <a:r>
              <a:rPr lang="en-US" sz="1400" dirty="0" err="1">
                <a:latin typeface="Calibri" panose="020F0502020204030204" pitchFamily="34" charset="0"/>
                <a:ea typeface="Calibri" charset="0"/>
                <a:cs typeface="Calibri" charset="0"/>
              </a:rPr>
              <a:t>Gándara</a:t>
            </a:r>
            <a:r>
              <a:rPr lang="en-US" sz="1400" dirty="0">
                <a:latin typeface="Calibri" panose="020F0502020204030204" pitchFamily="34" charset="0"/>
                <a:ea typeface="Calibri" charset="0"/>
                <a:cs typeface="Calibri" charset="0"/>
              </a:rPr>
              <a:t>, 2014; </a:t>
            </a:r>
            <a:r>
              <a:rPr lang="en-US" sz="1400" dirty="0" err="1">
                <a:latin typeface="Calibri" panose="020F0502020204030204" pitchFamily="34" charset="0"/>
                <a:ea typeface="Calibri" charset="0"/>
                <a:cs typeface="Calibri" charset="0"/>
              </a:rPr>
              <a:t>Santibañez</a:t>
            </a:r>
            <a:r>
              <a:rPr lang="en-US" sz="1400" dirty="0">
                <a:latin typeface="Calibri" panose="020F0502020204030204" pitchFamily="34" charset="0"/>
                <a:ea typeface="Calibri" charset="0"/>
                <a:cs typeface="Calibri" charset="0"/>
              </a:rPr>
              <a:t> &amp; </a:t>
            </a:r>
            <a:r>
              <a:rPr lang="en-US" sz="1400" dirty="0" err="1">
                <a:latin typeface="Calibri" panose="020F0502020204030204" pitchFamily="34" charset="0"/>
                <a:ea typeface="Calibri" charset="0"/>
                <a:cs typeface="Calibri" charset="0"/>
              </a:rPr>
              <a:t>Zárate</a:t>
            </a:r>
            <a:r>
              <a:rPr lang="en-US" sz="1400" dirty="0">
                <a:latin typeface="Calibri" panose="020F0502020204030204" pitchFamily="34" charset="0"/>
                <a:ea typeface="Calibri" charset="0"/>
                <a:cs typeface="Calibri" charset="0"/>
              </a:rPr>
              <a:t>, 2014)</a:t>
            </a:r>
          </a:p>
        </p:txBody>
      </p:sp>
      <p:grpSp>
        <p:nvGrpSpPr>
          <p:cNvPr id="6" name="Group 5">
            <a:extLst>
              <a:ext uri="{FF2B5EF4-FFF2-40B4-BE49-F238E27FC236}">
                <a16:creationId xmlns:a16="http://schemas.microsoft.com/office/drawing/2014/main" id="{8D90A781-5FF0-4C65-8839-CADA6501647C}"/>
              </a:ext>
            </a:extLst>
          </p:cNvPr>
          <p:cNvGrpSpPr/>
          <p:nvPr/>
        </p:nvGrpSpPr>
        <p:grpSpPr>
          <a:xfrm>
            <a:off x="612943" y="326852"/>
            <a:ext cx="1444378" cy="1493981"/>
            <a:chOff x="612943" y="468177"/>
            <a:chExt cx="1444378" cy="1493981"/>
          </a:xfrm>
        </p:grpSpPr>
        <p:pic>
          <p:nvPicPr>
            <p:cNvPr id="5" name="Picture 4" descr="Graphical user interface, application&#10;&#10;Description automatically generated">
              <a:extLst>
                <a:ext uri="{FF2B5EF4-FFF2-40B4-BE49-F238E27FC236}">
                  <a16:creationId xmlns:a16="http://schemas.microsoft.com/office/drawing/2014/main" id="{DF522107-238B-4A9C-AB95-ECD19008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2" y="468177"/>
              <a:ext cx="1352939" cy="1352939"/>
            </a:xfrm>
            <a:prstGeom prst="rect">
              <a:avLst/>
            </a:prstGeom>
          </p:spPr>
        </p:pic>
        <p:sp>
          <p:nvSpPr>
            <p:cNvPr id="4" name="TextBox 3">
              <a:extLst>
                <a:ext uri="{FF2B5EF4-FFF2-40B4-BE49-F238E27FC236}">
                  <a16:creationId xmlns:a16="http://schemas.microsoft.com/office/drawing/2014/main" id="{4D5677A3-28CC-4C0B-B74F-BB48A602E65E}"/>
                </a:ext>
              </a:extLst>
            </p:cNvPr>
            <p:cNvSpPr txBox="1"/>
            <p:nvPr/>
          </p:nvSpPr>
          <p:spPr>
            <a:xfrm>
              <a:off x="612943" y="1746714"/>
              <a:ext cx="506870" cy="215444"/>
            </a:xfrm>
            <a:prstGeom prst="rect">
              <a:avLst/>
            </a:prstGeom>
            <a:noFill/>
          </p:spPr>
          <p:txBody>
            <a:bodyPr wrap="none" rtlCol="0">
              <a:spAutoFit/>
            </a:bodyPr>
            <a:lstStyle/>
            <a:p>
              <a:r>
                <a:rPr lang="en-US" sz="800" dirty="0"/>
                <a:t>Pixabay</a:t>
              </a:r>
            </a:p>
          </p:txBody>
        </p:sp>
      </p:grpSp>
      <p:sp>
        <p:nvSpPr>
          <p:cNvPr id="2" name="Slide Number Placeholder 1">
            <a:extLst>
              <a:ext uri="{FF2B5EF4-FFF2-40B4-BE49-F238E27FC236}">
                <a16:creationId xmlns:a16="http://schemas.microsoft.com/office/drawing/2014/main" id="{C2C0BBCA-ADE7-4649-8144-FAC7A5E1BAEC}"/>
              </a:ext>
            </a:extLst>
          </p:cNvPr>
          <p:cNvSpPr>
            <a:spLocks noGrp="1"/>
          </p:cNvSpPr>
          <p:nvPr>
            <p:ph type="sldNum" sz="quarter" idx="12"/>
          </p:nvPr>
        </p:nvSpPr>
        <p:spPr/>
        <p:txBody>
          <a:bodyPr/>
          <a:lstStyle/>
          <a:p>
            <a:fld id="{5ACA6E70-B3F6-4AC7-8377-301945A91482}" type="slidenum">
              <a:rPr lang="en-US" smtClean="0"/>
              <a:pPr/>
              <a:t>30</a:t>
            </a:fld>
            <a:endParaRPr lang="en-US" dirty="0"/>
          </a:p>
        </p:txBody>
      </p:sp>
    </p:spTree>
    <p:extLst>
      <p:ext uri="{BB962C8B-B14F-4D97-AF65-F5344CB8AC3E}">
        <p14:creationId xmlns:p14="http://schemas.microsoft.com/office/powerpoint/2010/main" val="75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557" y="1261299"/>
            <a:ext cx="1955800" cy="2374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950" y="1153349"/>
            <a:ext cx="1562100" cy="2590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705" y="2694970"/>
            <a:ext cx="1943303" cy="22915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187677"/>
            <a:ext cx="1716984" cy="2333648"/>
          </a:xfrm>
          <a:prstGeom prst="rect">
            <a:avLst/>
          </a:prstGeom>
        </p:spPr>
      </p:pic>
      <p:sp>
        <p:nvSpPr>
          <p:cNvPr id="11" name="TextBox 10"/>
          <p:cNvSpPr txBox="1"/>
          <p:nvPr/>
        </p:nvSpPr>
        <p:spPr>
          <a:xfrm>
            <a:off x="6996024" y="4765358"/>
            <a:ext cx="104368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Jessica</a:t>
            </a:r>
          </a:p>
        </p:txBody>
      </p:sp>
      <p:sp>
        <p:nvSpPr>
          <p:cNvPr id="12" name="TextBox 11"/>
          <p:cNvSpPr txBox="1"/>
          <p:nvPr/>
        </p:nvSpPr>
        <p:spPr>
          <a:xfrm>
            <a:off x="2412992" y="3594512"/>
            <a:ext cx="116730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Manuel</a:t>
            </a:r>
          </a:p>
        </p:txBody>
      </p:sp>
      <p:sp>
        <p:nvSpPr>
          <p:cNvPr id="13" name="TextBox 12"/>
          <p:cNvSpPr txBox="1"/>
          <p:nvPr/>
        </p:nvSpPr>
        <p:spPr>
          <a:xfrm>
            <a:off x="6011937" y="2695236"/>
            <a:ext cx="915635"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Maya</a:t>
            </a:r>
          </a:p>
        </p:txBody>
      </p:sp>
      <p:sp>
        <p:nvSpPr>
          <p:cNvPr id="14" name="TextBox 13"/>
          <p:cNvSpPr txBox="1"/>
          <p:nvPr/>
        </p:nvSpPr>
        <p:spPr>
          <a:xfrm>
            <a:off x="3835630" y="5110570"/>
            <a:ext cx="94288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Maria</a:t>
            </a:r>
          </a:p>
        </p:txBody>
      </p:sp>
      <p:sp>
        <p:nvSpPr>
          <p:cNvPr id="15" name="TextBox 14"/>
          <p:cNvSpPr txBox="1"/>
          <p:nvPr/>
        </p:nvSpPr>
        <p:spPr>
          <a:xfrm>
            <a:off x="5535458" y="5396985"/>
            <a:ext cx="86472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Peter</a:t>
            </a:r>
          </a:p>
        </p:txBody>
      </p:sp>
      <p:pic>
        <p:nvPicPr>
          <p:cNvPr id="19" name="Picture 18" descr="A close up of a toy&#10;&#10;Description automatically generated">
            <a:extLst>
              <a:ext uri="{FF2B5EF4-FFF2-40B4-BE49-F238E27FC236}">
                <a16:creationId xmlns:a16="http://schemas.microsoft.com/office/drawing/2014/main" id="{166D3FF5-0487-48FF-88BA-63C1BA17E352}"/>
              </a:ext>
            </a:extLst>
          </p:cNvPr>
          <p:cNvPicPr>
            <a:picLocks noChangeAspect="1"/>
          </p:cNvPicPr>
          <p:nvPr/>
        </p:nvPicPr>
        <p:blipFill>
          <a:blip r:embed="rId7"/>
          <a:stretch>
            <a:fillRect/>
          </a:stretch>
        </p:blipFill>
        <p:spPr>
          <a:xfrm>
            <a:off x="3364234" y="3000999"/>
            <a:ext cx="1716983" cy="2171909"/>
          </a:xfrm>
          <a:prstGeom prst="rect">
            <a:avLst/>
          </a:prstGeom>
        </p:spPr>
      </p:pic>
      <p:pic>
        <p:nvPicPr>
          <p:cNvPr id="4" name="Picture 3">
            <a:extLst>
              <a:ext uri="{FF2B5EF4-FFF2-40B4-BE49-F238E27FC236}">
                <a16:creationId xmlns:a16="http://schemas.microsoft.com/office/drawing/2014/main" id="{7E00C4EE-8DB0-4B85-8D8C-7B24D1577E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3000" y="779157"/>
            <a:ext cx="2959245" cy="1669592"/>
          </a:xfrm>
          <a:prstGeom prst="rect">
            <a:avLst/>
          </a:prstGeom>
        </p:spPr>
      </p:pic>
      <p:sp>
        <p:nvSpPr>
          <p:cNvPr id="3" name="Slide Number Placeholder 2">
            <a:extLst>
              <a:ext uri="{FF2B5EF4-FFF2-40B4-BE49-F238E27FC236}">
                <a16:creationId xmlns:a16="http://schemas.microsoft.com/office/drawing/2014/main" id="{2893FAED-DE50-44EC-AB01-2F76AEC8056E}"/>
              </a:ext>
            </a:extLst>
          </p:cNvPr>
          <p:cNvSpPr>
            <a:spLocks noGrp="1"/>
          </p:cNvSpPr>
          <p:nvPr>
            <p:ph type="sldNum" sz="quarter" idx="12"/>
          </p:nvPr>
        </p:nvSpPr>
        <p:spPr/>
        <p:txBody>
          <a:bodyPr/>
          <a:lstStyle/>
          <a:p>
            <a:fld id="{5ACA6E70-B3F6-4AC7-8377-301945A91482}" type="slidenum">
              <a:rPr lang="en-US" smtClean="0"/>
              <a:pPr/>
              <a:t>31</a:t>
            </a:fld>
            <a:endParaRPr lang="en-US" dirty="0"/>
          </a:p>
        </p:txBody>
      </p:sp>
    </p:spTree>
    <p:extLst>
      <p:ext uri="{BB962C8B-B14F-4D97-AF65-F5344CB8AC3E}">
        <p14:creationId xmlns:p14="http://schemas.microsoft.com/office/powerpoint/2010/main" val="72181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783226978"/>
              </p:ext>
            </p:extLst>
          </p:nvPr>
        </p:nvGraphicFramePr>
        <p:xfrm>
          <a:off x="2501900" y="505301"/>
          <a:ext cx="8978899" cy="5019040"/>
        </p:xfrm>
        <a:graphic>
          <a:graphicData uri="http://schemas.openxmlformats.org/drawingml/2006/table">
            <a:tbl>
              <a:tblPr firstRow="1" bandRow="1">
                <a:tableStyleId>{5C22544A-7EE6-4342-B048-85BDC9FD1C3A}</a:tableStyleId>
              </a:tblPr>
              <a:tblGrid>
                <a:gridCol w="1716809">
                  <a:extLst>
                    <a:ext uri="{9D8B030D-6E8A-4147-A177-3AD203B41FA5}">
                      <a16:colId xmlns:a16="http://schemas.microsoft.com/office/drawing/2014/main" val="20000"/>
                    </a:ext>
                  </a:extLst>
                </a:gridCol>
                <a:gridCol w="2107813">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690880">
                <a:tc>
                  <a:txBody>
                    <a:bodyPr/>
                    <a:lstStyle/>
                    <a:p>
                      <a:pPr algn="ctr"/>
                      <a:r>
                        <a:rPr lang="en-US" sz="2000" dirty="0">
                          <a:solidFill>
                            <a:srgbClr val="C00000"/>
                          </a:solidFill>
                          <a:latin typeface="Calibri" panose="020F0502020204030204" pitchFamily="34" charset="0"/>
                          <a:cs typeface="Calibri" panose="020F0502020204030204" pitchFamily="34" charset="0"/>
                        </a:rPr>
                        <a:t>Language spoken</a:t>
                      </a:r>
                      <a:r>
                        <a:rPr lang="en-US" sz="2000" baseline="0" dirty="0">
                          <a:solidFill>
                            <a:srgbClr val="C00000"/>
                          </a:solidFill>
                          <a:latin typeface="Calibri" panose="020F0502020204030204" pitchFamily="34" charset="0"/>
                          <a:cs typeface="Calibri" panose="020F0502020204030204" pitchFamily="34" charset="0"/>
                        </a:rPr>
                        <a:t> at home </a:t>
                      </a:r>
                      <a:endParaRPr lang="en-US" sz="20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C00000"/>
                          </a:solidFill>
                          <a:latin typeface="Calibri" panose="020F0502020204030204" pitchFamily="34" charset="0"/>
                          <a:cs typeface="Calibri" panose="020F0502020204030204" pitchFamily="34" charset="0"/>
                        </a:rPr>
                        <a:t>Years of</a:t>
                      </a:r>
                      <a:r>
                        <a:rPr lang="en-US" sz="2000" baseline="0" dirty="0">
                          <a:solidFill>
                            <a:srgbClr val="C00000"/>
                          </a:solidFill>
                          <a:latin typeface="Calibri" panose="020F0502020204030204" pitchFamily="34" charset="0"/>
                          <a:cs typeface="Calibri" panose="020F0502020204030204" pitchFamily="34" charset="0"/>
                        </a:rPr>
                        <a:t> Spanish language study</a:t>
                      </a:r>
                      <a:endParaRPr lang="en-US" sz="20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C00000"/>
                          </a:solidFill>
                          <a:latin typeface="Calibri" panose="020F0502020204030204" pitchFamily="34" charset="0"/>
                          <a:cs typeface="Calibri" panose="020F0502020204030204" pitchFamily="34" charset="0"/>
                        </a:rPr>
                        <a:t>Other language experience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C00000"/>
                          </a:solidFill>
                          <a:latin typeface="Calibri" panose="020F0502020204030204" pitchFamily="34" charset="0"/>
                          <a:cs typeface="Calibri" panose="020F0502020204030204" pitchFamily="34" charset="0"/>
                        </a:rPr>
                        <a:t>Spanish Proficiency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82720">
                <a:tc>
                  <a:txBody>
                    <a:bodyPr/>
                    <a:lstStyle/>
                    <a:p>
                      <a:r>
                        <a:rPr lang="en-US" sz="2000" dirty="0">
                          <a:solidFill>
                            <a:schemeClr val="tx1"/>
                          </a:solidFill>
                          <a:latin typeface="Calibri" panose="020F0502020204030204" pitchFamily="34" charset="0"/>
                          <a:cs typeface="Calibri" panose="020F0502020204030204" pitchFamily="34" charset="0"/>
                        </a:rPr>
                        <a:t>English</a:t>
                      </a:r>
                    </a:p>
                    <a:p>
                      <a:endParaRPr lang="en-US" sz="2000" dirty="0">
                        <a:solidFill>
                          <a:schemeClr val="tx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Calibri" panose="020F0502020204030204" pitchFamily="34" charset="0"/>
                          <a:cs typeface="Calibri" panose="020F0502020204030204" pitchFamily="34" charset="0"/>
                        </a:rPr>
                        <a:t>K–12 DLI</a:t>
                      </a:r>
                      <a:r>
                        <a:rPr lang="en-US" sz="2000" dirty="0">
                          <a:solidFill>
                            <a:srgbClr val="FF0000"/>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Spanish</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Calibri" panose="020F0502020204030204" pitchFamily="34" charset="0"/>
                          <a:cs typeface="Calibri" panose="020F0502020204030204" pitchFamily="34" charset="0"/>
                        </a:rPr>
                        <a:t>4-week volunteer service program in Costa Rica during college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kern="1200" dirty="0">
                          <a:solidFill>
                            <a:schemeClr val="tx1"/>
                          </a:solidFill>
                          <a:effectLst/>
                          <a:latin typeface="Calibri" panose="020F0502020204030204" pitchFamily="34" charset="0"/>
                          <a:ea typeface="+mn-ea"/>
                          <a:cs typeface="Calibri" panose="020F0502020204030204" pitchFamily="34" charset="0"/>
                        </a:rPr>
                        <a:t>Can initiate and maintain conversations on familiar topics by asking and responding to a variety of questions. Can read and understand</a:t>
                      </a:r>
                      <a:r>
                        <a:rPr lang="en-US" sz="2000" kern="1200" baseline="0" dirty="0">
                          <a:solidFill>
                            <a:schemeClr val="tx1"/>
                          </a:solidFill>
                          <a:effectLst/>
                          <a:latin typeface="Calibri" panose="020F0502020204030204" pitchFamily="34" charset="0"/>
                          <a:ea typeface="+mn-ea"/>
                          <a:cs typeface="Calibri" panose="020F0502020204030204" pitchFamily="34" charset="0"/>
                        </a:rPr>
                        <a:t> </a:t>
                      </a:r>
                      <a:r>
                        <a:rPr lang="en-US" sz="2000" kern="1200" dirty="0">
                          <a:solidFill>
                            <a:schemeClr val="tx1"/>
                          </a:solidFill>
                          <a:effectLst/>
                          <a:latin typeface="Calibri" panose="020F0502020204030204" pitchFamily="34" charset="0"/>
                          <a:ea typeface="+mn-ea"/>
                          <a:cs typeface="Calibri" panose="020F0502020204030204" pitchFamily="34" charset="0"/>
                        </a:rPr>
                        <a:t>short, straightforward texts. Can communicate</a:t>
                      </a:r>
                      <a:r>
                        <a:rPr lang="en-US" sz="2000" kern="1200" baseline="0" dirty="0">
                          <a:solidFill>
                            <a:schemeClr val="tx1"/>
                          </a:solidFill>
                          <a:effectLst/>
                          <a:latin typeface="Calibri" panose="020F0502020204030204" pitchFamily="34" charset="0"/>
                          <a:ea typeface="+mn-ea"/>
                          <a:cs typeface="Calibri" panose="020F0502020204030204" pitchFamily="34" charset="0"/>
                        </a:rPr>
                        <a:t> in </a:t>
                      </a:r>
                      <a:r>
                        <a:rPr lang="en-US" sz="2000" kern="1200" dirty="0">
                          <a:solidFill>
                            <a:schemeClr val="tx1"/>
                          </a:solidFill>
                          <a:effectLst/>
                          <a:latin typeface="Calibri" panose="020F0502020204030204" pitchFamily="34" charset="0"/>
                          <a:ea typeface="+mn-ea"/>
                          <a:cs typeface="Calibri" panose="020F0502020204030204" pitchFamily="34" charset="0"/>
                        </a:rPr>
                        <a:t>writing in social contexts but with errors.  Professional writing is beyond</a:t>
                      </a:r>
                      <a:r>
                        <a:rPr lang="en-US" sz="2000" kern="1200" baseline="0" dirty="0">
                          <a:solidFill>
                            <a:schemeClr val="tx1"/>
                          </a:solidFill>
                          <a:effectLst/>
                          <a:latin typeface="Calibri" panose="020F0502020204030204" pitchFamily="34" charset="0"/>
                          <a:ea typeface="+mn-ea"/>
                          <a:cs typeface="Calibri" panose="020F0502020204030204" pitchFamily="34" charset="0"/>
                        </a:rPr>
                        <a:t> her capability</a:t>
                      </a:r>
                      <a:r>
                        <a:rPr lang="en-US" sz="2000" kern="1200" dirty="0">
                          <a:solidFill>
                            <a:schemeClr val="tx1"/>
                          </a:solidFill>
                          <a:effectLst/>
                          <a:latin typeface="Calibri" panose="020F0502020204030204" pitchFamily="34" charset="0"/>
                          <a:ea typeface="+mn-ea"/>
                          <a:cs typeface="Calibri" panose="020F0502020204030204" pitchFamily="34" charset="0"/>
                        </a:rPr>
                        <a:t>. </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AA16BE5D-3447-9048-8E52-B673886B63E1}"/>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86" y="1193800"/>
            <a:ext cx="1361535" cy="1605509"/>
          </a:xfrm>
          <a:prstGeom prst="rect">
            <a:avLst/>
          </a:prstGeom>
        </p:spPr>
      </p:pic>
      <p:sp>
        <p:nvSpPr>
          <p:cNvPr id="6" name="TextBox 5"/>
          <p:cNvSpPr txBox="1"/>
          <p:nvPr/>
        </p:nvSpPr>
        <p:spPr>
          <a:xfrm>
            <a:off x="1068673" y="2799310"/>
            <a:ext cx="104368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Jessica</a:t>
            </a:r>
          </a:p>
        </p:txBody>
      </p:sp>
      <p:sp>
        <p:nvSpPr>
          <p:cNvPr id="2" name="Slide Number Placeholder 1">
            <a:extLst>
              <a:ext uri="{FF2B5EF4-FFF2-40B4-BE49-F238E27FC236}">
                <a16:creationId xmlns:a16="http://schemas.microsoft.com/office/drawing/2014/main" id="{3AF050B6-3E13-41A0-B6B6-08E603BDFC65}"/>
              </a:ext>
            </a:extLst>
          </p:cNvPr>
          <p:cNvSpPr>
            <a:spLocks noGrp="1"/>
          </p:cNvSpPr>
          <p:nvPr>
            <p:ph type="sldNum" sz="quarter" idx="12"/>
          </p:nvPr>
        </p:nvSpPr>
        <p:spPr/>
        <p:txBody>
          <a:bodyPr/>
          <a:lstStyle/>
          <a:p>
            <a:fld id="{5ACA6E70-B3F6-4AC7-8377-301945A91482}" type="slidenum">
              <a:rPr lang="en-US" smtClean="0"/>
              <a:pPr/>
              <a:t>32</a:t>
            </a:fld>
            <a:endParaRPr lang="en-US" dirty="0"/>
          </a:p>
        </p:txBody>
      </p:sp>
    </p:spTree>
    <p:extLst>
      <p:ext uri="{BB962C8B-B14F-4D97-AF65-F5344CB8AC3E}">
        <p14:creationId xmlns:p14="http://schemas.microsoft.com/office/powerpoint/2010/main" val="260731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747999594"/>
              </p:ext>
            </p:extLst>
          </p:nvPr>
        </p:nvGraphicFramePr>
        <p:xfrm>
          <a:off x="2540000" y="482600"/>
          <a:ext cx="9042399" cy="4998720"/>
        </p:xfrm>
        <a:graphic>
          <a:graphicData uri="http://schemas.openxmlformats.org/drawingml/2006/table">
            <a:tbl>
              <a:tblPr firstRow="1" bandRow="1">
                <a:tableStyleId>{5C22544A-7EE6-4342-B048-85BDC9FD1C3A}</a:tableStyleId>
              </a:tblPr>
              <a:tblGrid>
                <a:gridCol w="18923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1930399">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975360">
                <a:tc>
                  <a:txBody>
                    <a:bodyPr/>
                    <a:lstStyle/>
                    <a:p>
                      <a:r>
                        <a:rPr lang="en-US" sz="1900" dirty="0">
                          <a:solidFill>
                            <a:srgbClr val="C00000"/>
                          </a:solidFill>
                          <a:latin typeface="Calibri" panose="020F0502020204030204" pitchFamily="34" charset="0"/>
                          <a:cs typeface="Calibri" panose="020F0502020204030204" pitchFamily="34" charset="0"/>
                        </a:rPr>
                        <a:t>Language</a:t>
                      </a:r>
                      <a:r>
                        <a:rPr lang="en-US" sz="1900" baseline="0" dirty="0">
                          <a:solidFill>
                            <a:srgbClr val="C00000"/>
                          </a:solidFill>
                          <a:latin typeface="Calibri" panose="020F0502020204030204" pitchFamily="34" charset="0"/>
                          <a:cs typeface="Calibri" panose="020F0502020204030204" pitchFamily="34" charset="0"/>
                        </a:rPr>
                        <a:t> </a:t>
                      </a:r>
                      <a:r>
                        <a:rPr lang="en-US" sz="1900" dirty="0">
                          <a:solidFill>
                            <a:srgbClr val="C00000"/>
                          </a:solidFill>
                          <a:latin typeface="Calibri" panose="020F0502020204030204" pitchFamily="34" charset="0"/>
                          <a:cs typeface="Calibri" panose="020F0502020204030204" pitchFamily="34" charset="0"/>
                        </a:rPr>
                        <a:t>spoken</a:t>
                      </a:r>
                      <a:r>
                        <a:rPr lang="en-US" sz="1900" baseline="0" dirty="0">
                          <a:solidFill>
                            <a:srgbClr val="C00000"/>
                          </a:solidFill>
                          <a:latin typeface="Calibri" panose="020F0502020204030204" pitchFamily="34" charset="0"/>
                          <a:cs typeface="Calibri" panose="020F0502020204030204" pitchFamily="34" charset="0"/>
                        </a:rPr>
                        <a:t> at home</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Years of</a:t>
                      </a:r>
                      <a:r>
                        <a:rPr lang="en-US" sz="1900" baseline="0" dirty="0">
                          <a:solidFill>
                            <a:srgbClr val="C00000"/>
                          </a:solidFill>
                          <a:latin typeface="Calibri" panose="020F0502020204030204" pitchFamily="34" charset="0"/>
                          <a:cs typeface="Calibri" panose="020F0502020204030204" pitchFamily="34" charset="0"/>
                        </a:rPr>
                        <a:t> Spanish language study</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Other language experience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Spanish Proficiency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23360">
                <a:tc>
                  <a:txBody>
                    <a:bodyPr/>
                    <a:lstStyle/>
                    <a:p>
                      <a:r>
                        <a:rPr lang="en-US" sz="2100" dirty="0">
                          <a:solidFill>
                            <a:schemeClr val="tx1"/>
                          </a:solidFill>
                          <a:latin typeface="Calibri" panose="020F0502020204030204" pitchFamily="34" charset="0"/>
                          <a:cs typeface="Calibri" panose="020F0502020204030204" pitchFamily="34" charset="0"/>
                        </a:rPr>
                        <a:t>Spanish</a:t>
                      </a:r>
                    </a:p>
                    <a:p>
                      <a:endParaRPr lang="en-US" sz="2100" dirty="0">
                        <a:solidFill>
                          <a:schemeClr val="tx1"/>
                        </a:solidFill>
                        <a:latin typeface="Calibri" panose="020F0502020204030204" pitchFamily="34" charset="0"/>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K–12 DLI Spanish, </a:t>
                      </a:r>
                      <a:br>
                        <a:rPr lang="en-US" sz="2100" dirty="0">
                          <a:solidFill>
                            <a:schemeClr val="tx1"/>
                          </a:solidFill>
                          <a:latin typeface="Calibri" panose="020F0502020204030204" pitchFamily="34" charset="0"/>
                          <a:cs typeface="Calibri" panose="020F0502020204030204" pitchFamily="34" charset="0"/>
                        </a:rPr>
                      </a:br>
                      <a:r>
                        <a:rPr lang="en-US" sz="2100" dirty="0">
                          <a:solidFill>
                            <a:schemeClr val="tx1"/>
                          </a:solidFill>
                          <a:latin typeface="Calibri" panose="020F0502020204030204" pitchFamily="34" charset="0"/>
                          <a:cs typeface="Calibri" panose="020F0502020204030204" pitchFamily="34" charset="0"/>
                        </a:rPr>
                        <a:t>4</a:t>
                      </a:r>
                      <a:r>
                        <a:rPr lang="en-US" sz="2100" baseline="0" dirty="0">
                          <a:solidFill>
                            <a:schemeClr val="tx1"/>
                          </a:solidFill>
                          <a:latin typeface="Calibri" panose="020F0502020204030204" pitchFamily="34" charset="0"/>
                          <a:cs typeface="Calibri" panose="020F0502020204030204" pitchFamily="34" charset="0"/>
                        </a:rPr>
                        <a:t> years of college (Spanish major)</a:t>
                      </a:r>
                      <a:endParaRPr lang="en-US" sz="21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Extended stays with family in Mexico</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kern="1200" dirty="0">
                          <a:solidFill>
                            <a:schemeClr val="tx1"/>
                          </a:solidFill>
                          <a:effectLst/>
                          <a:latin typeface="Calibri" panose="020F0502020204030204" pitchFamily="34" charset="0"/>
                          <a:ea typeface="+mn-ea"/>
                          <a:cs typeface="Calibri" panose="020F0502020204030204" pitchFamily="34" charset="0"/>
                        </a:rPr>
                        <a:t>Can maintain spontaneous conversations and discussions with native speakers on familiar and unfamiliar topics in academic, social, and professional contexts</a:t>
                      </a:r>
                      <a:r>
                        <a:rPr lang="en-US" sz="2100" kern="1200" baseline="0" dirty="0">
                          <a:solidFill>
                            <a:schemeClr val="tx1"/>
                          </a:solidFill>
                          <a:effectLst/>
                          <a:latin typeface="Calibri" panose="020F0502020204030204" pitchFamily="34" charset="0"/>
                          <a:ea typeface="+mn-ea"/>
                          <a:cs typeface="Calibri" panose="020F0502020204030204" pitchFamily="34" charset="0"/>
                        </a:rPr>
                        <a:t>. Can make oral and written presentations on complex topics. Can read and understand complex fiction and nonfiction texts.</a:t>
                      </a:r>
                      <a:endParaRPr lang="en-US" sz="19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8D8F9574-DA80-164F-AC52-2B28AD39772B}"/>
              </a:ext>
            </a:extLst>
          </p:cNvPr>
          <p:cNvSpPr txBox="1"/>
          <p:nvPr/>
        </p:nvSpPr>
        <p:spPr>
          <a:xfrm>
            <a:off x="598317" y="6408711"/>
            <a:ext cx="1524000" cy="338554"/>
          </a:xfrm>
          <a:prstGeom prst="rect">
            <a:avLst/>
          </a:prstGeom>
          <a:noFill/>
        </p:spPr>
        <p:txBody>
          <a:bodyPr wrap="square" rtlCol="0">
            <a:spAutoFit/>
          </a:bodyPr>
          <a:lstStyle/>
          <a:p>
            <a:r>
              <a:rPr lang="en-US" sz="1600" dirty="0"/>
              <a:t>(ACTFL, 2017)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99" y="1437587"/>
            <a:ext cx="1041400" cy="1727200"/>
          </a:xfrm>
          <a:prstGeom prst="rect">
            <a:avLst/>
          </a:prstGeom>
        </p:spPr>
      </p:pic>
      <p:sp>
        <p:nvSpPr>
          <p:cNvPr id="12" name="TextBox 11"/>
          <p:cNvSpPr txBox="1"/>
          <p:nvPr/>
        </p:nvSpPr>
        <p:spPr>
          <a:xfrm>
            <a:off x="1035738" y="3164788"/>
            <a:ext cx="116730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Manuel</a:t>
            </a:r>
          </a:p>
        </p:txBody>
      </p:sp>
      <p:sp>
        <p:nvSpPr>
          <p:cNvPr id="2" name="Slide Number Placeholder 1">
            <a:extLst>
              <a:ext uri="{FF2B5EF4-FFF2-40B4-BE49-F238E27FC236}">
                <a16:creationId xmlns:a16="http://schemas.microsoft.com/office/drawing/2014/main" id="{BA01ACAC-D78B-49EE-963C-24659E39B9F8}"/>
              </a:ext>
            </a:extLst>
          </p:cNvPr>
          <p:cNvSpPr>
            <a:spLocks noGrp="1"/>
          </p:cNvSpPr>
          <p:nvPr>
            <p:ph type="sldNum" sz="quarter" idx="12"/>
          </p:nvPr>
        </p:nvSpPr>
        <p:spPr/>
        <p:txBody>
          <a:bodyPr/>
          <a:lstStyle/>
          <a:p>
            <a:fld id="{5ACA6E70-B3F6-4AC7-8377-301945A91482}" type="slidenum">
              <a:rPr lang="en-US" smtClean="0"/>
              <a:pPr/>
              <a:t>33</a:t>
            </a:fld>
            <a:endParaRPr lang="en-US" dirty="0"/>
          </a:p>
        </p:txBody>
      </p:sp>
    </p:spTree>
    <p:extLst>
      <p:ext uri="{BB962C8B-B14F-4D97-AF65-F5344CB8AC3E}">
        <p14:creationId xmlns:p14="http://schemas.microsoft.com/office/powerpoint/2010/main" val="66672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2495924" y="918211"/>
          <a:ext cx="9042400" cy="4363720"/>
        </p:xfrm>
        <a:graphic>
          <a:graphicData uri="http://schemas.openxmlformats.org/drawingml/2006/table">
            <a:tbl>
              <a:tblPr firstRow="1" bandRow="1">
                <a:tableStyleId>{5C22544A-7EE6-4342-B048-85BDC9FD1C3A}</a:tableStyleId>
              </a:tblPr>
              <a:tblGrid>
                <a:gridCol w="1707776">
                  <a:extLst>
                    <a:ext uri="{9D8B030D-6E8A-4147-A177-3AD203B41FA5}">
                      <a16:colId xmlns:a16="http://schemas.microsoft.com/office/drawing/2014/main" val="20000"/>
                    </a:ext>
                  </a:extLst>
                </a:gridCol>
                <a:gridCol w="2180347">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690880">
                <a:tc>
                  <a:txBody>
                    <a:bodyPr/>
                    <a:lstStyle/>
                    <a:p>
                      <a:pPr algn="ctr"/>
                      <a:r>
                        <a:rPr lang="en-US" sz="1900" dirty="0">
                          <a:solidFill>
                            <a:srgbClr val="C00000"/>
                          </a:solidFill>
                          <a:latin typeface="Calibri" panose="020F0502020204030204" pitchFamily="34" charset="0"/>
                          <a:cs typeface="Calibri" panose="020F0502020204030204" pitchFamily="34" charset="0"/>
                        </a:rPr>
                        <a:t>Language</a:t>
                      </a:r>
                      <a:r>
                        <a:rPr lang="en-US" sz="1900" baseline="0" dirty="0">
                          <a:solidFill>
                            <a:srgbClr val="C00000"/>
                          </a:solidFill>
                          <a:latin typeface="Calibri" panose="020F0502020204030204" pitchFamily="34" charset="0"/>
                          <a:cs typeface="Calibri" panose="020F0502020204030204" pitchFamily="34" charset="0"/>
                        </a:rPr>
                        <a:t> </a:t>
                      </a:r>
                      <a:r>
                        <a:rPr lang="en-US" sz="1900" dirty="0">
                          <a:solidFill>
                            <a:srgbClr val="C00000"/>
                          </a:solidFill>
                          <a:latin typeface="Calibri" panose="020F0502020204030204" pitchFamily="34" charset="0"/>
                          <a:cs typeface="Calibri" panose="020F0502020204030204" pitchFamily="34" charset="0"/>
                        </a:rPr>
                        <a:t>spoken</a:t>
                      </a:r>
                      <a:r>
                        <a:rPr lang="en-US" sz="1900" baseline="0" dirty="0">
                          <a:solidFill>
                            <a:srgbClr val="C00000"/>
                          </a:solidFill>
                          <a:latin typeface="Calibri" panose="020F0502020204030204" pitchFamily="34" charset="0"/>
                          <a:cs typeface="Calibri" panose="020F0502020204030204" pitchFamily="34" charset="0"/>
                        </a:rPr>
                        <a:t> at home</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a:solidFill>
                            <a:srgbClr val="C00000"/>
                          </a:solidFill>
                          <a:latin typeface="Calibri" panose="020F0502020204030204" pitchFamily="34" charset="0"/>
                          <a:cs typeface="Calibri" panose="020F0502020204030204" pitchFamily="34" charset="0"/>
                        </a:rPr>
                        <a:t>Years of</a:t>
                      </a:r>
                      <a:r>
                        <a:rPr lang="en-US" sz="1900" baseline="0" dirty="0">
                          <a:solidFill>
                            <a:srgbClr val="C00000"/>
                          </a:solidFill>
                          <a:latin typeface="Calibri" panose="020F0502020204030204" pitchFamily="34" charset="0"/>
                          <a:cs typeface="Calibri" panose="020F0502020204030204" pitchFamily="34" charset="0"/>
                        </a:rPr>
                        <a:t> Spanish language study</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a:solidFill>
                            <a:srgbClr val="C00000"/>
                          </a:solidFill>
                          <a:latin typeface="Calibri" panose="020F0502020204030204" pitchFamily="34" charset="0"/>
                          <a:cs typeface="Calibri" panose="020F0502020204030204" pitchFamily="34" charset="0"/>
                        </a:rPr>
                        <a:t>Other language experience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a:solidFill>
                            <a:srgbClr val="C00000"/>
                          </a:solidFill>
                          <a:latin typeface="Calibri" panose="020F0502020204030204" pitchFamily="34" charset="0"/>
                          <a:cs typeface="Calibri" panose="020F0502020204030204" pitchFamily="34" charset="0"/>
                        </a:rPr>
                        <a:t>Spanish Proficiency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3120">
                <a:tc>
                  <a:txBody>
                    <a:bodyPr/>
                    <a:lstStyle/>
                    <a:p>
                      <a:r>
                        <a:rPr lang="en-US" sz="2100" dirty="0">
                          <a:solidFill>
                            <a:schemeClr val="tx1"/>
                          </a:solidFill>
                          <a:latin typeface="Calibri" panose="020F0502020204030204" pitchFamily="34" charset="0"/>
                          <a:cs typeface="Calibri" panose="020F0502020204030204" pitchFamily="34" charset="0"/>
                        </a:rPr>
                        <a:t>English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100" dirty="0">
                        <a:latin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K–12 DLI Spanish, </a:t>
                      </a:r>
                      <a:br>
                        <a:rPr lang="en-US" sz="2100" dirty="0">
                          <a:solidFill>
                            <a:schemeClr val="tx1"/>
                          </a:solidFill>
                          <a:latin typeface="Calibri" panose="020F0502020204030204" pitchFamily="34" charset="0"/>
                          <a:cs typeface="Calibri" panose="020F0502020204030204" pitchFamily="34" charset="0"/>
                        </a:rPr>
                      </a:br>
                      <a:r>
                        <a:rPr lang="en-US" sz="2100" dirty="0">
                          <a:solidFill>
                            <a:schemeClr val="tx1"/>
                          </a:solidFill>
                          <a:latin typeface="Calibri" panose="020F0502020204030204" pitchFamily="34" charset="0"/>
                          <a:cs typeface="Calibri" panose="020F0502020204030204" pitchFamily="34" charset="0"/>
                        </a:rPr>
                        <a:t>4 years of college (Spanish major)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Year-long study abroad in Spain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kern="1200" dirty="0">
                          <a:solidFill>
                            <a:schemeClr val="dk1"/>
                          </a:solidFill>
                          <a:effectLst/>
                          <a:latin typeface="Calibri" panose="020F0502020204030204" pitchFamily="34" charset="0"/>
                          <a:ea typeface="+mn-ea"/>
                          <a:cs typeface="Calibri" panose="020F0502020204030204" pitchFamily="34" charset="0"/>
                        </a:rPr>
                        <a:t>Can converse effectively with native speakers about familiar topics, including some academic and professional. Can present orally and in writing but on a limited range of topics. Can read and understand a variety of fiction and nonfiction texts.</a:t>
                      </a:r>
                      <a:endParaRPr lang="en-US" sz="19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910764" y="3092452"/>
            <a:ext cx="89415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Maya</a:t>
            </a:r>
          </a:p>
        </p:txBody>
      </p:sp>
      <p:sp>
        <p:nvSpPr>
          <p:cNvPr id="9" name="TextBox 8">
            <a:extLst>
              <a:ext uri="{FF2B5EF4-FFF2-40B4-BE49-F238E27FC236}">
                <a16:creationId xmlns:a16="http://schemas.microsoft.com/office/drawing/2014/main" id="{7119F8B4-D01A-5647-92A6-30C76B8F676D}"/>
              </a:ext>
            </a:extLst>
          </p:cNvPr>
          <p:cNvSpPr txBox="1"/>
          <p:nvPr/>
        </p:nvSpPr>
        <p:spPr>
          <a:xfrm>
            <a:off x="549364" y="6414543"/>
            <a:ext cx="1946560" cy="338554"/>
          </a:xfrm>
          <a:prstGeom prst="rect">
            <a:avLst/>
          </a:prstGeom>
          <a:noFill/>
        </p:spPr>
        <p:txBody>
          <a:bodyPr wrap="square" rtlCol="0">
            <a:spAutoFit/>
          </a:bodyPr>
          <a:lstStyle/>
          <a:p>
            <a:r>
              <a:rPr lang="en-US" sz="1600" dirty="0"/>
              <a:t>(ACTFL,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83" y="1295400"/>
            <a:ext cx="1479924" cy="1797051"/>
          </a:xfrm>
          <a:prstGeom prst="rect">
            <a:avLst/>
          </a:prstGeom>
        </p:spPr>
      </p:pic>
      <p:sp>
        <p:nvSpPr>
          <p:cNvPr id="3" name="Slide Number Placeholder 2">
            <a:extLst>
              <a:ext uri="{FF2B5EF4-FFF2-40B4-BE49-F238E27FC236}">
                <a16:creationId xmlns:a16="http://schemas.microsoft.com/office/drawing/2014/main" id="{D4614649-D9AF-4F95-BD4C-50D0580AA0F3}"/>
              </a:ext>
            </a:extLst>
          </p:cNvPr>
          <p:cNvSpPr>
            <a:spLocks noGrp="1"/>
          </p:cNvSpPr>
          <p:nvPr>
            <p:ph type="sldNum" sz="quarter" idx="12"/>
          </p:nvPr>
        </p:nvSpPr>
        <p:spPr/>
        <p:txBody>
          <a:bodyPr/>
          <a:lstStyle/>
          <a:p>
            <a:fld id="{5ACA6E70-B3F6-4AC7-8377-301945A91482}" type="slidenum">
              <a:rPr lang="en-US" smtClean="0"/>
              <a:pPr/>
              <a:t>34</a:t>
            </a:fld>
            <a:endParaRPr lang="en-US" dirty="0"/>
          </a:p>
        </p:txBody>
      </p:sp>
    </p:spTree>
    <p:extLst>
      <p:ext uri="{BB962C8B-B14F-4D97-AF65-F5344CB8AC3E}">
        <p14:creationId xmlns:p14="http://schemas.microsoft.com/office/powerpoint/2010/main" val="291819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2235200" y="1125325"/>
          <a:ext cx="9042400" cy="3698240"/>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1957723">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975360">
                <a:tc>
                  <a:txBody>
                    <a:bodyPr/>
                    <a:lstStyle/>
                    <a:p>
                      <a:r>
                        <a:rPr lang="en-US" sz="1900" dirty="0">
                          <a:solidFill>
                            <a:srgbClr val="C00000"/>
                          </a:solidFill>
                          <a:latin typeface="Calibri" panose="020F0502020204030204" pitchFamily="34" charset="0"/>
                          <a:cs typeface="Calibri" panose="020F0502020204030204" pitchFamily="34" charset="0"/>
                        </a:rPr>
                        <a:t>Language</a:t>
                      </a:r>
                      <a:r>
                        <a:rPr lang="en-US" sz="1900" baseline="0" dirty="0">
                          <a:solidFill>
                            <a:srgbClr val="C00000"/>
                          </a:solidFill>
                          <a:latin typeface="Calibri" panose="020F0502020204030204" pitchFamily="34" charset="0"/>
                          <a:cs typeface="Calibri" panose="020F0502020204030204" pitchFamily="34" charset="0"/>
                        </a:rPr>
                        <a:t> </a:t>
                      </a:r>
                      <a:r>
                        <a:rPr lang="en-US" sz="1900" dirty="0">
                          <a:solidFill>
                            <a:srgbClr val="C00000"/>
                          </a:solidFill>
                          <a:latin typeface="Calibri" panose="020F0502020204030204" pitchFamily="34" charset="0"/>
                          <a:cs typeface="Calibri" panose="020F0502020204030204" pitchFamily="34" charset="0"/>
                        </a:rPr>
                        <a:t>spoken</a:t>
                      </a:r>
                      <a:r>
                        <a:rPr lang="en-US" sz="1900" baseline="0" dirty="0">
                          <a:solidFill>
                            <a:srgbClr val="C00000"/>
                          </a:solidFill>
                          <a:latin typeface="Calibri" panose="020F0502020204030204" pitchFamily="34" charset="0"/>
                          <a:cs typeface="Calibri" panose="020F0502020204030204" pitchFamily="34" charset="0"/>
                        </a:rPr>
                        <a:t> at home</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Years of Spanish</a:t>
                      </a:r>
                      <a:r>
                        <a:rPr lang="en-US" sz="1900" baseline="0" dirty="0">
                          <a:solidFill>
                            <a:srgbClr val="C00000"/>
                          </a:solidFill>
                          <a:latin typeface="Calibri" panose="020F0502020204030204" pitchFamily="34" charset="0"/>
                          <a:cs typeface="Calibri" panose="020F0502020204030204" pitchFamily="34" charset="0"/>
                        </a:rPr>
                        <a:t> language study</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Other language experience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Spanish Proficiency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2880">
                <a:tc>
                  <a:txBody>
                    <a:bodyPr/>
                    <a:lstStyle/>
                    <a:p>
                      <a:r>
                        <a:rPr lang="en-US" sz="2100" dirty="0">
                          <a:solidFill>
                            <a:schemeClr val="tx1"/>
                          </a:solidFill>
                          <a:latin typeface="Calibri" panose="020F0502020204030204" pitchFamily="34" charset="0"/>
                          <a:cs typeface="Calibri" panose="020F0502020204030204" pitchFamily="34" charset="0"/>
                        </a:rPr>
                        <a:t>English</a:t>
                      </a:r>
                    </a:p>
                    <a:p>
                      <a:endParaRPr lang="en-US" sz="2100" dirty="0">
                        <a:latin typeface="Calibri" panose="020F0502020204030204" pitchFamily="34" charset="0"/>
                      </a:endParaRPr>
                    </a:p>
                    <a:p>
                      <a:endParaRPr lang="en-US" sz="2100" dirty="0">
                        <a:latin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K–6 DLI and two years traditional Spanish classes in middle school</a:t>
                      </a:r>
                    </a:p>
                    <a:p>
                      <a:endParaRPr lang="en-US" sz="21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 none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Can understand if the topic is familiar and the speaker speaks slowly.  Can maintain a very simple conversation. </a:t>
                      </a:r>
                      <a:r>
                        <a:rPr lang="en-US" sz="2100" b="0" dirty="0">
                          <a:solidFill>
                            <a:schemeClr val="tx1"/>
                          </a:solidFill>
                          <a:latin typeface="Calibri" panose="020F0502020204030204" pitchFamily="34" charset="0"/>
                          <a:cs typeface="Calibri" panose="020F0502020204030204" pitchFamily="34" charset="0"/>
                        </a:rPr>
                        <a:t>Can read and understand short, uncomplicated</a:t>
                      </a:r>
                      <a:r>
                        <a:rPr lang="en-US" sz="2100" dirty="0">
                          <a:solidFill>
                            <a:schemeClr val="tx1"/>
                          </a:solidFill>
                          <a:latin typeface="Calibri" panose="020F0502020204030204" pitchFamily="34" charset="0"/>
                          <a:cs typeface="Calibri" panose="020F0502020204030204" pitchFamily="34" charset="0"/>
                        </a:rPr>
                        <a:t> texts.  Poor writing skills</a:t>
                      </a:r>
                      <a:r>
                        <a:rPr lang="en-US" sz="2100" baseline="0" dirty="0">
                          <a:solidFill>
                            <a:schemeClr val="tx1"/>
                          </a:solidFill>
                          <a:latin typeface="Calibri" panose="020F0502020204030204" pitchFamily="34" charset="0"/>
                          <a:cs typeface="Calibri" panose="020F0502020204030204" pitchFamily="34" charset="0"/>
                        </a:rPr>
                        <a:t>.</a:t>
                      </a:r>
                      <a:endParaRPr lang="en-US" sz="21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2" name="TextBox 21"/>
          <p:cNvSpPr txBox="1"/>
          <p:nvPr/>
        </p:nvSpPr>
        <p:spPr>
          <a:xfrm>
            <a:off x="958199" y="2974446"/>
            <a:ext cx="86472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Peter</a:t>
            </a:r>
          </a:p>
        </p:txBody>
      </p:sp>
      <p:sp>
        <p:nvSpPr>
          <p:cNvPr id="9" name="TextBox 8">
            <a:extLst>
              <a:ext uri="{FF2B5EF4-FFF2-40B4-BE49-F238E27FC236}">
                <a16:creationId xmlns:a16="http://schemas.microsoft.com/office/drawing/2014/main" id="{72BD5C70-6898-5C4C-BD19-CE183C9AAF1A}"/>
              </a:ext>
            </a:extLst>
          </p:cNvPr>
          <p:cNvSpPr txBox="1"/>
          <p:nvPr/>
        </p:nvSpPr>
        <p:spPr>
          <a:xfrm>
            <a:off x="496821" y="6416826"/>
            <a:ext cx="2048160" cy="338554"/>
          </a:xfrm>
          <a:prstGeom prst="rect">
            <a:avLst/>
          </a:prstGeom>
          <a:noFill/>
        </p:spPr>
        <p:txBody>
          <a:bodyPr wrap="square" rtlCol="0">
            <a:spAutoFit/>
          </a:bodyPr>
          <a:lstStyle/>
          <a:p>
            <a:r>
              <a:rPr lang="en-US" sz="1600" dirty="0"/>
              <a:t>(ACTFL,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21" y="1295400"/>
            <a:ext cx="1235360" cy="1679045"/>
          </a:xfrm>
          <a:prstGeom prst="rect">
            <a:avLst/>
          </a:prstGeom>
        </p:spPr>
      </p:pic>
      <p:sp>
        <p:nvSpPr>
          <p:cNvPr id="3" name="Slide Number Placeholder 2">
            <a:extLst>
              <a:ext uri="{FF2B5EF4-FFF2-40B4-BE49-F238E27FC236}">
                <a16:creationId xmlns:a16="http://schemas.microsoft.com/office/drawing/2014/main" id="{FB7C89F9-A792-4864-8A7D-40F50C30F136}"/>
              </a:ext>
            </a:extLst>
          </p:cNvPr>
          <p:cNvSpPr>
            <a:spLocks noGrp="1"/>
          </p:cNvSpPr>
          <p:nvPr>
            <p:ph type="sldNum" sz="quarter" idx="12"/>
          </p:nvPr>
        </p:nvSpPr>
        <p:spPr/>
        <p:txBody>
          <a:bodyPr/>
          <a:lstStyle/>
          <a:p>
            <a:fld id="{5ACA6E70-B3F6-4AC7-8377-301945A91482}" type="slidenum">
              <a:rPr lang="en-US" smtClean="0"/>
              <a:pPr/>
              <a:t>35</a:t>
            </a:fld>
            <a:endParaRPr lang="en-US" dirty="0"/>
          </a:p>
        </p:txBody>
      </p:sp>
    </p:spTree>
    <p:extLst>
      <p:ext uri="{BB962C8B-B14F-4D97-AF65-F5344CB8AC3E}">
        <p14:creationId xmlns:p14="http://schemas.microsoft.com/office/powerpoint/2010/main" val="427780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4854" y="2922142"/>
            <a:ext cx="94288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Maria</a:t>
            </a:r>
          </a:p>
        </p:txBody>
      </p:sp>
      <p:graphicFrame>
        <p:nvGraphicFramePr>
          <p:cNvPr id="11" name="Table 10"/>
          <p:cNvGraphicFramePr>
            <a:graphicFrameLocks noGrp="1"/>
          </p:cNvGraphicFramePr>
          <p:nvPr/>
        </p:nvGraphicFramePr>
        <p:xfrm>
          <a:off x="2451171" y="526763"/>
          <a:ext cx="8391050" cy="50139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779249">
                  <a:extLst>
                    <a:ext uri="{9D8B030D-6E8A-4147-A177-3AD203B41FA5}">
                      <a16:colId xmlns:a16="http://schemas.microsoft.com/office/drawing/2014/main" val="20001"/>
                    </a:ext>
                  </a:extLst>
                </a:gridCol>
                <a:gridCol w="1967180">
                  <a:extLst>
                    <a:ext uri="{9D8B030D-6E8A-4147-A177-3AD203B41FA5}">
                      <a16:colId xmlns:a16="http://schemas.microsoft.com/office/drawing/2014/main" val="20002"/>
                    </a:ext>
                  </a:extLst>
                </a:gridCol>
                <a:gridCol w="2815821">
                  <a:extLst>
                    <a:ext uri="{9D8B030D-6E8A-4147-A177-3AD203B41FA5}">
                      <a16:colId xmlns:a16="http://schemas.microsoft.com/office/drawing/2014/main" val="20003"/>
                    </a:ext>
                  </a:extLst>
                </a:gridCol>
              </a:tblGrid>
              <a:tr h="975360">
                <a:tc>
                  <a:txBody>
                    <a:bodyPr/>
                    <a:lstStyle/>
                    <a:p>
                      <a:r>
                        <a:rPr lang="en-US" sz="1900" dirty="0">
                          <a:solidFill>
                            <a:srgbClr val="C00000"/>
                          </a:solidFill>
                          <a:latin typeface="Calibri" panose="020F0502020204030204" pitchFamily="34" charset="0"/>
                          <a:cs typeface="Calibri" panose="020F0502020204030204" pitchFamily="34" charset="0"/>
                        </a:rPr>
                        <a:t>Language</a:t>
                      </a:r>
                      <a:r>
                        <a:rPr lang="en-US" sz="1900" baseline="0" dirty="0">
                          <a:solidFill>
                            <a:srgbClr val="C00000"/>
                          </a:solidFill>
                          <a:latin typeface="Calibri" panose="020F0502020204030204" pitchFamily="34" charset="0"/>
                          <a:cs typeface="Calibri" panose="020F0502020204030204" pitchFamily="34" charset="0"/>
                        </a:rPr>
                        <a:t> </a:t>
                      </a:r>
                      <a:r>
                        <a:rPr lang="en-US" sz="1900" dirty="0">
                          <a:solidFill>
                            <a:srgbClr val="C00000"/>
                          </a:solidFill>
                          <a:latin typeface="Calibri" panose="020F0502020204030204" pitchFamily="34" charset="0"/>
                          <a:cs typeface="Calibri" panose="020F0502020204030204" pitchFamily="34" charset="0"/>
                        </a:rPr>
                        <a:t>spoken</a:t>
                      </a:r>
                      <a:r>
                        <a:rPr lang="en-US" sz="1900" baseline="0" dirty="0">
                          <a:solidFill>
                            <a:srgbClr val="C00000"/>
                          </a:solidFill>
                          <a:latin typeface="Calibri" panose="020F0502020204030204" pitchFamily="34" charset="0"/>
                          <a:cs typeface="Calibri" panose="020F0502020204030204" pitchFamily="34" charset="0"/>
                        </a:rPr>
                        <a:t> at home</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Years of</a:t>
                      </a:r>
                      <a:r>
                        <a:rPr lang="en-US" sz="1900" baseline="0" dirty="0">
                          <a:solidFill>
                            <a:srgbClr val="C00000"/>
                          </a:solidFill>
                          <a:latin typeface="Calibri" panose="020F0502020204030204" pitchFamily="34" charset="0"/>
                          <a:cs typeface="Calibri" panose="020F0502020204030204" pitchFamily="34" charset="0"/>
                        </a:rPr>
                        <a:t> Spanish or language study</a:t>
                      </a:r>
                      <a:endParaRPr lang="en-US" sz="1900" dirty="0">
                        <a:solidFill>
                          <a:srgbClr val="C00000"/>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Other language experience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900" dirty="0">
                          <a:solidFill>
                            <a:srgbClr val="C00000"/>
                          </a:solidFill>
                          <a:latin typeface="Calibri" panose="020F0502020204030204" pitchFamily="34" charset="0"/>
                          <a:cs typeface="Calibri" panose="020F0502020204030204" pitchFamily="34" charset="0"/>
                        </a:rPr>
                        <a:t>Spanish Proficiency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23360">
                <a:tc>
                  <a:txBody>
                    <a:bodyPr/>
                    <a:lstStyle/>
                    <a:p>
                      <a:r>
                        <a:rPr lang="en-US" sz="2100" dirty="0">
                          <a:solidFill>
                            <a:schemeClr val="tx1"/>
                          </a:solidFill>
                          <a:latin typeface="Calibri" panose="020F0502020204030204" pitchFamily="34" charset="0"/>
                          <a:cs typeface="Calibri" panose="020F0502020204030204" pitchFamily="34" charset="0"/>
                        </a:rPr>
                        <a:t>Mostly English though parents speak to her in  Spanish</a:t>
                      </a:r>
                    </a:p>
                    <a:p>
                      <a:endParaRPr lang="en-US" sz="2100" dirty="0">
                        <a:solidFill>
                          <a:schemeClr val="tx1"/>
                        </a:solidFill>
                        <a:latin typeface="Calibri" panose="020F0502020204030204" pitchFamily="34" charset="0"/>
                        <a:cs typeface="Calibri" panose="020F0502020204030204" pitchFamily="34" charset="0"/>
                      </a:endParaRPr>
                    </a:p>
                    <a:p>
                      <a:endParaRPr lang="en-US" sz="2100" dirty="0">
                        <a:solidFill>
                          <a:schemeClr val="tx1"/>
                        </a:solidFill>
                        <a:latin typeface="Calibri" panose="020F0502020204030204" pitchFamily="34" charset="0"/>
                        <a:cs typeface="Calibri" panose="020F0502020204030204" pitchFamily="34" charset="0"/>
                      </a:endParaRPr>
                    </a:p>
                    <a:p>
                      <a:endParaRPr lang="en-US" sz="21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K–12 DLI, 4 years college Spanish (Spanish minor)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Spanish Club in college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a:solidFill>
                            <a:schemeClr val="tx1"/>
                          </a:solidFill>
                          <a:latin typeface="Calibri" panose="020F0502020204030204" pitchFamily="34" charset="0"/>
                          <a:cs typeface="Calibri" panose="020F0502020204030204" pitchFamily="34" charset="0"/>
                        </a:rPr>
                        <a:t>Can communicate with native speakers on a variety</a:t>
                      </a:r>
                      <a:r>
                        <a:rPr lang="en-US" sz="2100" baseline="0" dirty="0">
                          <a:solidFill>
                            <a:schemeClr val="tx1"/>
                          </a:solidFill>
                          <a:latin typeface="Calibri" panose="020F0502020204030204" pitchFamily="34" charset="0"/>
                          <a:cs typeface="Calibri" panose="020F0502020204030204" pitchFamily="34" charset="0"/>
                        </a:rPr>
                        <a:t> of familiar and general topics. Can read and understand a variety of fiction and nonfiction texts if not too complex.  Can present information in writing, though with errors.</a:t>
                      </a:r>
                      <a:endParaRPr lang="en-US" sz="2100" dirty="0">
                        <a:solidFill>
                          <a:schemeClr val="tx1"/>
                        </a:solidFill>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83B379F8-104A-E946-AE82-381B30256BB9}"/>
              </a:ext>
            </a:extLst>
          </p:cNvPr>
          <p:cNvSpPr txBox="1"/>
          <p:nvPr/>
        </p:nvSpPr>
        <p:spPr>
          <a:xfrm>
            <a:off x="521087" y="6416029"/>
            <a:ext cx="1946560" cy="338554"/>
          </a:xfrm>
          <a:prstGeom prst="rect">
            <a:avLst/>
          </a:prstGeom>
          <a:noFill/>
        </p:spPr>
        <p:txBody>
          <a:bodyPr wrap="square" rtlCol="0">
            <a:spAutoFit/>
          </a:bodyPr>
          <a:lstStyle/>
          <a:p>
            <a:r>
              <a:rPr lang="en-US" sz="1600" dirty="0"/>
              <a:t>(ACTFL, 2017)</a:t>
            </a:r>
          </a:p>
        </p:txBody>
      </p:sp>
      <p:pic>
        <p:nvPicPr>
          <p:cNvPr id="5" name="Picture 4" descr="A close up of a toy&#10;&#10;Description automatically generated">
            <a:extLst>
              <a:ext uri="{FF2B5EF4-FFF2-40B4-BE49-F238E27FC236}">
                <a16:creationId xmlns:a16="http://schemas.microsoft.com/office/drawing/2014/main" id="{8992A00A-C43E-4496-91F9-C800A2789900}"/>
              </a:ext>
            </a:extLst>
          </p:cNvPr>
          <p:cNvPicPr>
            <a:picLocks noChangeAspect="1"/>
          </p:cNvPicPr>
          <p:nvPr/>
        </p:nvPicPr>
        <p:blipFill>
          <a:blip r:embed="rId3"/>
          <a:stretch>
            <a:fillRect/>
          </a:stretch>
        </p:blipFill>
        <p:spPr>
          <a:xfrm>
            <a:off x="865182" y="1274941"/>
            <a:ext cx="1302180" cy="1647201"/>
          </a:xfrm>
          <a:prstGeom prst="rect">
            <a:avLst/>
          </a:prstGeom>
        </p:spPr>
      </p:pic>
      <p:sp>
        <p:nvSpPr>
          <p:cNvPr id="2" name="Slide Number Placeholder 1">
            <a:extLst>
              <a:ext uri="{FF2B5EF4-FFF2-40B4-BE49-F238E27FC236}">
                <a16:creationId xmlns:a16="http://schemas.microsoft.com/office/drawing/2014/main" id="{36B4421D-AA27-4ABA-A23C-37119FE855AD}"/>
              </a:ext>
            </a:extLst>
          </p:cNvPr>
          <p:cNvSpPr>
            <a:spLocks noGrp="1"/>
          </p:cNvSpPr>
          <p:nvPr>
            <p:ph type="sldNum" sz="quarter" idx="12"/>
          </p:nvPr>
        </p:nvSpPr>
        <p:spPr/>
        <p:txBody>
          <a:bodyPr/>
          <a:lstStyle/>
          <a:p>
            <a:fld id="{5ACA6E70-B3F6-4AC7-8377-301945A91482}" type="slidenum">
              <a:rPr lang="en-US" smtClean="0"/>
              <a:pPr/>
              <a:t>36</a:t>
            </a:fld>
            <a:endParaRPr lang="en-US" dirty="0"/>
          </a:p>
        </p:txBody>
      </p:sp>
    </p:spTree>
    <p:extLst>
      <p:ext uri="{BB962C8B-B14F-4D97-AF65-F5344CB8AC3E}">
        <p14:creationId xmlns:p14="http://schemas.microsoft.com/office/powerpoint/2010/main" val="115672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66CDC6-9E6F-4458-B291-FD079F4C161B}"/>
              </a:ext>
            </a:extLst>
          </p:cNvPr>
          <p:cNvGraphicFramePr>
            <a:graphicFrameLocks noGrp="1"/>
          </p:cNvGraphicFramePr>
          <p:nvPr>
            <p:extLst>
              <p:ext uri="{D42A27DB-BD31-4B8C-83A1-F6EECF244321}">
                <p14:modId xmlns:p14="http://schemas.microsoft.com/office/powerpoint/2010/main" val="1056002492"/>
              </p:ext>
            </p:extLst>
          </p:nvPr>
        </p:nvGraphicFramePr>
        <p:xfrm>
          <a:off x="1340528" y="1169093"/>
          <a:ext cx="9658904" cy="4572000"/>
        </p:xfrm>
        <a:graphic>
          <a:graphicData uri="http://schemas.openxmlformats.org/drawingml/2006/table">
            <a:tbl>
              <a:tblPr firstRow="1" bandRow="1">
                <a:tableStyleId>{5C22544A-7EE6-4342-B048-85BDC9FD1C3A}</a:tableStyleId>
              </a:tblPr>
              <a:tblGrid>
                <a:gridCol w="2734322">
                  <a:extLst>
                    <a:ext uri="{9D8B030D-6E8A-4147-A177-3AD203B41FA5}">
                      <a16:colId xmlns:a16="http://schemas.microsoft.com/office/drawing/2014/main" val="1215829125"/>
                    </a:ext>
                  </a:extLst>
                </a:gridCol>
                <a:gridCol w="6924582">
                  <a:extLst>
                    <a:ext uri="{9D8B030D-6E8A-4147-A177-3AD203B41FA5}">
                      <a16:colId xmlns:a16="http://schemas.microsoft.com/office/drawing/2014/main" val="4007634487"/>
                    </a:ext>
                  </a:extLst>
                </a:gridCol>
              </a:tblGrid>
              <a:tr h="370840">
                <a:tc>
                  <a:txBody>
                    <a:bodyPr/>
                    <a:lstStyle/>
                    <a:p>
                      <a:r>
                        <a:rPr lang="en-US" dirty="0">
                          <a:solidFill>
                            <a:schemeClr val="tx1"/>
                          </a:solidFill>
                        </a:rPr>
                        <a:t>Advanced High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rPr>
                        <a:t>Physician, Financial Services Consultant,  Military Linguist, Translation Officer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807211"/>
                  </a:ext>
                </a:extLst>
              </a:tr>
              <a:tr h="370840">
                <a:tc>
                  <a:txBody>
                    <a:bodyPr/>
                    <a:lstStyle/>
                    <a:p>
                      <a:r>
                        <a:rPr lang="en-US" b="1" dirty="0">
                          <a:solidFill>
                            <a:schemeClr val="tx1"/>
                          </a:solidFill>
                        </a:rPr>
                        <a:t>Advanced 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Banking and Investment Services, Customer Service Representative, Medical Interpreter, Court Interpreter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403940"/>
                  </a:ext>
                </a:extLst>
              </a:tr>
              <a:tr h="370840">
                <a:tc>
                  <a:txBody>
                    <a:bodyPr/>
                    <a:lstStyle/>
                    <a:p>
                      <a:r>
                        <a:rPr lang="en-US" b="1" dirty="0">
                          <a:solidFill>
                            <a:schemeClr val="tx1"/>
                          </a:solidFill>
                        </a:rPr>
                        <a:t>Advanced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K–12 Language Teacher, Nurse, Social Worker, Police Officer, Legal Secretary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889266"/>
                  </a:ext>
                </a:extLst>
              </a:tr>
              <a:tr h="370840">
                <a:tc>
                  <a:txBody>
                    <a:bodyPr/>
                    <a:lstStyle/>
                    <a:p>
                      <a:r>
                        <a:rPr lang="en-US" b="1" dirty="0">
                          <a:solidFill>
                            <a:schemeClr val="tx1"/>
                          </a:solidFill>
                        </a:rPr>
                        <a:t>Intermediate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Fire Fighter, Utilities Installer, Auto Inspector, Aviation Personnel, Tour Guide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818432"/>
                  </a:ext>
                </a:extLst>
              </a:tr>
              <a:tr h="370840">
                <a:tc>
                  <a:txBody>
                    <a:bodyPr/>
                    <a:lstStyle/>
                    <a:p>
                      <a:r>
                        <a:rPr lang="en-US" b="1" dirty="0">
                          <a:solidFill>
                            <a:schemeClr val="tx1"/>
                          </a:solidFill>
                        </a:rPr>
                        <a:t>Intermediate Mid</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Cashier, Sales Clerk, Receptionist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313744"/>
                  </a:ext>
                </a:extLst>
              </a:tr>
              <a:tr h="370840">
                <a:tc>
                  <a:txBody>
                    <a:bodyPr/>
                    <a:lstStyle/>
                    <a:p>
                      <a:r>
                        <a:rPr lang="en-US" b="1" dirty="0">
                          <a:solidFill>
                            <a:schemeClr val="tx1"/>
                          </a:solidFill>
                        </a:rPr>
                        <a:t>Intermediate Low</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85282"/>
                  </a:ext>
                </a:extLst>
              </a:tr>
            </a:tbl>
          </a:graphicData>
        </a:graphic>
      </p:graphicFrame>
      <p:pic>
        <p:nvPicPr>
          <p:cNvPr id="3" name="Picture 2">
            <a:extLst>
              <a:ext uri="{FF2B5EF4-FFF2-40B4-BE49-F238E27FC236}">
                <a16:creationId xmlns:a16="http://schemas.microsoft.com/office/drawing/2014/main" id="{3441514F-5C82-4047-9AA0-F3002D399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189" y="1159652"/>
            <a:ext cx="479628" cy="795480"/>
          </a:xfrm>
          <a:prstGeom prst="rect">
            <a:avLst/>
          </a:prstGeom>
        </p:spPr>
      </p:pic>
      <p:pic>
        <p:nvPicPr>
          <p:cNvPr id="4" name="Picture 3">
            <a:extLst>
              <a:ext uri="{FF2B5EF4-FFF2-40B4-BE49-F238E27FC236}">
                <a16:creationId xmlns:a16="http://schemas.microsoft.com/office/drawing/2014/main" id="{3663A70C-32FB-471E-A56D-7411F4D94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048" y="2051921"/>
            <a:ext cx="577909" cy="701747"/>
          </a:xfrm>
          <a:prstGeom prst="rect">
            <a:avLst/>
          </a:prstGeom>
        </p:spPr>
      </p:pic>
      <p:pic>
        <p:nvPicPr>
          <p:cNvPr id="5" name="Picture 4" descr="A close up of a toy&#10;&#10;Description automatically generated">
            <a:extLst>
              <a:ext uri="{FF2B5EF4-FFF2-40B4-BE49-F238E27FC236}">
                <a16:creationId xmlns:a16="http://schemas.microsoft.com/office/drawing/2014/main" id="{D123485B-5838-4EE4-9D50-F0840A719000}"/>
              </a:ext>
            </a:extLst>
          </p:cNvPr>
          <p:cNvPicPr>
            <a:picLocks noChangeAspect="1"/>
          </p:cNvPicPr>
          <p:nvPr/>
        </p:nvPicPr>
        <p:blipFill>
          <a:blip r:embed="rId5"/>
          <a:stretch>
            <a:fillRect/>
          </a:stretch>
        </p:blipFill>
        <p:spPr>
          <a:xfrm>
            <a:off x="3055048" y="2837960"/>
            <a:ext cx="579309" cy="732801"/>
          </a:xfrm>
          <a:prstGeom prst="rect">
            <a:avLst/>
          </a:prstGeom>
        </p:spPr>
      </p:pic>
      <p:pic>
        <p:nvPicPr>
          <p:cNvPr id="6" name="Picture 5">
            <a:extLst>
              <a:ext uri="{FF2B5EF4-FFF2-40B4-BE49-F238E27FC236}">
                <a16:creationId xmlns:a16="http://schemas.microsoft.com/office/drawing/2014/main" id="{F345BADD-244E-429B-B18A-EDE97A28D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2587" y="4427064"/>
            <a:ext cx="594393" cy="700903"/>
          </a:xfrm>
          <a:prstGeom prst="rect">
            <a:avLst/>
          </a:prstGeom>
        </p:spPr>
      </p:pic>
      <p:pic>
        <p:nvPicPr>
          <p:cNvPr id="7" name="Picture 6">
            <a:extLst>
              <a:ext uri="{FF2B5EF4-FFF2-40B4-BE49-F238E27FC236}">
                <a16:creationId xmlns:a16="http://schemas.microsoft.com/office/drawing/2014/main" id="{0DF6F549-D2C6-4B59-9FD1-00CDEC6C27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269" y="5066461"/>
            <a:ext cx="482088" cy="655233"/>
          </a:xfrm>
          <a:prstGeom prst="rect">
            <a:avLst/>
          </a:prstGeom>
        </p:spPr>
      </p:pic>
      <p:sp>
        <p:nvSpPr>
          <p:cNvPr id="8" name="Rectangle 7">
            <a:extLst>
              <a:ext uri="{FF2B5EF4-FFF2-40B4-BE49-F238E27FC236}">
                <a16:creationId xmlns:a16="http://schemas.microsoft.com/office/drawing/2014/main" id="{6D0D2471-A2C3-4EAD-A3BB-BACFD8D2BC8D}"/>
              </a:ext>
            </a:extLst>
          </p:cNvPr>
          <p:cNvSpPr/>
          <p:nvPr/>
        </p:nvSpPr>
        <p:spPr>
          <a:xfrm>
            <a:off x="3170087" y="404420"/>
            <a:ext cx="6198363" cy="461665"/>
          </a:xfrm>
          <a:prstGeom prst="rect">
            <a:avLst/>
          </a:prstGeom>
        </p:spPr>
        <p:txBody>
          <a:bodyPr wrap="none">
            <a:spAutoFit/>
          </a:bodyPr>
          <a:lstStyle/>
          <a:p>
            <a:r>
              <a:rPr lang="en-US" sz="2400" b="1" dirty="0"/>
              <a:t>ORAL PROFICIENCY LEVELS IN THE WORKPLACE</a:t>
            </a:r>
          </a:p>
        </p:txBody>
      </p:sp>
      <p:sp>
        <p:nvSpPr>
          <p:cNvPr id="10" name="TextBox 9">
            <a:extLst>
              <a:ext uri="{FF2B5EF4-FFF2-40B4-BE49-F238E27FC236}">
                <a16:creationId xmlns:a16="http://schemas.microsoft.com/office/drawing/2014/main" id="{D8B7C37E-B259-4533-A482-DD6BBA645B97}"/>
              </a:ext>
            </a:extLst>
          </p:cNvPr>
          <p:cNvSpPr txBox="1"/>
          <p:nvPr/>
        </p:nvSpPr>
        <p:spPr>
          <a:xfrm>
            <a:off x="289017" y="6409861"/>
            <a:ext cx="1625600" cy="307777"/>
          </a:xfrm>
          <a:prstGeom prst="rect">
            <a:avLst/>
          </a:prstGeom>
          <a:noFill/>
        </p:spPr>
        <p:txBody>
          <a:bodyPr wrap="square" rtlCol="0">
            <a:spAutoFit/>
          </a:bodyPr>
          <a:lstStyle/>
          <a:p>
            <a:r>
              <a:rPr lang="en-US" sz="1400" dirty="0"/>
              <a:t>(ACTFL, 2015) </a:t>
            </a:r>
          </a:p>
        </p:txBody>
      </p:sp>
      <p:sp>
        <p:nvSpPr>
          <p:cNvPr id="9" name="Slide Number Placeholder 8">
            <a:extLst>
              <a:ext uri="{FF2B5EF4-FFF2-40B4-BE49-F238E27FC236}">
                <a16:creationId xmlns:a16="http://schemas.microsoft.com/office/drawing/2014/main" id="{22C9A351-FA09-4ADC-B27D-E7FFEDADF803}"/>
              </a:ext>
            </a:extLst>
          </p:cNvPr>
          <p:cNvSpPr>
            <a:spLocks noGrp="1"/>
          </p:cNvSpPr>
          <p:nvPr>
            <p:ph type="sldNum" sz="quarter" idx="12"/>
          </p:nvPr>
        </p:nvSpPr>
        <p:spPr/>
        <p:txBody>
          <a:bodyPr/>
          <a:lstStyle/>
          <a:p>
            <a:fld id="{5ACA6E70-B3F6-4AC7-8377-301945A91482}" type="slidenum">
              <a:rPr lang="en-US" smtClean="0"/>
              <a:pPr/>
              <a:t>37</a:t>
            </a:fld>
            <a:endParaRPr lang="en-US" dirty="0"/>
          </a:p>
        </p:txBody>
      </p:sp>
    </p:spTree>
    <p:extLst>
      <p:ext uri="{BB962C8B-B14F-4D97-AF65-F5344CB8AC3E}">
        <p14:creationId xmlns:p14="http://schemas.microsoft.com/office/powerpoint/2010/main" val="397622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673AD448-E98F-428F-945C-3271187A3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841" y="382713"/>
            <a:ext cx="7620000" cy="5410200"/>
          </a:xfrm>
          <a:prstGeom prst="rect">
            <a:avLst/>
          </a:prstGeom>
        </p:spPr>
      </p:pic>
      <p:sp>
        <p:nvSpPr>
          <p:cNvPr id="5" name="Rectangle 4">
            <a:extLst>
              <a:ext uri="{FF2B5EF4-FFF2-40B4-BE49-F238E27FC236}">
                <a16:creationId xmlns:a16="http://schemas.microsoft.com/office/drawing/2014/main" id="{48A8FA97-3F60-4EC2-9EA8-9C6E66D9577A}"/>
              </a:ext>
            </a:extLst>
          </p:cNvPr>
          <p:cNvSpPr/>
          <p:nvPr/>
        </p:nvSpPr>
        <p:spPr>
          <a:xfrm>
            <a:off x="3002132" y="2467095"/>
            <a:ext cx="6096000" cy="2554545"/>
          </a:xfrm>
          <a:prstGeom prst="rect">
            <a:avLst/>
          </a:prstGeom>
        </p:spPr>
        <p:txBody>
          <a:bodyPr>
            <a:spAutoFit/>
          </a:bodyPr>
          <a:lstStyle/>
          <a:p>
            <a:pPr lvl="0"/>
            <a:r>
              <a:rPr lang="en-US" sz="3200" dirty="0">
                <a:solidFill>
                  <a:schemeClr val="bg1"/>
                </a:solidFill>
                <a:latin typeface="Calibri" panose="020F0502020204030204" pitchFamily="34" charset="0"/>
              </a:rPr>
              <a:t>“Education is our passport to the future, for tomorrow belongs to the people who prepare for it  today.”    </a:t>
            </a:r>
            <a:br>
              <a:rPr lang="en-US" sz="3200" dirty="0">
                <a:solidFill>
                  <a:schemeClr val="bg1"/>
                </a:solidFill>
                <a:latin typeface="Calibri" panose="020F0502020204030204" pitchFamily="34" charset="0"/>
              </a:rPr>
            </a:br>
            <a:r>
              <a:rPr lang="en-US" sz="3200" dirty="0">
                <a:solidFill>
                  <a:schemeClr val="bg1"/>
                </a:solidFill>
                <a:latin typeface="Calibri" panose="020F0502020204030204" pitchFamily="34" charset="0"/>
              </a:rPr>
              <a:t>                          - Malcolm X</a:t>
            </a:r>
          </a:p>
        </p:txBody>
      </p:sp>
      <p:sp>
        <p:nvSpPr>
          <p:cNvPr id="2" name="Slide Number Placeholder 1">
            <a:extLst>
              <a:ext uri="{FF2B5EF4-FFF2-40B4-BE49-F238E27FC236}">
                <a16:creationId xmlns:a16="http://schemas.microsoft.com/office/drawing/2014/main" id="{93222C56-9625-44DA-BAF3-50CEB8EBA1D6}"/>
              </a:ext>
            </a:extLst>
          </p:cNvPr>
          <p:cNvSpPr>
            <a:spLocks noGrp="1"/>
          </p:cNvSpPr>
          <p:nvPr>
            <p:ph type="sldNum" sz="quarter" idx="12"/>
          </p:nvPr>
        </p:nvSpPr>
        <p:spPr/>
        <p:txBody>
          <a:bodyPr/>
          <a:lstStyle/>
          <a:p>
            <a:fld id="{5ACA6E70-B3F6-4AC7-8377-301945A91482}" type="slidenum">
              <a:rPr lang="en-US" smtClean="0"/>
              <a:pPr/>
              <a:t>38</a:t>
            </a:fld>
            <a:endParaRPr lang="en-US" dirty="0"/>
          </a:p>
        </p:txBody>
      </p:sp>
    </p:spTree>
    <p:extLst>
      <p:ext uri="{BB962C8B-B14F-4D97-AF65-F5344CB8AC3E}">
        <p14:creationId xmlns:p14="http://schemas.microsoft.com/office/powerpoint/2010/main" val="801597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idx="4294967295"/>
          </p:nvPr>
        </p:nvSpPr>
        <p:spPr>
          <a:xfrm>
            <a:off x="1677074" y="2837178"/>
            <a:ext cx="6042025" cy="1919287"/>
          </a:xfrm>
        </p:spPr>
        <p:txBody>
          <a:bodyPr>
            <a:normAutofit/>
          </a:bodyPr>
          <a:lstStyle/>
          <a:p>
            <a:pPr marL="0" indent="0">
              <a:buNone/>
            </a:pPr>
            <a:r>
              <a:rPr lang="en-US" sz="3200" dirty="0"/>
              <a:t>Please complete the short questionnaire to help us to see what you learned in this workshop and how we can improve it.</a:t>
            </a:r>
          </a:p>
        </p:txBody>
      </p:sp>
      <p:sp>
        <p:nvSpPr>
          <p:cNvPr id="15" name="TextBox 14"/>
          <p:cNvSpPr txBox="1"/>
          <p:nvPr/>
        </p:nvSpPr>
        <p:spPr>
          <a:xfrm>
            <a:off x="2961588" y="6442015"/>
            <a:ext cx="713942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788" y="6345940"/>
            <a:ext cx="685800" cy="482600"/>
          </a:xfrm>
          <a:prstGeom prst="rect">
            <a:avLst/>
          </a:prstGeom>
        </p:spPr>
      </p:pic>
      <p:sp>
        <p:nvSpPr>
          <p:cNvPr id="3" name="TextBox 2">
            <a:extLst>
              <a:ext uri="{FF2B5EF4-FFF2-40B4-BE49-F238E27FC236}">
                <a16:creationId xmlns:a16="http://schemas.microsoft.com/office/drawing/2014/main" id="{B2EDA6A1-0D76-D04A-AF50-C666A1B6C7D9}"/>
              </a:ext>
            </a:extLst>
          </p:cNvPr>
          <p:cNvSpPr txBox="1"/>
          <p:nvPr/>
        </p:nvSpPr>
        <p:spPr>
          <a:xfrm>
            <a:off x="1237673" y="848744"/>
            <a:ext cx="924560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4" name="Group 3">
            <a:extLst>
              <a:ext uri="{FF2B5EF4-FFF2-40B4-BE49-F238E27FC236}">
                <a16:creationId xmlns:a16="http://schemas.microsoft.com/office/drawing/2014/main" id="{76D39C46-AE53-463F-9493-5D58FE1F7A84}"/>
              </a:ext>
            </a:extLst>
          </p:cNvPr>
          <p:cNvGrpSpPr/>
          <p:nvPr/>
        </p:nvGrpSpPr>
        <p:grpSpPr>
          <a:xfrm>
            <a:off x="7771446" y="3030260"/>
            <a:ext cx="2384514" cy="1615367"/>
            <a:chOff x="7771446" y="3030260"/>
            <a:chExt cx="2384514" cy="1615367"/>
          </a:xfrm>
        </p:grpSpPr>
        <p:pic>
          <p:nvPicPr>
            <p:cNvPr id="9" name="Picture 8" descr="A picture containing room&#10;&#10;Description automatically generated">
              <a:extLst>
                <a:ext uri="{FF2B5EF4-FFF2-40B4-BE49-F238E27FC236}">
                  <a16:creationId xmlns:a16="http://schemas.microsoft.com/office/drawing/2014/main" id="{A8319AF0-24B5-47A4-9269-47AB8AB41068}"/>
                </a:ext>
              </a:extLst>
            </p:cNvPr>
            <p:cNvPicPr>
              <a:picLocks noChangeAspect="1"/>
            </p:cNvPicPr>
            <p:nvPr/>
          </p:nvPicPr>
          <p:blipFill>
            <a:blip r:embed="rId4"/>
            <a:stretch>
              <a:fillRect/>
            </a:stretch>
          </p:blipFill>
          <p:spPr>
            <a:xfrm>
              <a:off x="7876139" y="3030260"/>
              <a:ext cx="2279821" cy="1450955"/>
            </a:xfrm>
            <a:prstGeom prst="rect">
              <a:avLst/>
            </a:prstGeom>
            <a:ln w="19050">
              <a:noFill/>
            </a:ln>
          </p:spPr>
        </p:pic>
        <p:sp>
          <p:nvSpPr>
            <p:cNvPr id="10" name="TextBox 9">
              <a:extLst>
                <a:ext uri="{FF2B5EF4-FFF2-40B4-BE49-F238E27FC236}">
                  <a16:creationId xmlns:a16="http://schemas.microsoft.com/office/drawing/2014/main" id="{422AD00E-76E1-4A07-8775-7016F641C86D}"/>
                </a:ext>
              </a:extLst>
            </p:cNvPr>
            <p:cNvSpPr txBox="1"/>
            <p:nvPr/>
          </p:nvSpPr>
          <p:spPr>
            <a:xfrm>
              <a:off x="7771446" y="4451767"/>
              <a:ext cx="484958" cy="193860"/>
            </a:xfrm>
            <a:prstGeom prst="rect">
              <a:avLst/>
            </a:prstGeom>
            <a:noFill/>
            <a:ln w="19050">
              <a:noFill/>
            </a:ln>
          </p:spPr>
          <p:txBody>
            <a:bodyPr wrap="none" rtlCol="0">
              <a:spAutoFit/>
            </a:bodyPr>
            <a:lstStyle/>
            <a:p>
              <a:r>
                <a:rPr lang="en-US" sz="1067" dirty="0"/>
                <a:t>Pixabay</a:t>
              </a:r>
            </a:p>
          </p:txBody>
        </p:sp>
      </p:grpSp>
      <p:sp>
        <p:nvSpPr>
          <p:cNvPr id="2" name="Slide Number Placeholder 1">
            <a:extLst>
              <a:ext uri="{FF2B5EF4-FFF2-40B4-BE49-F238E27FC236}">
                <a16:creationId xmlns:a16="http://schemas.microsoft.com/office/drawing/2014/main" id="{F00B92A3-3545-47F6-A523-6C959088802E}"/>
              </a:ext>
            </a:extLst>
          </p:cNvPr>
          <p:cNvSpPr>
            <a:spLocks noGrp="1"/>
          </p:cNvSpPr>
          <p:nvPr>
            <p:ph type="sldNum" sz="quarter" idx="12"/>
          </p:nvPr>
        </p:nvSpPr>
        <p:spPr/>
        <p:txBody>
          <a:bodyPr/>
          <a:lstStyle/>
          <a:p>
            <a:fld id="{5ACA6E70-B3F6-4AC7-8377-301945A91482}" type="slidenum">
              <a:rPr lang="en-US" smtClean="0"/>
              <a:pPr/>
              <a:t>39</a:t>
            </a:fld>
            <a:endParaRPr lang="en-US" dirty="0"/>
          </a:p>
        </p:txBody>
      </p:sp>
    </p:spTree>
    <p:extLst>
      <p:ext uri="{BB962C8B-B14F-4D97-AF65-F5344CB8AC3E}">
        <p14:creationId xmlns:p14="http://schemas.microsoft.com/office/powerpoint/2010/main" val="350119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99C61F-7272-4190-A9B3-EE5E30ABB182}"/>
              </a:ext>
            </a:extLst>
          </p:cNvPr>
          <p:cNvSpPr/>
          <p:nvPr/>
        </p:nvSpPr>
        <p:spPr>
          <a:xfrm>
            <a:off x="860280" y="2064970"/>
            <a:ext cx="10471439" cy="2908810"/>
          </a:xfrm>
          <a:prstGeom prst="rect">
            <a:avLst/>
          </a:prstGeom>
        </p:spPr>
        <p:txBody>
          <a:bodyPr wrap="square">
            <a:spAutoFit/>
          </a:bodyPr>
          <a:lstStyle/>
          <a:p>
            <a:pPr lvl="1">
              <a:lnSpc>
                <a:spcPct val="107000"/>
              </a:lnSpc>
              <a:spcAft>
                <a:spcPts val="800"/>
              </a:spcAft>
            </a:pPr>
            <a:r>
              <a:rPr lang="en-US" sz="3200" dirty="0">
                <a:latin typeface="Calibri" panose="020F0502020204030204" pitchFamily="34" charset="0"/>
                <a:ea typeface="Calibri" panose="020F0502020204030204" pitchFamily="34" charset="0"/>
                <a:cs typeface="Calibri" panose="020F0502020204030204" pitchFamily="34" charset="0"/>
              </a:rPr>
              <a:t>I understand that </a:t>
            </a:r>
          </a:p>
          <a:p>
            <a:pPr marL="914400" lvl="1" indent="-4572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how I support my child will change as he or she moves from elementary, to middle, to high school.</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914400" lvl="1" indent="-457200">
              <a:lnSpc>
                <a:spcPct val="107000"/>
              </a:lnSpc>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how I support my child in high school will have implications for college readiness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owchart: Preparation 5">
            <a:extLst>
              <a:ext uri="{FF2B5EF4-FFF2-40B4-BE49-F238E27FC236}">
                <a16:creationId xmlns:a16="http://schemas.microsoft.com/office/drawing/2014/main" id="{F8CD34D8-83D5-4236-96A8-AA7AF9168E65}"/>
              </a:ext>
            </a:extLst>
          </p:cNvPr>
          <p:cNvSpPr/>
          <p:nvPr/>
        </p:nvSpPr>
        <p:spPr>
          <a:xfrm>
            <a:off x="4541253" y="808513"/>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Objective 3</a:t>
            </a:r>
          </a:p>
        </p:txBody>
      </p:sp>
      <p:sp>
        <p:nvSpPr>
          <p:cNvPr id="2" name="Slide Number Placeholder 1">
            <a:extLst>
              <a:ext uri="{FF2B5EF4-FFF2-40B4-BE49-F238E27FC236}">
                <a16:creationId xmlns:a16="http://schemas.microsoft.com/office/drawing/2014/main" id="{AD7FB5CB-F6A6-45E2-99CC-5CD5998A6300}"/>
              </a:ext>
            </a:extLst>
          </p:cNvPr>
          <p:cNvSpPr>
            <a:spLocks noGrp="1"/>
          </p:cNvSpPr>
          <p:nvPr>
            <p:ph type="sldNum" sz="quarter" idx="12"/>
          </p:nvPr>
        </p:nvSpPr>
        <p:spPr/>
        <p:txBody>
          <a:bodyPr/>
          <a:lstStyle/>
          <a:p>
            <a:fld id="{5ACA6E70-B3F6-4AC7-8377-301945A91482}" type="slidenum">
              <a:rPr lang="en-US" smtClean="0"/>
              <a:pPr/>
              <a:t>4</a:t>
            </a:fld>
            <a:endParaRPr lang="en-US" dirty="0"/>
          </a:p>
        </p:txBody>
      </p:sp>
    </p:spTree>
    <p:extLst>
      <p:ext uri="{BB962C8B-B14F-4D97-AF65-F5344CB8AC3E}">
        <p14:creationId xmlns:p14="http://schemas.microsoft.com/office/powerpoint/2010/main" val="3674774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406400" y="815119"/>
            <a:ext cx="10975975" cy="5065712"/>
          </a:xfrm>
        </p:spPr>
        <p:txBody>
          <a:bodyPr>
            <a:noAutofit/>
          </a:bodyPr>
          <a:lstStyle/>
          <a:p>
            <a:r>
              <a:rPr lang="en-US" dirty="0">
                <a:solidFill>
                  <a:schemeClr val="tx1"/>
                </a:solidFill>
                <a:latin typeface="Calibri" panose="020F0502020204030204" pitchFamily="34" charset="0"/>
              </a:rPr>
              <a:t>ACTFL – American Council on the Teaching of Foreign Languages. (2012). </a:t>
            </a:r>
            <a:r>
              <a:rPr lang="en-US" i="1" dirty="0">
                <a:solidFill>
                  <a:schemeClr val="tx1"/>
                </a:solidFill>
                <a:latin typeface="Calibri" panose="020F0502020204030204" pitchFamily="34" charset="0"/>
              </a:rPr>
              <a:t>ACTFL proficiency guidelines. </a:t>
            </a:r>
            <a:r>
              <a:rPr lang="en-US" dirty="0">
                <a:solidFill>
                  <a:schemeClr val="tx1"/>
                </a:solidFill>
                <a:latin typeface="Calibri" panose="020F0502020204030204" pitchFamily="34" charset="0"/>
              </a:rPr>
              <a:t>Alexandria, VA: ACTFL. Available at: </a:t>
            </a:r>
            <a:r>
              <a:rPr lang="en-US"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https://www.actfl.org/publications/guidelines-and-manuals/actfl-proficiency-guidelines-2012</a:t>
            </a:r>
            <a:r>
              <a:rPr lang="en-US" dirty="0">
                <a:solidFill>
                  <a:schemeClr val="tx1"/>
                </a:solidFill>
                <a:latin typeface="Calibri" panose="020F0502020204030204" pitchFamily="34" charset="0"/>
              </a:rPr>
              <a:t>.</a:t>
            </a:r>
          </a:p>
          <a:p>
            <a:r>
              <a:rPr lang="en-US" dirty="0">
                <a:solidFill>
                  <a:schemeClr val="tx1"/>
                </a:solidFill>
                <a:latin typeface="Calibri" panose="020F0502020204030204" pitchFamily="34" charset="0"/>
              </a:rPr>
              <a:t>ACTFL. (2015). </a:t>
            </a:r>
            <a:r>
              <a:rPr lang="en-US" i="1" dirty="0">
                <a:solidFill>
                  <a:schemeClr val="tx1"/>
                </a:solidFill>
                <a:latin typeface="Calibri" panose="020F0502020204030204" pitchFamily="34" charset="0"/>
              </a:rPr>
              <a:t>Oral proficiency levels in the workplace. </a:t>
            </a:r>
            <a:r>
              <a:rPr lang="en-US" dirty="0">
                <a:solidFill>
                  <a:schemeClr val="tx1"/>
                </a:solidFill>
                <a:latin typeface="Calibri" panose="020F0502020204030204" pitchFamily="34" charset="0"/>
              </a:rPr>
              <a:t>Retrieved from </a:t>
            </a:r>
            <a:r>
              <a:rPr lang="en-US"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https://www.actfl.org/sites/default/files/pdfs/TLE_pdf/OralProficiencyWorkplacePoster.pdf</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rPr>
              <a:t>American Council on the Teaching of Foreign Languages (ACTFL). (2017). </a:t>
            </a:r>
            <a:r>
              <a:rPr lang="en-US" i="1" dirty="0">
                <a:solidFill>
                  <a:schemeClr val="tx1"/>
                </a:solidFill>
                <a:latin typeface="Calibri" panose="020F0502020204030204" pitchFamily="34" charset="0"/>
              </a:rPr>
              <a:t>ACTFL-NCSSFL Can-Do Statements. </a:t>
            </a:r>
            <a:r>
              <a:rPr lang="en-US" dirty="0">
                <a:solidFill>
                  <a:schemeClr val="tx1"/>
                </a:solidFill>
                <a:latin typeface="Calibri" panose="020F0502020204030204" pitchFamily="34" charset="0"/>
              </a:rPr>
              <a:t>Alexandria, VA: Author. Retrieved from: </a:t>
            </a:r>
            <a:r>
              <a:rPr lang="en-US"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https://www.actfl.org/resources/ncssfl-actfl-can-do-statements</a:t>
            </a:r>
            <a:r>
              <a:rPr lang="en-US" dirty="0">
                <a:solidFill>
                  <a:schemeClr val="tx1"/>
                </a:solidFill>
                <a:latin typeface="Calibri" panose="020F0502020204030204" pitchFamily="34" charset="0"/>
              </a:rPr>
              <a:t>.</a:t>
            </a:r>
          </a:p>
          <a:p>
            <a:r>
              <a:rPr lang="en-US" dirty="0">
                <a:solidFill>
                  <a:schemeClr val="tx1"/>
                </a:solidFill>
                <a:latin typeface="Calibri" panose="020F0502020204030204" pitchFamily="34" charset="0"/>
              </a:rPr>
              <a:t>Camara, W. (2013). Defining and measuring college and career readiness: A validation framework. </a:t>
            </a:r>
            <a:r>
              <a:rPr lang="en-US" i="1" dirty="0">
                <a:solidFill>
                  <a:schemeClr val="tx1"/>
                </a:solidFill>
                <a:latin typeface="Calibri" panose="020F0502020204030204" pitchFamily="34" charset="0"/>
              </a:rPr>
              <a:t>Educational Measurement: Issues and Practice, 32</a:t>
            </a:r>
            <a:r>
              <a:rPr lang="en-US" dirty="0">
                <a:solidFill>
                  <a:schemeClr val="tx1"/>
                </a:solidFill>
                <a:latin typeface="Calibri" panose="020F0502020204030204" pitchFamily="34" charset="0"/>
              </a:rPr>
              <a:t>(4), 16–27. </a:t>
            </a:r>
          </a:p>
          <a:p>
            <a:r>
              <a:rPr lang="en-US" dirty="0">
                <a:solidFill>
                  <a:schemeClr val="tx1"/>
                </a:solidFill>
                <a:latin typeface="Calibri" panose="020F0502020204030204" pitchFamily="34" charset="0"/>
              </a:rPr>
              <a:t>College in High School Alliance. (2020). </a:t>
            </a:r>
            <a:r>
              <a:rPr lang="en-US" i="1" dirty="0">
                <a:solidFill>
                  <a:schemeClr val="tx1"/>
                </a:solidFill>
                <a:latin typeface="Calibri" panose="020F0502020204030204" pitchFamily="34" charset="0"/>
              </a:rPr>
              <a:t>Promoting effective transitions between high school and college. </a:t>
            </a:r>
            <a:r>
              <a:rPr lang="en-US" dirty="0">
                <a:solidFill>
                  <a:schemeClr val="tx1"/>
                </a:solidFill>
                <a:latin typeface="Calibri" panose="020F0502020204030204" pitchFamily="34" charset="0"/>
              </a:rPr>
              <a:t>Retrieved from: </a:t>
            </a:r>
            <a:r>
              <a:rPr lang="en-US"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https://www.collegeinhighschool.org/</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ea typeface="Calibri" charset="0"/>
                <a:cs typeface="Calibri" charset="0"/>
              </a:rPr>
              <a:t>District 201. (2019). </a:t>
            </a:r>
            <a:r>
              <a:rPr lang="en-US" i="1" dirty="0">
                <a:solidFill>
                  <a:schemeClr val="tx1"/>
                </a:solidFill>
                <a:latin typeface="Calibri" panose="020F0502020204030204" pitchFamily="34" charset="0"/>
                <a:ea typeface="Calibri" charset="0"/>
                <a:cs typeface="Calibri" charset="0"/>
              </a:rPr>
              <a:t>The Seal of Biliteracy at J. Sterling Morton High School. </a:t>
            </a:r>
            <a:r>
              <a:rPr lang="en-US" dirty="0">
                <a:solidFill>
                  <a:schemeClr val="tx1"/>
                </a:solidFill>
                <a:latin typeface="Calibri" panose="020F0502020204030204" pitchFamily="34" charset="0"/>
                <a:ea typeface="Calibri" charset="0"/>
                <a:cs typeface="Calibri" charset="0"/>
              </a:rPr>
              <a:t>Videos of students’ reflections on the Seal of Biliteracy. Retrieved from </a:t>
            </a:r>
            <a:r>
              <a:rPr lang="en-US" dirty="0">
                <a:solidFill>
                  <a:schemeClr val="tx1"/>
                </a:solidFill>
                <a:latin typeface="Calibri" panose="020F0502020204030204" pitchFamily="34" charset="0"/>
                <a:ea typeface="Calibri" charset="0"/>
                <a:cs typeface="Calibri" charset="0"/>
                <a:hlinkClick r:id="rId7">
                  <a:extLst>
                    <a:ext uri="{A12FA001-AC4F-418D-AE19-62706E023703}">
                      <ahyp:hlinkClr xmlns:ahyp="http://schemas.microsoft.com/office/drawing/2018/hyperlinkcolor" val="tx"/>
                    </a:ext>
                  </a:extLst>
                </a:hlinkClick>
              </a:rPr>
              <a:t>https://il01904869.schoolwires.net/Page/681</a:t>
            </a:r>
            <a:r>
              <a:rPr lang="en-US" dirty="0">
                <a:solidFill>
                  <a:schemeClr val="tx1"/>
                </a:solidFill>
                <a:latin typeface="Calibri" panose="020F0502020204030204" pitchFamily="34" charset="0"/>
                <a:ea typeface="Calibri" charset="0"/>
                <a:cs typeface="Calibri" charset="0"/>
              </a:rPr>
              <a:t>. </a:t>
            </a:r>
          </a:p>
          <a:p>
            <a:endParaRPr lang="en-US" dirty="0">
              <a:solidFill>
                <a:schemeClr val="tx1"/>
              </a:solidFill>
              <a:latin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CA548F68-5323-472C-971B-54F6226CC55E}"/>
              </a:ext>
            </a:extLst>
          </p:cNvPr>
          <p:cNvSpPr txBox="1"/>
          <p:nvPr/>
        </p:nvSpPr>
        <p:spPr>
          <a:xfrm>
            <a:off x="406400" y="168788"/>
            <a:ext cx="2242024"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endParaRPr lang="en-US" sz="3600" dirty="0"/>
          </a:p>
        </p:txBody>
      </p:sp>
      <p:sp>
        <p:nvSpPr>
          <p:cNvPr id="2" name="Slide Number Placeholder 1">
            <a:extLst>
              <a:ext uri="{FF2B5EF4-FFF2-40B4-BE49-F238E27FC236}">
                <a16:creationId xmlns:a16="http://schemas.microsoft.com/office/drawing/2014/main" id="{CB503F43-E2A4-4531-8F4D-347B1649CDA0}"/>
              </a:ext>
            </a:extLst>
          </p:cNvPr>
          <p:cNvSpPr>
            <a:spLocks noGrp="1"/>
          </p:cNvSpPr>
          <p:nvPr>
            <p:ph type="sldNum" sz="quarter" idx="12"/>
          </p:nvPr>
        </p:nvSpPr>
        <p:spPr/>
        <p:txBody>
          <a:bodyPr/>
          <a:lstStyle/>
          <a:p>
            <a:fld id="{5ACA6E70-B3F6-4AC7-8377-301945A91482}" type="slidenum">
              <a:rPr lang="en-US" smtClean="0"/>
              <a:pPr/>
              <a:t>40</a:t>
            </a:fld>
            <a:endParaRPr lang="en-US" dirty="0"/>
          </a:p>
        </p:txBody>
      </p:sp>
    </p:spTree>
    <p:extLst>
      <p:ext uri="{BB962C8B-B14F-4D97-AF65-F5344CB8AC3E}">
        <p14:creationId xmlns:p14="http://schemas.microsoft.com/office/powerpoint/2010/main" val="98181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311150" y="546100"/>
            <a:ext cx="11569700" cy="5494936"/>
          </a:xfrm>
        </p:spPr>
        <p:txBody>
          <a:bodyPr>
            <a:noAutofit/>
          </a:bodyPr>
          <a:lstStyle/>
          <a:p>
            <a:r>
              <a:rPr lang="en-US" dirty="0">
                <a:solidFill>
                  <a:schemeClr val="tx1"/>
                </a:solidFill>
                <a:latin typeface="Calibri" panose="020F0502020204030204" pitchFamily="34" charset="0"/>
              </a:rPr>
              <a:t>Ferguson, C., &amp; Rodríguez, V. (2005). </a:t>
            </a:r>
            <a:r>
              <a:rPr lang="en-US" i="1" dirty="0">
                <a:solidFill>
                  <a:schemeClr val="tx1"/>
                </a:solidFill>
                <a:latin typeface="Calibri" panose="020F0502020204030204" pitchFamily="34" charset="0"/>
              </a:rPr>
              <a:t>Engaging families at the secondary level: What schools can do to support family involvement. </a:t>
            </a:r>
            <a:r>
              <a:rPr lang="en-US" dirty="0">
                <a:solidFill>
                  <a:schemeClr val="tx1"/>
                </a:solidFill>
                <a:latin typeface="Calibri" panose="020F0502020204030204" pitchFamily="34" charset="0"/>
              </a:rPr>
              <a:t>A strategy brief of the National Center for Family and Community Connections with Schools. Retrieved from: </a:t>
            </a:r>
            <a:r>
              <a:rPr lang="en-US" u="sng" dirty="0">
                <a:solidFill>
                  <a:schemeClr val="tx1"/>
                </a:solidFill>
                <a:hlinkClick r:id="rId2">
                  <a:extLst>
                    <a:ext uri="{A12FA001-AC4F-418D-AE19-62706E023703}">
                      <ahyp:hlinkClr xmlns:ahyp="http://schemas.microsoft.com/office/drawing/2018/hyperlinkcolor" val="tx"/>
                    </a:ext>
                  </a:extLst>
                </a:hlinkClick>
              </a:rPr>
              <a:t>https://sedl.org/connections/resources/rb/rb3-Secondary.pdf</a:t>
            </a: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Global Seal of Biliteracy. (n.d.). </a:t>
            </a:r>
            <a:r>
              <a:rPr lang="en-US" i="1" dirty="0">
                <a:solidFill>
                  <a:schemeClr val="tx1"/>
                </a:solidFill>
                <a:latin typeface="Calibri" panose="020F0502020204030204" pitchFamily="34" charset="0"/>
              </a:rPr>
              <a:t>International Baccalaureate Language Exam</a:t>
            </a:r>
            <a:r>
              <a:rPr lang="en-US" dirty="0">
                <a:solidFill>
                  <a:schemeClr val="tx1"/>
                </a:solidFill>
                <a:latin typeface="Calibri" panose="020F0502020204030204" pitchFamily="34" charset="0"/>
              </a:rPr>
              <a:t>. Retrieved from: </a:t>
            </a:r>
            <a:r>
              <a:rPr lang="en-US"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https://theglobalseal.com/ib-test-state-seal-of-biliteracy-resources</a:t>
            </a:r>
            <a:r>
              <a:rPr lang="en-US" dirty="0">
                <a:solidFill>
                  <a:schemeClr val="tx1"/>
                </a:solidFill>
                <a:latin typeface="Calibri" panose="020F0502020204030204" pitchFamily="34" charset="0"/>
              </a:rPr>
              <a:t>. </a:t>
            </a:r>
            <a:endParaRPr lang="en-US" dirty="0">
              <a:latin typeface="Calibri" panose="020F0502020204030204" pitchFamily="34" charset="0"/>
            </a:endParaRPr>
          </a:p>
          <a:p>
            <a:r>
              <a:rPr lang="en-US" dirty="0">
                <a:solidFill>
                  <a:schemeClr val="tx1"/>
                </a:solidFill>
                <a:latin typeface="Calibri" panose="020F0502020204030204" pitchFamily="34" charset="0"/>
              </a:rPr>
              <a:t>Grove, A. (2020). </a:t>
            </a:r>
            <a:r>
              <a:rPr lang="en-US" i="1" dirty="0">
                <a:solidFill>
                  <a:schemeClr val="tx1"/>
                </a:solidFill>
                <a:latin typeface="Calibri" panose="020F0502020204030204" pitchFamily="34" charset="0"/>
              </a:rPr>
              <a:t>Foreign language requirement for college admissions. </a:t>
            </a:r>
            <a:r>
              <a:rPr lang="en-US" dirty="0" err="1">
                <a:solidFill>
                  <a:schemeClr val="tx1"/>
                </a:solidFill>
                <a:latin typeface="Calibri" panose="020F0502020204030204" pitchFamily="34" charset="0"/>
              </a:rPr>
              <a:t>ThoughtCo.com</a:t>
            </a:r>
            <a:r>
              <a:rPr lang="en-US" dirty="0">
                <a:solidFill>
                  <a:schemeClr val="tx1"/>
                </a:solidFill>
                <a:latin typeface="Calibri" panose="020F0502020204030204" pitchFamily="34" charset="0"/>
              </a:rPr>
              <a:t>. Retrieved from </a:t>
            </a:r>
            <a:r>
              <a:rPr lang="en-US"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https://www.thoughtco.com/foreign-language-requirement-college-admissions-788842</a:t>
            </a:r>
            <a:r>
              <a:rPr lang="en-US" dirty="0">
                <a:solidFill>
                  <a:schemeClr val="tx1"/>
                </a:solidFill>
                <a:latin typeface="Calibri" panose="020F0502020204030204" pitchFamily="34" charset="0"/>
              </a:rPr>
              <a:t>. </a:t>
            </a:r>
          </a:p>
          <a:p>
            <a:r>
              <a:rPr lang="en-US" dirty="0">
                <a:latin typeface="Calibri" panose="020F0502020204030204" pitchFamily="34" charset="0"/>
              </a:rPr>
              <a:t>Minnesota Department of Education. (2020). </a:t>
            </a:r>
            <a:r>
              <a:rPr lang="en-US" i="1" dirty="0">
                <a:latin typeface="Calibri" panose="020F0502020204030204" pitchFamily="34" charset="0"/>
              </a:rPr>
              <a:t>Minnesota Bilingual Seals Program.</a:t>
            </a:r>
            <a:r>
              <a:rPr lang="en-US" dirty="0">
                <a:latin typeface="Calibri" panose="020F0502020204030204" pitchFamily="34" charset="0"/>
              </a:rPr>
              <a:t> Retrieved from </a:t>
            </a:r>
            <a:r>
              <a:rPr lang="en-US"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https://education.mn.gov/MDE/dse/stds/world/seals/index.htm</a:t>
            </a:r>
            <a:r>
              <a:rPr lang="en-US" dirty="0">
                <a:solidFill>
                  <a:schemeClr val="tx1"/>
                </a:solidFill>
                <a:latin typeface="Calibri" panose="020F0502020204030204" pitchFamily="34" charset="0"/>
              </a:rPr>
              <a:t>.</a:t>
            </a:r>
            <a:endParaRPr lang="en-US" dirty="0">
              <a:solidFill>
                <a:schemeClr val="tx1"/>
              </a:solidFill>
              <a:latin typeface="Calibri" panose="020F0502020204030204" pitchFamily="34" charset="0"/>
              <a:ea typeface="Calibri" charset="0"/>
              <a:cs typeface="Calibri" charset="0"/>
            </a:endParaRPr>
          </a:p>
          <a:p>
            <a:r>
              <a:rPr lang="en-US" dirty="0">
                <a:solidFill>
                  <a:schemeClr val="tx1"/>
                </a:solidFill>
                <a:latin typeface="Calibri" panose="020F0502020204030204" pitchFamily="34" charset="0"/>
                <a:cs typeface="Calibri" panose="020F0502020204030204" pitchFamily="34" charset="0"/>
              </a:rPr>
              <a:t>Minnesota Office of Higher Education. (2017a). </a:t>
            </a:r>
            <a:r>
              <a:rPr lang="en-US" i="1" dirty="0">
                <a:solidFill>
                  <a:schemeClr val="tx1"/>
                </a:solidFill>
                <a:latin typeface="Calibri" panose="020F0502020204030204" pitchFamily="34" charset="0"/>
                <a:cs typeface="Calibri" panose="020F0502020204030204" pitchFamily="34" charset="0"/>
              </a:rPr>
              <a:t>Advanced Placement.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https://www.ohe.state.mn.us/dPg.cfm?pageID=1068</a:t>
            </a:r>
            <a:r>
              <a:rPr lang="en-US" dirty="0">
                <a:solidFill>
                  <a:schemeClr val="tx1"/>
                </a:solidFill>
                <a:latin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Minnesota Office of Higher Education. (2017b). </a:t>
            </a:r>
            <a:r>
              <a:rPr lang="en-US" i="1" dirty="0">
                <a:solidFill>
                  <a:schemeClr val="tx1"/>
                </a:solidFill>
                <a:latin typeface="Calibri" panose="020F0502020204030204" pitchFamily="34" charset="0"/>
                <a:cs typeface="Calibri" panose="020F0502020204030204" pitchFamily="34" charset="0"/>
              </a:rPr>
              <a:t>Postsecondary Enrollment/Concurrent Enrollment.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7">
                  <a:extLst>
                    <a:ext uri="{A12FA001-AC4F-418D-AE19-62706E023703}">
                      <ahyp:hlinkClr xmlns:ahyp="http://schemas.microsoft.com/office/drawing/2018/hyperlinkcolor" val="tx"/>
                    </a:ext>
                  </a:extLst>
                </a:hlinkClick>
              </a:rPr>
              <a:t>https://www.ohe.state.mn.us/mPg.cfm?pageID=797</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cs typeface="Calibri" panose="020F0502020204030204" pitchFamily="34" charset="0"/>
              </a:rPr>
              <a:t>Minnesota Office of Higher Education. (2017c). </a:t>
            </a:r>
            <a:r>
              <a:rPr lang="en-US" i="1" dirty="0">
                <a:solidFill>
                  <a:schemeClr val="tx1"/>
                </a:solidFill>
                <a:latin typeface="Calibri" panose="020F0502020204030204" pitchFamily="34" charset="0"/>
                <a:cs typeface="Calibri" panose="020F0502020204030204" pitchFamily="34" charset="0"/>
              </a:rPr>
              <a:t>International Baccalaureate.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7">
                  <a:extLst>
                    <a:ext uri="{A12FA001-AC4F-418D-AE19-62706E023703}">
                      <ahyp:hlinkClr xmlns:ahyp="http://schemas.microsoft.com/office/drawing/2018/hyperlinkcolor" val="tx"/>
                    </a:ext>
                  </a:extLst>
                </a:hlinkClick>
              </a:rPr>
              <a:t>https://www.ohe.state.mn.us/mPg.cfm?pageID=797</a:t>
            </a:r>
            <a:r>
              <a:rPr lang="en-US" dirty="0">
                <a:solidFill>
                  <a:schemeClr val="tx1"/>
                </a:solidFill>
                <a:latin typeface="Calibri" panose="020F0502020204030204" pitchFamily="34" charset="0"/>
              </a:rPr>
              <a:t> </a:t>
            </a:r>
          </a:p>
          <a:p>
            <a:endParaRPr lang="en-US" dirty="0"/>
          </a:p>
        </p:txBody>
      </p:sp>
      <p:sp>
        <p:nvSpPr>
          <p:cNvPr id="2" name="Slide Number Placeholder 1">
            <a:extLst>
              <a:ext uri="{FF2B5EF4-FFF2-40B4-BE49-F238E27FC236}">
                <a16:creationId xmlns:a16="http://schemas.microsoft.com/office/drawing/2014/main" id="{A5FD7B32-6437-4A79-AD75-290A91378573}"/>
              </a:ext>
            </a:extLst>
          </p:cNvPr>
          <p:cNvSpPr>
            <a:spLocks noGrp="1"/>
          </p:cNvSpPr>
          <p:nvPr>
            <p:ph type="sldNum" sz="quarter" idx="12"/>
          </p:nvPr>
        </p:nvSpPr>
        <p:spPr/>
        <p:txBody>
          <a:bodyPr/>
          <a:lstStyle/>
          <a:p>
            <a:fld id="{5ACA6E70-B3F6-4AC7-8377-301945A91482}" type="slidenum">
              <a:rPr lang="en-US" smtClean="0"/>
              <a:pPr/>
              <a:t>41</a:t>
            </a:fld>
            <a:endParaRPr lang="en-US" dirty="0"/>
          </a:p>
        </p:txBody>
      </p:sp>
    </p:spTree>
    <p:extLst>
      <p:ext uri="{BB962C8B-B14F-4D97-AF65-F5344CB8AC3E}">
        <p14:creationId xmlns:p14="http://schemas.microsoft.com/office/powerpoint/2010/main" val="6285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42</a:t>
            </a:fld>
            <a:endParaRPr lang="en-US"/>
          </a:p>
        </p:txBody>
      </p:sp>
      <p:sp>
        <p:nvSpPr>
          <p:cNvPr id="6" name="Text Placeholder 5"/>
          <p:cNvSpPr>
            <a:spLocks noGrp="1"/>
          </p:cNvSpPr>
          <p:nvPr>
            <p:ph type="body" idx="4294967295"/>
          </p:nvPr>
        </p:nvSpPr>
        <p:spPr>
          <a:xfrm>
            <a:off x="212409" y="4798181"/>
            <a:ext cx="11361738" cy="4556125"/>
          </a:xfrm>
        </p:spPr>
        <p:txBody>
          <a:bodyPr>
            <a:normAutofit/>
          </a:bodyPr>
          <a:lstStyle/>
          <a:p>
            <a:r>
              <a:rPr lang="en-US" dirty="0">
                <a:solidFill>
                  <a:schemeClr val="tx1"/>
                </a:solidFill>
              </a:rPr>
              <a:t>Clipart and images taken from </a:t>
            </a:r>
            <a:r>
              <a:rPr lang="en-US" dirty="0" err="1">
                <a:solidFill>
                  <a:schemeClr val="tx1"/>
                </a:solidFill>
              </a:rPr>
              <a:t>Berserkon</a:t>
            </a:r>
            <a:r>
              <a:rPr lang="en-US" dirty="0">
                <a:solidFill>
                  <a:schemeClr val="tx1"/>
                </a:solidFill>
              </a:rPr>
              <a:t>, Creative Commons, Pixabay, Pixy, Clipart Library, </a:t>
            </a:r>
            <a:r>
              <a:rPr lang="en-US" dirty="0" err="1">
                <a:solidFill>
                  <a:schemeClr val="tx1"/>
                </a:solidFill>
              </a:rPr>
              <a:t>Freepik</a:t>
            </a:r>
            <a:r>
              <a:rPr lang="en-US" dirty="0">
                <a:solidFill>
                  <a:schemeClr val="tx1"/>
                </a:solidFill>
              </a:rPr>
              <a:t>, </a:t>
            </a:r>
            <a:r>
              <a:rPr lang="en-US" dirty="0" err="1">
                <a:solidFill>
                  <a:schemeClr val="tx1"/>
                </a:solidFill>
              </a:rPr>
              <a:t>ClassroomClipart</a:t>
            </a:r>
            <a:r>
              <a:rPr lang="en-US" dirty="0">
                <a:solidFill>
                  <a:schemeClr val="tx1"/>
                </a:solidFill>
              </a:rPr>
              <a:t> and All Free Download are copyright-free and do not require permission or attributions.</a:t>
            </a:r>
          </a:p>
        </p:txBody>
      </p:sp>
      <p:sp>
        <p:nvSpPr>
          <p:cNvPr id="7" name="TextBox 6"/>
          <p:cNvSpPr txBox="1"/>
          <p:nvPr/>
        </p:nvSpPr>
        <p:spPr>
          <a:xfrm>
            <a:off x="212409" y="4028715"/>
            <a:ext cx="2497863" cy="666786"/>
          </a:xfrm>
          <a:prstGeom prst="rect">
            <a:avLst/>
          </a:prstGeom>
          <a:noFill/>
        </p:spPr>
        <p:txBody>
          <a:bodyPr wrap="none" rtlCol="0">
            <a:spAutoFit/>
          </a:bodyPr>
          <a:lstStyle/>
          <a:p>
            <a:r>
              <a:rPr lang="en-US" sz="3733" dirty="0">
                <a:effectLst>
                  <a:outerShdw blurRad="38100" dist="38100" dir="2700000" algn="tl">
                    <a:srgbClr val="000000">
                      <a:alpha val="43137"/>
                    </a:srgbClr>
                  </a:outerShdw>
                </a:effectLst>
                <a:latin typeface="Calibri" panose="020F0502020204030204" pitchFamily="34" charset="0"/>
              </a:rPr>
              <a:t>Permissions</a:t>
            </a:r>
          </a:p>
        </p:txBody>
      </p:sp>
      <p:sp>
        <p:nvSpPr>
          <p:cNvPr id="2" name="TextBox 1">
            <a:extLst>
              <a:ext uri="{FF2B5EF4-FFF2-40B4-BE49-F238E27FC236}">
                <a16:creationId xmlns:a16="http://schemas.microsoft.com/office/drawing/2014/main" id="{A53F2E30-1E10-433A-BB2C-AF75AF6ACA3D}"/>
              </a:ext>
            </a:extLst>
          </p:cNvPr>
          <p:cNvSpPr txBox="1"/>
          <p:nvPr/>
        </p:nvSpPr>
        <p:spPr>
          <a:xfrm>
            <a:off x="212409" y="525104"/>
            <a:ext cx="11361739" cy="2605842"/>
          </a:xfrm>
          <a:prstGeom prst="rect">
            <a:avLst/>
          </a:prstGeom>
          <a:noFill/>
        </p:spPr>
        <p:txBody>
          <a:bodyPr wrap="square" rtlCol="0">
            <a:spAutoFit/>
          </a:bodyPr>
          <a:lstStyle/>
          <a:p>
            <a:pPr>
              <a:spcBef>
                <a:spcPts val="1200"/>
              </a:spcBef>
              <a:spcAft>
                <a:spcPts val="200"/>
              </a:spcAft>
            </a:pPr>
            <a:r>
              <a:rPr lang="en-US" sz="2000" dirty="0">
                <a:latin typeface="Calibri" panose="020F0502020204030204" pitchFamily="34" charset="0"/>
                <a:ea typeface="Calibri" charset="0"/>
                <a:cs typeface="Calibri" charset="0"/>
              </a:rPr>
              <a:t>Porras, D.A., </a:t>
            </a:r>
            <a:r>
              <a:rPr lang="en-US" sz="2000" dirty="0" err="1">
                <a:latin typeface="Calibri" panose="020F0502020204030204" pitchFamily="34" charset="0"/>
                <a:ea typeface="Calibri" charset="0"/>
                <a:cs typeface="Calibri" charset="0"/>
              </a:rPr>
              <a:t>Ee</a:t>
            </a:r>
            <a:r>
              <a:rPr lang="en-US" sz="2000" dirty="0">
                <a:latin typeface="Calibri" panose="020F0502020204030204" pitchFamily="34" charset="0"/>
                <a:ea typeface="Calibri" charset="0"/>
                <a:cs typeface="Calibri" charset="0"/>
              </a:rPr>
              <a:t>, J., &amp;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P.C. (2014). Employer preferences: Do bilingual applicants and employees experience an advantage? In R.M. Callahan &amp; P.C.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(Eds.), </a:t>
            </a:r>
            <a:r>
              <a:rPr lang="en-US" sz="2000" i="1" dirty="0">
                <a:latin typeface="Calibri" panose="020F0502020204030204" pitchFamily="34" charset="0"/>
                <a:ea typeface="Calibri" charset="0"/>
                <a:cs typeface="Calibri" charset="0"/>
              </a:rPr>
              <a:t>The bilingual advantage: Language, literacy and the US labor market</a:t>
            </a:r>
            <a:r>
              <a:rPr lang="en-US" sz="2000" dirty="0">
                <a:latin typeface="Calibri" panose="020F0502020204030204" pitchFamily="34" charset="0"/>
                <a:ea typeface="Calibri" charset="0"/>
                <a:cs typeface="Calibri" charset="0"/>
              </a:rPr>
              <a:t> (234–257). Bristol, UK: Multilingual Matters.</a:t>
            </a:r>
          </a:p>
          <a:p>
            <a:pPr>
              <a:spcBef>
                <a:spcPts val="1200"/>
              </a:spcBef>
              <a:spcAft>
                <a:spcPts val="200"/>
              </a:spcAft>
            </a:pPr>
            <a:r>
              <a:rPr lang="en-US" sz="2000" dirty="0" err="1">
                <a:latin typeface="Calibri" panose="020F0502020204030204" pitchFamily="34" charset="0"/>
                <a:ea typeface="Calibri" charset="0"/>
                <a:cs typeface="Calibri" charset="0"/>
              </a:rPr>
              <a:t>Santibañez</a:t>
            </a:r>
            <a:r>
              <a:rPr lang="en-US" sz="2000" dirty="0">
                <a:latin typeface="Calibri" panose="020F0502020204030204" pitchFamily="34" charset="0"/>
                <a:ea typeface="Calibri" charset="0"/>
                <a:cs typeface="Calibri" charset="0"/>
              </a:rPr>
              <a:t>, L., &amp; </a:t>
            </a:r>
            <a:r>
              <a:rPr lang="en-US" sz="2000" dirty="0" err="1">
                <a:latin typeface="Calibri" panose="020F0502020204030204" pitchFamily="34" charset="0"/>
                <a:ea typeface="Calibri" charset="0"/>
                <a:cs typeface="Calibri" charset="0"/>
              </a:rPr>
              <a:t>Zárate</a:t>
            </a:r>
            <a:r>
              <a:rPr lang="en-US" sz="2000" dirty="0">
                <a:latin typeface="Calibri" panose="020F0502020204030204" pitchFamily="34" charset="0"/>
                <a:ea typeface="Calibri" charset="0"/>
                <a:cs typeface="Calibri" charset="0"/>
              </a:rPr>
              <a:t>, M.E. (2014). Bilinguals in the US and college enrollment. In R.M. Callahan &amp; P.C.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(Eds.), </a:t>
            </a:r>
            <a:r>
              <a:rPr lang="en-US" sz="2000" i="1" dirty="0">
                <a:latin typeface="Calibri" panose="020F0502020204030204" pitchFamily="34" charset="0"/>
                <a:ea typeface="Calibri" charset="0"/>
                <a:cs typeface="Calibri" charset="0"/>
              </a:rPr>
              <a:t>The bilingual advantage: Language, literacy and the US labor market </a:t>
            </a:r>
            <a:r>
              <a:rPr lang="en-US" sz="2000" dirty="0">
                <a:latin typeface="Calibri" panose="020F0502020204030204" pitchFamily="34" charset="0"/>
                <a:ea typeface="Calibri" charset="0"/>
                <a:cs typeface="Calibri" charset="0"/>
              </a:rPr>
              <a:t>(211–233). Bristol, UK: Multilingual Matters.</a:t>
            </a:r>
          </a:p>
          <a:p>
            <a:pPr>
              <a:spcBef>
                <a:spcPts val="1200"/>
              </a:spcBef>
              <a:spcAft>
                <a:spcPts val="200"/>
              </a:spcAft>
            </a:pPr>
            <a:endParaRPr lang="en-US" sz="2000" dirty="0"/>
          </a:p>
        </p:txBody>
      </p:sp>
    </p:spTree>
    <p:extLst>
      <p:ext uri="{BB962C8B-B14F-4D97-AF65-F5344CB8AC3E}">
        <p14:creationId xmlns:p14="http://schemas.microsoft.com/office/powerpoint/2010/main" val="39847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75349" y="321734"/>
            <a:ext cx="2287421" cy="584775"/>
          </a:xfrm>
          <a:prstGeom prst="rect">
            <a:avLst/>
          </a:prstGeom>
          <a:noFill/>
        </p:spPr>
        <p:txBody>
          <a:bodyPr wrap="none" rtlCol="0">
            <a:spAutoFit/>
          </a:bodyPr>
          <a:lstStyle/>
          <a:p>
            <a:pPr fontAlgn="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Contributors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406400" y="1085278"/>
            <a:ext cx="4851400" cy="4389967"/>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667" dirty="0"/>
              <a:t>University of  Minnesota:</a:t>
            </a:r>
          </a:p>
          <a:p>
            <a:r>
              <a:rPr lang="en-US" sz="3200" dirty="0"/>
              <a:t>Maureen Curran-Dorsano</a:t>
            </a:r>
          </a:p>
          <a:p>
            <a:r>
              <a:rPr lang="en-US" sz="3200" dirty="0"/>
              <a:t>Diane J. </a:t>
            </a:r>
            <a:r>
              <a:rPr lang="en-US" sz="3200" dirty="0" err="1"/>
              <a:t>Tedick</a:t>
            </a:r>
            <a:endParaRPr lang="en-US" sz="3200" dirty="0"/>
          </a:p>
          <a:p>
            <a:endParaRPr lang="en-US" sz="2667" dirty="0"/>
          </a:p>
          <a:p>
            <a:pPr marL="0" indent="0">
              <a:buNone/>
            </a:pPr>
            <a:r>
              <a:rPr lang="en-US" sz="2800" dirty="0">
                <a:cs typeface="Calibri" panose="020F0502020204030204" pitchFamily="34" charset="0"/>
              </a:rPr>
              <a:t>Un </a:t>
            </a:r>
            <a:r>
              <a:rPr lang="en-US" sz="2800" dirty="0" err="1">
                <a:cs typeface="Calibri" panose="020F0502020204030204" pitchFamily="34" charset="0"/>
              </a:rPr>
              <a:t>agradecimiento</a:t>
            </a:r>
            <a:r>
              <a:rPr lang="en-US" sz="2800" dirty="0">
                <a:cs typeface="Calibri" panose="020F0502020204030204" pitchFamily="34" charset="0"/>
              </a:rPr>
              <a:t> especial al traductor, Anselmo C. </a:t>
            </a:r>
            <a:r>
              <a:rPr lang="en-US" sz="2800" dirty="0" err="1">
                <a:cs typeface="Calibri" panose="020F0502020204030204" pitchFamily="34" charset="0"/>
              </a:rPr>
              <a:t>Castelán</a:t>
            </a:r>
            <a:endParaRPr lang="en-US" sz="2800" dirty="0">
              <a:cs typeface="Calibri" panose="020F0502020204030204" pitchFamily="34" charset="0"/>
            </a:endParaRPr>
          </a:p>
          <a:p>
            <a:pPr marL="0" indent="0">
              <a:buNone/>
            </a:pPr>
            <a:r>
              <a:rPr lang="es-ES" sz="2800" dirty="0"/>
              <a:t>y a los padres de los estudiantes de nivel secundaria de DLI que brindaron información e ideas sobre el contenido de estos talleres.</a:t>
            </a:r>
          </a:p>
          <a:p>
            <a:pPr marL="0" indent="0">
              <a:buNone/>
            </a:pPr>
            <a:br>
              <a:rPr lang="es-ES" dirty="0"/>
            </a:br>
            <a:endParaRPr lang="es-ES" dirty="0"/>
          </a:p>
          <a:p>
            <a:pPr marL="0" indent="0">
              <a:buNone/>
            </a:pPr>
            <a:endParaRPr lang="en-US" sz="2667"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394588" y="378802"/>
            <a:ext cx="1504964"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rPr>
              <a:t>Authors</a:t>
            </a:r>
          </a:p>
        </p:txBody>
      </p:sp>
      <p:sp>
        <p:nvSpPr>
          <p:cNvPr id="9" name="Text Placeholder 2">
            <a:extLst>
              <a:ext uri="{FF2B5EF4-FFF2-40B4-BE49-F238E27FC236}">
                <a16:creationId xmlns:a16="http://schemas.microsoft.com/office/drawing/2014/main" id="{02C4EF08-1843-3F4C-A3D5-655AA2235281}"/>
              </a:ext>
            </a:extLst>
          </p:cNvPr>
          <p:cNvSpPr txBox="1">
            <a:spLocks/>
          </p:cNvSpPr>
          <p:nvPr/>
        </p:nvSpPr>
        <p:spPr>
          <a:xfrm>
            <a:off x="5384801" y="1002219"/>
            <a:ext cx="6051433" cy="5186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33"/>
              </a:spcBef>
            </a:pPr>
            <a:r>
              <a:rPr lang="en-US" sz="2400" dirty="0">
                <a:latin typeface="Calibri" panose="020F0502020204030204" pitchFamily="34" charset="0"/>
              </a:rPr>
              <a:t>Camila Carroll, Saint Paul Public Schools</a:t>
            </a:r>
          </a:p>
          <a:p>
            <a:pPr>
              <a:spcBef>
                <a:spcPts val="533"/>
              </a:spcBef>
            </a:pPr>
            <a:r>
              <a:rPr lang="en-US" sz="2400" dirty="0">
                <a:latin typeface="Calibri" panose="020F0502020204030204" pitchFamily="34" charset="0"/>
              </a:rPr>
              <a:t>Elizabeth Dwight, Minneapolis Public Schools</a:t>
            </a:r>
          </a:p>
          <a:p>
            <a:pPr>
              <a:spcBef>
                <a:spcPts val="533"/>
              </a:spcBef>
            </a:pPr>
            <a:r>
              <a:rPr lang="en-US" sz="2400" dirty="0">
                <a:latin typeface="Calibri" panose="020F0502020204030204" pitchFamily="34" charset="0"/>
              </a:rPr>
              <a:t>Robyn Eliason, Minneapolis Public Schools</a:t>
            </a:r>
          </a:p>
          <a:p>
            <a:pPr>
              <a:spcBef>
                <a:spcPts val="533"/>
              </a:spcBef>
            </a:pPr>
            <a:r>
              <a:rPr lang="en-US" sz="2400" dirty="0">
                <a:latin typeface="Calibri" panose="020F0502020204030204" pitchFamily="34" charset="0"/>
              </a:rPr>
              <a:t>Liz Hathaway-</a:t>
            </a:r>
            <a:r>
              <a:rPr lang="en-US" sz="2400" dirty="0" err="1">
                <a:latin typeface="Calibri" panose="020F0502020204030204" pitchFamily="34" charset="0"/>
              </a:rPr>
              <a:t>Castelán</a:t>
            </a:r>
            <a:r>
              <a:rPr lang="en-US" sz="2400" dirty="0">
                <a:latin typeface="Calibri" panose="020F0502020204030204" pitchFamily="34" charset="0"/>
              </a:rPr>
              <a:t>, Saint Paul Public Schools</a:t>
            </a:r>
          </a:p>
          <a:p>
            <a:pPr>
              <a:spcBef>
                <a:spcPts val="533"/>
              </a:spcBef>
            </a:pPr>
            <a:r>
              <a:rPr lang="en-US" sz="2400" dirty="0">
                <a:latin typeface="Calibri" panose="020F0502020204030204" pitchFamily="34" charset="0"/>
              </a:rPr>
              <a:t>María Lara, Risen Christ Catholic School</a:t>
            </a:r>
          </a:p>
          <a:p>
            <a:pPr>
              <a:spcBef>
                <a:spcPts val="533"/>
              </a:spcBef>
            </a:pPr>
            <a:r>
              <a:rPr lang="en-US" sz="2400" dirty="0">
                <a:latin typeface="Calibri" panose="020F0502020204030204" pitchFamily="34" charset="0"/>
              </a:rPr>
              <a:t>Leah Laurent, Minneapolis Public Schools</a:t>
            </a:r>
          </a:p>
          <a:p>
            <a:pPr>
              <a:spcBef>
                <a:spcPts val="533"/>
              </a:spcBef>
            </a:pPr>
            <a:r>
              <a:rPr lang="en-US" sz="2400" dirty="0">
                <a:latin typeface="Calibri" panose="020F0502020204030204" pitchFamily="34" charset="0"/>
              </a:rPr>
              <a:t>Corina Pastrana, Minneapolis Public Schools</a:t>
            </a:r>
          </a:p>
          <a:p>
            <a:pPr>
              <a:spcBef>
                <a:spcPts val="533"/>
              </a:spcBef>
            </a:pPr>
            <a:r>
              <a:rPr lang="en-US" sz="2400" dirty="0">
                <a:latin typeface="Calibri" panose="020F0502020204030204" pitchFamily="34" charset="0"/>
              </a:rPr>
              <a:t>Carmen Grace </a:t>
            </a:r>
            <a:r>
              <a:rPr lang="en-US" sz="2400" dirty="0" err="1">
                <a:latin typeface="Calibri" panose="020F0502020204030204" pitchFamily="34" charset="0"/>
              </a:rPr>
              <a:t>Poppert</a:t>
            </a:r>
            <a:r>
              <a:rPr lang="en-US" sz="2400" dirty="0">
                <a:latin typeface="Calibri" panose="020F0502020204030204" pitchFamily="34" charset="0"/>
              </a:rPr>
              <a:t>, Risen Christ Catholic School</a:t>
            </a:r>
          </a:p>
          <a:p>
            <a:pPr>
              <a:spcBef>
                <a:spcPts val="533"/>
              </a:spcBef>
            </a:pPr>
            <a:r>
              <a:rPr lang="en-US" sz="2400" dirty="0">
                <a:latin typeface="Calibri" panose="020F0502020204030204" pitchFamily="34" charset="0"/>
              </a:rPr>
              <a:t>Amanda Sell, Saint Paul Public Schools</a:t>
            </a:r>
          </a:p>
          <a:p>
            <a:pPr>
              <a:spcBef>
                <a:spcPts val="533"/>
              </a:spcBef>
            </a:pPr>
            <a:r>
              <a:rPr lang="en-US" sz="2400" dirty="0">
                <a:latin typeface="Calibri" panose="020F0502020204030204" pitchFamily="34" charset="0"/>
              </a:rPr>
              <a:t>Sarah </a:t>
            </a:r>
            <a:r>
              <a:rPr lang="en-US" sz="2400" dirty="0" err="1">
                <a:latin typeface="Calibri" panose="020F0502020204030204" pitchFamily="34" charset="0"/>
              </a:rPr>
              <a:t>Streitz</a:t>
            </a:r>
            <a:r>
              <a:rPr lang="en-US" sz="2400" dirty="0">
                <a:latin typeface="Calibri" panose="020F0502020204030204" pitchFamily="34" charset="0"/>
              </a:rPr>
              <a:t>, Richfield Public Schools</a:t>
            </a:r>
          </a:p>
          <a:p>
            <a:pPr>
              <a:spcBef>
                <a:spcPts val="533"/>
              </a:spcBef>
            </a:pPr>
            <a:r>
              <a:rPr lang="en-US" sz="2400" dirty="0">
                <a:latin typeface="Calibri" panose="020F0502020204030204" pitchFamily="34" charset="0"/>
              </a:rPr>
              <a:t>Ana Vásquez, Minneapolis Public Schools</a:t>
            </a:r>
          </a:p>
          <a:p>
            <a:pPr>
              <a:spcBef>
                <a:spcPts val="533"/>
              </a:spcBef>
            </a:pPr>
            <a:endParaRPr lang="en-US" sz="2400" dirty="0">
              <a:solidFill>
                <a:srgbClr val="002060"/>
              </a:solidFill>
              <a:latin typeface="Calibri" panose="020F0502020204030204" pitchFamily="34" charset="0"/>
            </a:endParaRPr>
          </a:p>
          <a:p>
            <a:endParaRPr lang="en-US" sz="24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82ABF6B0-8469-483C-B12D-8D4817F6B8BD}"/>
              </a:ext>
            </a:extLst>
          </p:cNvPr>
          <p:cNvSpPr>
            <a:spLocks noGrp="1"/>
          </p:cNvSpPr>
          <p:nvPr>
            <p:ph type="sldNum" sz="quarter" idx="12"/>
          </p:nvPr>
        </p:nvSpPr>
        <p:spPr/>
        <p:txBody>
          <a:bodyPr/>
          <a:lstStyle/>
          <a:p>
            <a:fld id="{5ACA6E70-B3F6-4AC7-8377-301945A91482}" type="slidenum">
              <a:rPr lang="en-US" smtClean="0"/>
              <a:pPr/>
              <a:t>43</a:t>
            </a:fld>
            <a:endParaRPr lang="en-US" dirty="0"/>
          </a:p>
        </p:txBody>
      </p:sp>
    </p:spTree>
    <p:extLst>
      <p:ext uri="{BB962C8B-B14F-4D97-AF65-F5344CB8AC3E}">
        <p14:creationId xmlns:p14="http://schemas.microsoft.com/office/powerpoint/2010/main" val="212214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D1363-3CC6-413C-B58A-6AC7D564BDC9}"/>
              </a:ext>
            </a:extLst>
          </p:cNvPr>
          <p:cNvSpPr txBox="1"/>
          <p:nvPr/>
        </p:nvSpPr>
        <p:spPr>
          <a:xfrm>
            <a:off x="538163" y="1097498"/>
            <a:ext cx="11115674" cy="3539430"/>
          </a:xfrm>
          <a:prstGeom prst="rect">
            <a:avLst/>
          </a:prstGeom>
          <a:noFill/>
        </p:spPr>
        <p:txBody>
          <a:bodyPr wrap="square" rtlCol="0">
            <a:spAutoFit/>
          </a:bodyPr>
          <a:lstStyle/>
          <a:p>
            <a:pPr lvl="7"/>
            <a:r>
              <a:rPr lang="en-US" sz="3200" dirty="0">
                <a:latin typeface="Calibri" panose="020F0502020204030204" pitchFamily="34" charset="0"/>
              </a:rPr>
              <a:t>  At the elementary level, parent involvement </a:t>
            </a:r>
            <a:br>
              <a:rPr lang="en-US" sz="3200" dirty="0">
                <a:latin typeface="Calibri" panose="020F0502020204030204" pitchFamily="34" charset="0"/>
              </a:rPr>
            </a:br>
            <a:r>
              <a:rPr lang="en-US" sz="3200" dirty="0">
                <a:latin typeface="Calibri" panose="020F0502020204030204" pitchFamily="34" charset="0"/>
              </a:rPr>
              <a:t>  is commonly front and center.   </a:t>
            </a:r>
          </a:p>
          <a:p>
            <a:pPr lvl="8"/>
            <a:endParaRPr lang="en-US" sz="3200" dirty="0">
              <a:latin typeface="Calibri" panose="020F0502020204030204" pitchFamily="34" charset="0"/>
            </a:endParaRPr>
          </a:p>
          <a:p>
            <a:pPr lvl="0"/>
            <a:endParaRPr lang="en-US" sz="3200" dirty="0">
              <a:latin typeface="Calibri" panose="020F0502020204030204" pitchFamily="34" charset="0"/>
            </a:endParaRPr>
          </a:p>
          <a:p>
            <a:pPr lvl="0"/>
            <a:r>
              <a:rPr lang="en-US" sz="3200" dirty="0">
                <a:latin typeface="Calibri" panose="020F0502020204030204" pitchFamily="34" charset="0"/>
              </a:rPr>
              <a:t>   Involvement at the secondary level is often much less visible,</a:t>
            </a:r>
            <a:br>
              <a:rPr lang="en-US" sz="3200" dirty="0">
                <a:latin typeface="Calibri" panose="020F0502020204030204" pitchFamily="34" charset="0"/>
              </a:rPr>
            </a:br>
            <a:r>
              <a:rPr lang="en-US" sz="3200" dirty="0">
                <a:latin typeface="Calibri" panose="020F0502020204030204" pitchFamily="34" charset="0"/>
              </a:rPr>
              <a:t>   though just as valuable.  </a:t>
            </a:r>
            <a:br>
              <a:rPr lang="en-US" sz="3200" dirty="0">
                <a:latin typeface="Calibri" panose="020F0502020204030204" pitchFamily="34" charset="0"/>
              </a:rPr>
            </a:br>
            <a:endParaRPr lang="en-US" sz="3200" dirty="0">
              <a:latin typeface="Calibri" panose="020F0502020204030204" pitchFamily="34" charset="0"/>
            </a:endParaRPr>
          </a:p>
        </p:txBody>
      </p:sp>
      <p:grpSp>
        <p:nvGrpSpPr>
          <p:cNvPr id="9" name="Group 8">
            <a:extLst>
              <a:ext uri="{FF2B5EF4-FFF2-40B4-BE49-F238E27FC236}">
                <a16:creationId xmlns:a16="http://schemas.microsoft.com/office/drawing/2014/main" id="{DBA17647-145C-44B6-A140-15DEE0BF357A}"/>
              </a:ext>
            </a:extLst>
          </p:cNvPr>
          <p:cNvGrpSpPr/>
          <p:nvPr/>
        </p:nvGrpSpPr>
        <p:grpSpPr>
          <a:xfrm>
            <a:off x="855663" y="1193939"/>
            <a:ext cx="2801937" cy="1295261"/>
            <a:chOff x="1095990" y="1728260"/>
            <a:chExt cx="3230204" cy="1550847"/>
          </a:xfrm>
        </p:grpSpPr>
        <p:pic>
          <p:nvPicPr>
            <p:cNvPr id="5" name="Picture 4">
              <a:extLst>
                <a:ext uri="{FF2B5EF4-FFF2-40B4-BE49-F238E27FC236}">
                  <a16:creationId xmlns:a16="http://schemas.microsoft.com/office/drawing/2014/main" id="{16587255-E617-473B-9B5F-9F14D2CA135C}"/>
                </a:ext>
              </a:extLst>
            </p:cNvPr>
            <p:cNvPicPr>
              <a:picLocks noChangeAspect="1"/>
            </p:cNvPicPr>
            <p:nvPr/>
          </p:nvPicPr>
          <p:blipFill>
            <a:blip r:embed="rId3"/>
            <a:stretch>
              <a:fillRect/>
            </a:stretch>
          </p:blipFill>
          <p:spPr>
            <a:xfrm>
              <a:off x="1210291" y="1728260"/>
              <a:ext cx="3115903" cy="1384563"/>
            </a:xfrm>
            <a:prstGeom prst="rect">
              <a:avLst/>
            </a:prstGeom>
            <a:ln w="19050">
              <a:solidFill>
                <a:schemeClr val="tx1"/>
              </a:solidFill>
            </a:ln>
          </p:spPr>
        </p:pic>
        <p:sp>
          <p:nvSpPr>
            <p:cNvPr id="8" name="TextBox 7">
              <a:extLst>
                <a:ext uri="{FF2B5EF4-FFF2-40B4-BE49-F238E27FC236}">
                  <a16:creationId xmlns:a16="http://schemas.microsoft.com/office/drawing/2014/main" id="{DB75337B-DB12-4F1C-83C7-77BD223E5AB9}"/>
                </a:ext>
              </a:extLst>
            </p:cNvPr>
            <p:cNvSpPr txBox="1"/>
            <p:nvPr/>
          </p:nvSpPr>
          <p:spPr>
            <a:xfrm>
              <a:off x="1095990" y="3063663"/>
              <a:ext cx="736099" cy="215444"/>
            </a:xfrm>
            <a:prstGeom prst="rect">
              <a:avLst/>
            </a:prstGeom>
            <a:noFill/>
          </p:spPr>
          <p:txBody>
            <a:bodyPr wrap="none" rtlCol="0">
              <a:spAutoFit/>
            </a:bodyPr>
            <a:lstStyle/>
            <a:p>
              <a:r>
                <a:rPr lang="en-US" sz="800" dirty="0">
                  <a:latin typeface="Calibri" panose="020F0502020204030204" pitchFamily="34" charset="0"/>
                  <a:hlinkClick r:id="rId4"/>
                </a:rPr>
                <a:t>Pngitem.com</a:t>
              </a:r>
              <a:endParaRPr lang="en-US" sz="800" dirty="0">
                <a:latin typeface="Calibri" panose="020F0502020204030204" pitchFamily="34" charset="0"/>
              </a:endParaRPr>
            </a:p>
          </p:txBody>
        </p:sp>
      </p:grpSp>
      <p:sp>
        <p:nvSpPr>
          <p:cNvPr id="10" name="TextBox 9">
            <a:extLst>
              <a:ext uri="{FF2B5EF4-FFF2-40B4-BE49-F238E27FC236}">
                <a16:creationId xmlns:a16="http://schemas.microsoft.com/office/drawing/2014/main" id="{364B1329-47D7-234D-91FD-B0D6E32A286A}"/>
              </a:ext>
            </a:extLst>
          </p:cNvPr>
          <p:cNvSpPr txBox="1"/>
          <p:nvPr/>
        </p:nvSpPr>
        <p:spPr>
          <a:xfrm>
            <a:off x="104931" y="6415790"/>
            <a:ext cx="9278912" cy="307777"/>
          </a:xfrm>
          <a:prstGeom prst="rect">
            <a:avLst/>
          </a:prstGeom>
          <a:noFill/>
        </p:spPr>
        <p:txBody>
          <a:bodyPr wrap="square" rtlCol="0">
            <a:spAutoFit/>
          </a:bodyPr>
          <a:lstStyle/>
          <a:p>
            <a:r>
              <a:rPr lang="en-US" sz="1400" dirty="0"/>
              <a:t>(Ferguson &amp; Rodríguez, 2005; </a:t>
            </a:r>
            <a:r>
              <a:rPr lang="en-US" sz="1400" u="sng" dirty="0">
                <a:hlinkClick r:id="rId5">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3" name="Slide Number Placeholder 2">
            <a:extLst>
              <a:ext uri="{FF2B5EF4-FFF2-40B4-BE49-F238E27FC236}">
                <a16:creationId xmlns:a16="http://schemas.microsoft.com/office/drawing/2014/main" id="{AF36AB18-89A0-4832-AA4E-EF900996657C}"/>
              </a:ext>
            </a:extLst>
          </p:cNvPr>
          <p:cNvSpPr>
            <a:spLocks noGrp="1"/>
          </p:cNvSpPr>
          <p:nvPr>
            <p:ph type="sldNum" sz="quarter" idx="12"/>
          </p:nvPr>
        </p:nvSpPr>
        <p:spPr/>
        <p:txBody>
          <a:bodyPr/>
          <a:lstStyle/>
          <a:p>
            <a:fld id="{5ACA6E70-B3F6-4AC7-8377-301945A91482}" type="slidenum">
              <a:rPr lang="en-US" smtClean="0"/>
              <a:pPr/>
              <a:t>5</a:t>
            </a:fld>
            <a:endParaRPr lang="en-US" dirty="0"/>
          </a:p>
        </p:txBody>
      </p:sp>
    </p:spTree>
    <p:extLst>
      <p:ext uri="{BB962C8B-B14F-4D97-AF65-F5344CB8AC3E}">
        <p14:creationId xmlns:p14="http://schemas.microsoft.com/office/powerpoint/2010/main" val="272723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60EFC-0CF7-47E6-9783-FC96ADF0004E}"/>
              </a:ext>
            </a:extLst>
          </p:cNvPr>
          <p:cNvSpPr txBox="1"/>
          <p:nvPr/>
        </p:nvSpPr>
        <p:spPr>
          <a:xfrm>
            <a:off x="1099929" y="469900"/>
            <a:ext cx="10126870" cy="4524315"/>
          </a:xfrm>
          <a:prstGeom prst="rect">
            <a:avLst/>
          </a:prstGeom>
          <a:noFill/>
        </p:spPr>
        <p:txBody>
          <a:bodyPr wrap="square" rtlCol="0">
            <a:spAutoFit/>
          </a:bodyPr>
          <a:lstStyle/>
          <a:p>
            <a:r>
              <a:rPr lang="en-US" sz="3200" dirty="0">
                <a:latin typeface="Calibri" panose="020F0502020204030204" pitchFamily="34" charset="0"/>
              </a:rPr>
              <a:t>School involvement at the secondary level might include:</a:t>
            </a:r>
          </a:p>
          <a:p>
            <a:pPr lvl="3"/>
            <a:endParaRPr lang="en-US" sz="3200" dirty="0">
              <a:latin typeface="Calibri" panose="020F0502020204030204" pitchFamily="34" charset="0"/>
            </a:endParaRPr>
          </a:p>
          <a:p>
            <a:pPr marL="2286000" lvl="4" indent="-457200">
              <a:buFont typeface="Wingdings" panose="05000000000000000000" pitchFamily="2" charset="2"/>
              <a:buChar char="§"/>
            </a:pPr>
            <a:r>
              <a:rPr lang="en-US" sz="3200" dirty="0">
                <a:latin typeface="Calibri" panose="020F0502020204030204" pitchFamily="34" charset="0"/>
              </a:rPr>
              <a:t>special meetings to communicate test information or test preparation strategies; </a:t>
            </a:r>
          </a:p>
          <a:p>
            <a:pPr marL="2286000" lvl="4" indent="-457200">
              <a:buFont typeface="Wingdings" panose="05000000000000000000" pitchFamily="2" charset="2"/>
              <a:buChar char="§"/>
            </a:pPr>
            <a:r>
              <a:rPr lang="en-US" sz="3200" dirty="0">
                <a:latin typeface="Calibri" panose="020F0502020204030204" pitchFamily="34" charset="0"/>
              </a:rPr>
              <a:t>discussions on college planning; </a:t>
            </a:r>
          </a:p>
          <a:p>
            <a:pPr marL="2286000" lvl="4" indent="-457200">
              <a:buFont typeface="Wingdings" panose="05000000000000000000" pitchFamily="2" charset="2"/>
              <a:buChar char="§"/>
            </a:pPr>
            <a:r>
              <a:rPr lang="en-US" sz="3200" dirty="0">
                <a:latin typeface="Calibri" panose="020F0502020204030204" pitchFamily="34" charset="0"/>
              </a:rPr>
              <a:t>participation on a school improvement team; </a:t>
            </a:r>
          </a:p>
          <a:p>
            <a:pPr marL="2286000" lvl="4" indent="-457200">
              <a:buFont typeface="Wingdings" panose="05000000000000000000" pitchFamily="2" charset="2"/>
              <a:buChar char="§"/>
            </a:pPr>
            <a:r>
              <a:rPr lang="en-US" sz="3200" dirty="0">
                <a:latin typeface="Calibri" panose="020F0502020204030204" pitchFamily="34" charset="0"/>
              </a:rPr>
              <a:t>workshops designed to teach homework strategies or methods to address adolescent issues. </a:t>
            </a:r>
          </a:p>
        </p:txBody>
      </p:sp>
      <p:grpSp>
        <p:nvGrpSpPr>
          <p:cNvPr id="13" name="Group 12">
            <a:extLst>
              <a:ext uri="{FF2B5EF4-FFF2-40B4-BE49-F238E27FC236}">
                <a16:creationId xmlns:a16="http://schemas.microsoft.com/office/drawing/2014/main" id="{32755975-8B06-4B1C-B9F9-5C94B4EDEAE9}"/>
              </a:ext>
            </a:extLst>
          </p:cNvPr>
          <p:cNvGrpSpPr/>
          <p:nvPr/>
        </p:nvGrpSpPr>
        <p:grpSpPr>
          <a:xfrm>
            <a:off x="1099929" y="2077233"/>
            <a:ext cx="1718806" cy="1650455"/>
            <a:chOff x="1099929" y="2077233"/>
            <a:chExt cx="1718806" cy="1650455"/>
          </a:xfrm>
        </p:grpSpPr>
        <p:pic>
          <p:nvPicPr>
            <p:cNvPr id="11" name="Picture 10" descr="Logo&#10;&#10;Description automatically generated">
              <a:extLst>
                <a:ext uri="{FF2B5EF4-FFF2-40B4-BE49-F238E27FC236}">
                  <a16:creationId xmlns:a16="http://schemas.microsoft.com/office/drawing/2014/main" id="{A20CA757-E435-40D6-B170-7978CFA96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29" y="2077233"/>
              <a:ext cx="1718806" cy="1542733"/>
            </a:xfrm>
            <a:prstGeom prst="rect">
              <a:avLst/>
            </a:prstGeom>
          </p:spPr>
        </p:pic>
        <p:sp>
          <p:nvSpPr>
            <p:cNvPr id="12" name="TextBox 11">
              <a:extLst>
                <a:ext uri="{FF2B5EF4-FFF2-40B4-BE49-F238E27FC236}">
                  <a16:creationId xmlns:a16="http://schemas.microsoft.com/office/drawing/2014/main" id="{DC7A7B47-72C4-4837-90A4-ACC1257B8AB1}"/>
                </a:ext>
              </a:extLst>
            </p:cNvPr>
            <p:cNvSpPr txBox="1"/>
            <p:nvPr/>
          </p:nvSpPr>
          <p:spPr>
            <a:xfrm>
              <a:off x="1227551" y="3512244"/>
              <a:ext cx="494046" cy="215444"/>
            </a:xfrm>
            <a:prstGeom prst="rect">
              <a:avLst/>
            </a:prstGeom>
            <a:noFill/>
          </p:spPr>
          <p:txBody>
            <a:bodyPr wrap="none" rtlCol="0">
              <a:spAutoFit/>
            </a:bodyPr>
            <a:lstStyle/>
            <a:p>
              <a:r>
                <a:rPr lang="en-US" sz="800" dirty="0" err="1">
                  <a:latin typeface="Calibri" panose="020F0502020204030204" pitchFamily="34" charset="0"/>
                  <a:hlinkClick r:id="rId4"/>
                </a:rPr>
                <a:t>Freepik</a:t>
              </a:r>
              <a:endParaRPr lang="en-US" sz="800" dirty="0">
                <a:latin typeface="Calibri" panose="020F0502020204030204" pitchFamily="34" charset="0"/>
              </a:endParaRPr>
            </a:p>
          </p:txBody>
        </p:sp>
      </p:grpSp>
      <p:sp>
        <p:nvSpPr>
          <p:cNvPr id="8" name="TextBox 7">
            <a:extLst>
              <a:ext uri="{FF2B5EF4-FFF2-40B4-BE49-F238E27FC236}">
                <a16:creationId xmlns:a16="http://schemas.microsoft.com/office/drawing/2014/main" id="{63F7EAE2-6BDF-1143-800C-EA79B9240467}"/>
              </a:ext>
            </a:extLst>
          </p:cNvPr>
          <p:cNvSpPr txBox="1"/>
          <p:nvPr/>
        </p:nvSpPr>
        <p:spPr>
          <a:xfrm>
            <a:off x="0" y="6447659"/>
            <a:ext cx="9278912" cy="307777"/>
          </a:xfrm>
          <a:prstGeom prst="rect">
            <a:avLst/>
          </a:prstGeom>
          <a:noFill/>
        </p:spPr>
        <p:txBody>
          <a:bodyPr wrap="square" rtlCol="0">
            <a:spAutoFit/>
          </a:bodyPr>
          <a:lstStyle/>
          <a:p>
            <a:r>
              <a:rPr lang="en-US" sz="1400" dirty="0"/>
              <a:t>(Ferguson &amp; Rodríguez, 2005; </a:t>
            </a:r>
            <a:r>
              <a:rPr lang="en-US" sz="1400" u="sng" dirty="0">
                <a:hlinkClick r:id="rId5">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3" name="Slide Number Placeholder 2">
            <a:extLst>
              <a:ext uri="{FF2B5EF4-FFF2-40B4-BE49-F238E27FC236}">
                <a16:creationId xmlns:a16="http://schemas.microsoft.com/office/drawing/2014/main" id="{8926BE35-5252-4998-BA5B-FC86DF0D51BF}"/>
              </a:ext>
            </a:extLst>
          </p:cNvPr>
          <p:cNvSpPr>
            <a:spLocks noGrp="1"/>
          </p:cNvSpPr>
          <p:nvPr>
            <p:ph type="sldNum" sz="quarter" idx="12"/>
          </p:nvPr>
        </p:nvSpPr>
        <p:spPr/>
        <p:txBody>
          <a:bodyPr/>
          <a:lstStyle/>
          <a:p>
            <a:fld id="{5ACA6E70-B3F6-4AC7-8377-301945A91482}" type="slidenum">
              <a:rPr lang="en-US" smtClean="0"/>
              <a:pPr/>
              <a:t>6</a:t>
            </a:fld>
            <a:endParaRPr lang="en-US" dirty="0"/>
          </a:p>
        </p:txBody>
      </p:sp>
    </p:spTree>
    <p:extLst>
      <p:ext uri="{BB962C8B-B14F-4D97-AF65-F5344CB8AC3E}">
        <p14:creationId xmlns:p14="http://schemas.microsoft.com/office/powerpoint/2010/main" val="4566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B447A-BF4B-49E0-B0CE-AFAA732E3454}"/>
              </a:ext>
            </a:extLst>
          </p:cNvPr>
          <p:cNvSpPr txBox="1"/>
          <p:nvPr/>
        </p:nvSpPr>
        <p:spPr>
          <a:xfrm>
            <a:off x="613283" y="2644170"/>
            <a:ext cx="11149226" cy="1569660"/>
          </a:xfrm>
          <a:prstGeom prst="rect">
            <a:avLst/>
          </a:prstGeom>
          <a:noFill/>
        </p:spPr>
        <p:txBody>
          <a:bodyPr wrap="square" rtlCol="0">
            <a:spAutoFit/>
          </a:bodyPr>
          <a:lstStyle/>
          <a:p>
            <a:r>
              <a:rPr lang="en-US" sz="3200" i="1" dirty="0">
                <a:latin typeface="Calibri" panose="020F0502020204030204" pitchFamily="34" charset="0"/>
                <a:ea typeface="Calibri" panose="020F0502020204030204" pitchFamily="34" charset="0"/>
                <a:cs typeface="Calibri" panose="020F0502020204030204" pitchFamily="34" charset="0"/>
              </a:rPr>
              <a:t>What are some of the challenges DLI families face when it comes to helping/guiding/supporting their children in middle or high school? </a:t>
            </a:r>
            <a:endParaRPr lang="en-US" sz="3200" i="1" dirty="0">
              <a:latin typeface="Calibri" panose="020F0502020204030204" pitchFamily="34" charset="0"/>
            </a:endParaRPr>
          </a:p>
        </p:txBody>
      </p:sp>
      <p:grpSp>
        <p:nvGrpSpPr>
          <p:cNvPr id="4" name="Group 3">
            <a:extLst>
              <a:ext uri="{FF2B5EF4-FFF2-40B4-BE49-F238E27FC236}">
                <a16:creationId xmlns:a16="http://schemas.microsoft.com/office/drawing/2014/main" id="{B08E908E-F910-488F-B63F-980C541B5AB9}"/>
              </a:ext>
            </a:extLst>
          </p:cNvPr>
          <p:cNvGrpSpPr/>
          <p:nvPr/>
        </p:nvGrpSpPr>
        <p:grpSpPr>
          <a:xfrm>
            <a:off x="415100" y="228055"/>
            <a:ext cx="1974809" cy="1486446"/>
            <a:chOff x="415100" y="228054"/>
            <a:chExt cx="2927868" cy="2165862"/>
          </a:xfrm>
        </p:grpSpPr>
        <p:pic>
          <p:nvPicPr>
            <p:cNvPr id="5" name="Picture 4" descr="C:\Users\Maureen\AppData\Local\Microsoft\Windows\INetCache\IE\QMZ19K1V\6479325377_ba1fa998bc[1].jpg">
              <a:extLst>
                <a:ext uri="{FF2B5EF4-FFF2-40B4-BE49-F238E27FC236}">
                  <a16:creationId xmlns:a16="http://schemas.microsoft.com/office/drawing/2014/main" id="{A1009BB5-32E3-4841-8661-43B6266D3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
            <a:stretch/>
          </p:blipFill>
          <p:spPr bwMode="auto">
            <a:xfrm>
              <a:off x="415100" y="228054"/>
              <a:ext cx="2927868" cy="216586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F82E74-FFEB-46A7-9D7D-56818A989936}"/>
                </a:ext>
              </a:extLst>
            </p:cNvPr>
            <p:cNvSpPr txBox="1"/>
            <p:nvPr/>
          </p:nvSpPr>
          <p:spPr>
            <a:xfrm>
              <a:off x="415100" y="1679386"/>
              <a:ext cx="1445464" cy="313918"/>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Creative Commons</a:t>
              </a:r>
            </a:p>
          </p:txBody>
        </p:sp>
      </p:grpSp>
      <p:sp>
        <p:nvSpPr>
          <p:cNvPr id="2" name="Slide Number Placeholder 1">
            <a:extLst>
              <a:ext uri="{FF2B5EF4-FFF2-40B4-BE49-F238E27FC236}">
                <a16:creationId xmlns:a16="http://schemas.microsoft.com/office/drawing/2014/main" id="{F4065FBF-35AB-4A0D-B458-D9C57CA4F3BC}"/>
              </a:ext>
            </a:extLst>
          </p:cNvPr>
          <p:cNvSpPr>
            <a:spLocks noGrp="1"/>
          </p:cNvSpPr>
          <p:nvPr>
            <p:ph type="sldNum" sz="quarter" idx="12"/>
          </p:nvPr>
        </p:nvSpPr>
        <p:spPr/>
        <p:txBody>
          <a:bodyPr/>
          <a:lstStyle/>
          <a:p>
            <a:fld id="{5ACA6E70-B3F6-4AC7-8377-301945A91482}" type="slidenum">
              <a:rPr lang="en-US" smtClean="0"/>
              <a:pPr/>
              <a:t>7</a:t>
            </a:fld>
            <a:endParaRPr lang="en-US" dirty="0"/>
          </a:p>
        </p:txBody>
      </p:sp>
    </p:spTree>
    <p:extLst>
      <p:ext uri="{BB962C8B-B14F-4D97-AF65-F5344CB8AC3E}">
        <p14:creationId xmlns:p14="http://schemas.microsoft.com/office/powerpoint/2010/main" val="142488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8F2EF-2D18-415A-BD8F-3F21F991C839}"/>
              </a:ext>
            </a:extLst>
          </p:cNvPr>
          <p:cNvSpPr/>
          <p:nvPr/>
        </p:nvSpPr>
        <p:spPr>
          <a:xfrm>
            <a:off x="249820" y="234375"/>
            <a:ext cx="11692360" cy="6389250"/>
          </a:xfrm>
          <a:prstGeom prst="rect">
            <a:avLst/>
          </a:prstGeom>
        </p:spPr>
        <p:txBody>
          <a:bodyPr wrap="square">
            <a:spAutoFit/>
          </a:bodyPr>
          <a:lstStyle/>
          <a:p>
            <a:pPr marR="0" lvl="0">
              <a:lnSpc>
                <a:spcPct val="107000"/>
              </a:lnSpc>
              <a:spcBef>
                <a:spcPts val="0"/>
              </a:spcBef>
              <a:spcAft>
                <a:spcPts val="0"/>
              </a:spcAft>
            </a:pPr>
            <a:r>
              <a:rPr lang="en-US" sz="3200" i="1" dirty="0">
                <a:latin typeface="Calibri" panose="020F0502020204030204" pitchFamily="34" charset="0"/>
                <a:ea typeface="Calibri" panose="020F0502020204030204" pitchFamily="34" charset="0"/>
                <a:cs typeface="Calibri" panose="020F0502020204030204" pitchFamily="34" charset="0"/>
              </a:rPr>
              <a:t>How can you successfully support your teenager’s academic achievement?</a:t>
            </a:r>
            <a:br>
              <a:rPr lang="en-US" sz="3200" i="1" dirty="0">
                <a:latin typeface="Calibri" panose="020F0502020204030204" pitchFamily="34" charset="0"/>
                <a:ea typeface="Calibri" panose="020F0502020204030204" pitchFamily="34" charset="0"/>
                <a:cs typeface="Calibri" panose="020F0502020204030204" pitchFamily="34" charset="0"/>
              </a:rPr>
            </a:br>
            <a:endParaRPr lang="en-US" sz="3200" i="1" dirty="0">
              <a:latin typeface="Calibri" panose="020F0502020204030204" pitchFamily="34" charset="0"/>
              <a:ea typeface="Calibri" panose="020F0502020204030204" pitchFamily="34" charset="0"/>
              <a:cs typeface="Calibri" panose="020F0502020204030204" pitchFamily="34" charset="0"/>
            </a:endParaRP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Talk often with your child about school and about what your child is learning.</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Monitor homework.</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Keep your child focused on learning during the school year.</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Communicate with your child’s teachers.</a:t>
            </a:r>
          </a:p>
          <a:p>
            <a:pPr marL="2743200" lvl="5"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Help your child make plans for postsecondary education. </a:t>
            </a:r>
          </a:p>
          <a:p>
            <a:pPr marR="0" lvl="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hape&#10;&#10;Description automatically generated">
            <a:extLst>
              <a:ext uri="{FF2B5EF4-FFF2-40B4-BE49-F238E27FC236}">
                <a16:creationId xmlns:a16="http://schemas.microsoft.com/office/drawing/2014/main" id="{EB58FE82-3B7C-4D60-85FF-E0FF2144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42" y="2185122"/>
            <a:ext cx="2069014" cy="2131240"/>
          </a:xfrm>
          <a:prstGeom prst="rect">
            <a:avLst/>
          </a:prstGeom>
        </p:spPr>
      </p:pic>
      <p:sp>
        <p:nvSpPr>
          <p:cNvPr id="7" name="TextBox 6">
            <a:extLst>
              <a:ext uri="{FF2B5EF4-FFF2-40B4-BE49-F238E27FC236}">
                <a16:creationId xmlns:a16="http://schemas.microsoft.com/office/drawing/2014/main" id="{4D5ECC0F-7777-0B42-826E-A49D1D533697}"/>
              </a:ext>
            </a:extLst>
          </p:cNvPr>
          <p:cNvSpPr txBox="1"/>
          <p:nvPr/>
        </p:nvSpPr>
        <p:spPr>
          <a:xfrm>
            <a:off x="119921" y="6469736"/>
            <a:ext cx="9278912" cy="307777"/>
          </a:xfrm>
          <a:prstGeom prst="rect">
            <a:avLst/>
          </a:prstGeom>
          <a:noFill/>
        </p:spPr>
        <p:txBody>
          <a:bodyPr wrap="square" rtlCol="0">
            <a:spAutoFit/>
          </a:bodyPr>
          <a:lstStyle/>
          <a:p>
            <a:r>
              <a:rPr lang="en-US" sz="1400" dirty="0"/>
              <a:t>(Ferguson &amp; Rodríguez, 2005; </a:t>
            </a:r>
            <a:r>
              <a:rPr lang="en-US" sz="1400" u="sng" dirty="0">
                <a:hlinkClick r:id="rId4">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3" name="Slide Number Placeholder 2">
            <a:extLst>
              <a:ext uri="{FF2B5EF4-FFF2-40B4-BE49-F238E27FC236}">
                <a16:creationId xmlns:a16="http://schemas.microsoft.com/office/drawing/2014/main" id="{0C1626DD-D674-4A98-9806-E7B7E5C9463F}"/>
              </a:ext>
            </a:extLst>
          </p:cNvPr>
          <p:cNvSpPr>
            <a:spLocks noGrp="1"/>
          </p:cNvSpPr>
          <p:nvPr>
            <p:ph type="sldNum" sz="quarter" idx="12"/>
          </p:nvPr>
        </p:nvSpPr>
        <p:spPr/>
        <p:txBody>
          <a:bodyPr/>
          <a:lstStyle/>
          <a:p>
            <a:fld id="{5ACA6E70-B3F6-4AC7-8377-301945A91482}" type="slidenum">
              <a:rPr lang="en-US" smtClean="0"/>
              <a:pPr/>
              <a:t>8</a:t>
            </a:fld>
            <a:endParaRPr lang="en-US" dirty="0"/>
          </a:p>
        </p:txBody>
      </p:sp>
    </p:spTree>
    <p:extLst>
      <p:ext uri="{BB962C8B-B14F-4D97-AF65-F5344CB8AC3E}">
        <p14:creationId xmlns:p14="http://schemas.microsoft.com/office/powerpoint/2010/main" val="9083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7171B-CC46-4635-931A-AD366BEF0804}"/>
              </a:ext>
            </a:extLst>
          </p:cNvPr>
          <p:cNvSpPr/>
          <p:nvPr/>
        </p:nvSpPr>
        <p:spPr>
          <a:xfrm>
            <a:off x="390866" y="84286"/>
            <a:ext cx="11640273" cy="6029984"/>
          </a:xfrm>
          <a:prstGeom prst="rect">
            <a:avLst/>
          </a:prstGeom>
        </p:spPr>
        <p:txBody>
          <a:bodyPr wrap="square">
            <a:spAutoFit/>
          </a:bodyPr>
          <a:lstStyle/>
          <a:p>
            <a:pPr marR="0" lvl="0">
              <a:lnSpc>
                <a:spcPct val="10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How can you help your child make plans for postsecondary education?</a:t>
            </a:r>
          </a:p>
          <a:p>
            <a:pPr marR="0" lvl="0">
              <a:lnSpc>
                <a:spcPct val="107000"/>
              </a:lnSpc>
              <a:spcBef>
                <a:spcPts val="0"/>
              </a:spcBef>
              <a:spcAft>
                <a:spcPts val="0"/>
              </a:spcAft>
            </a:pPr>
            <a:endParaRPr lang="en-US" sz="1000" i="1" dirty="0">
              <a:latin typeface="Calibri" panose="020F0502020204030204" pitchFamily="34" charset="0"/>
              <a:ea typeface="Calibri" panose="020F0502020204030204" pitchFamily="34" charset="0"/>
              <a:cs typeface="Calibri" panose="020F0502020204030204" pitchFamily="34" charset="0"/>
            </a:endParaRPr>
          </a:p>
          <a:p>
            <a:pPr marL="914400" lvl="1" indent="-457200">
              <a:lnSpc>
                <a:spcPct val="107000"/>
              </a:lnSpc>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Monitor your child’s course choices.</a:t>
            </a:r>
          </a:p>
          <a:p>
            <a:pPr marL="914400" lvl="1"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Communicate your</a:t>
            </a:r>
            <a:r>
              <a:rPr lang="en-US" sz="3200" dirty="0">
                <a:effectLst/>
                <a:latin typeface="Calibri" panose="020F0502020204030204" pitchFamily="34" charset="0"/>
                <a:ea typeface="Calibri" panose="020F0502020204030204" pitchFamily="34" charset="0"/>
                <a:cs typeface="Calibri" panose="020F0502020204030204" pitchFamily="34" charset="0"/>
              </a:rPr>
              <a:t> high expectations for academic performance, which includes:</a:t>
            </a:r>
          </a:p>
          <a:p>
            <a:pPr marL="3200400" lvl="6" indent="-457200">
              <a:lnSpc>
                <a:spcPct val="107000"/>
              </a:lnSpc>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enrollment in college-credit courses while in high school;</a:t>
            </a:r>
          </a:p>
          <a:p>
            <a:pPr marL="3200400" lvl="6" indent="-457200">
              <a:lnSpc>
                <a:spcPct val="107000"/>
              </a:lnSpc>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enrollment in advanced math classes;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200400" lvl="6" indent="-457200">
              <a:lnSpc>
                <a:spcPct val="107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a:effectLst/>
                <a:latin typeface="Calibri" panose="020F0502020204030204" pitchFamily="34" charset="0"/>
                <a:ea typeface="Calibri" panose="020F0502020204030204" pitchFamily="34" charset="0"/>
                <a:cs typeface="Calibri" panose="020F0502020204030204" pitchFamily="34" charset="0"/>
              </a:rPr>
              <a:t>trong cumulative high school Grade Point Average (GPA);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200400" lvl="6" indent="-457200">
              <a:lnSpc>
                <a:spcPct val="107000"/>
              </a:lnSpc>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no failures in core subjects.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5ED226F1-C9DD-4535-B4AB-17B19577203E}"/>
              </a:ext>
            </a:extLst>
          </p:cNvPr>
          <p:cNvGrpSpPr/>
          <p:nvPr/>
        </p:nvGrpSpPr>
        <p:grpSpPr>
          <a:xfrm>
            <a:off x="827117" y="3429000"/>
            <a:ext cx="2304891" cy="1735244"/>
            <a:chOff x="843280" y="3315642"/>
            <a:chExt cx="2304891" cy="1735244"/>
          </a:xfrm>
        </p:grpSpPr>
        <p:pic>
          <p:nvPicPr>
            <p:cNvPr id="4" name="Picture 3">
              <a:extLst>
                <a:ext uri="{FF2B5EF4-FFF2-40B4-BE49-F238E27FC236}">
                  <a16:creationId xmlns:a16="http://schemas.microsoft.com/office/drawing/2014/main" id="{06F370AE-9B1F-4F09-9081-9D425839B4EE}"/>
                </a:ext>
              </a:extLst>
            </p:cNvPr>
            <p:cNvPicPr>
              <a:picLocks noChangeAspect="1"/>
            </p:cNvPicPr>
            <p:nvPr/>
          </p:nvPicPr>
          <p:blipFill>
            <a:blip r:embed="rId3"/>
            <a:stretch>
              <a:fillRect/>
            </a:stretch>
          </p:blipFill>
          <p:spPr>
            <a:xfrm>
              <a:off x="944379" y="3315642"/>
              <a:ext cx="2203792" cy="1550998"/>
            </a:xfrm>
            <a:prstGeom prst="rect">
              <a:avLst/>
            </a:prstGeom>
          </p:spPr>
        </p:pic>
        <p:sp>
          <p:nvSpPr>
            <p:cNvPr id="5" name="TextBox 4">
              <a:extLst>
                <a:ext uri="{FF2B5EF4-FFF2-40B4-BE49-F238E27FC236}">
                  <a16:creationId xmlns:a16="http://schemas.microsoft.com/office/drawing/2014/main" id="{71812E61-00B8-47FE-9592-6CA50D7640DD}"/>
                </a:ext>
              </a:extLst>
            </p:cNvPr>
            <p:cNvSpPr txBox="1"/>
            <p:nvPr/>
          </p:nvSpPr>
          <p:spPr>
            <a:xfrm>
              <a:off x="843280" y="4835442"/>
              <a:ext cx="949299" cy="215444"/>
            </a:xfrm>
            <a:prstGeom prst="rect">
              <a:avLst/>
            </a:prstGeom>
            <a:noFill/>
          </p:spPr>
          <p:txBody>
            <a:bodyPr wrap="none" rtlCol="0">
              <a:spAutoFit/>
            </a:bodyPr>
            <a:lstStyle/>
            <a:p>
              <a:r>
                <a:rPr lang="en-US" sz="800" dirty="0">
                  <a:latin typeface="Calibri" panose="020F0502020204030204" pitchFamily="34" charset="0"/>
                  <a:hlinkClick r:id="rId4"/>
                </a:rPr>
                <a:t>All Free Download</a:t>
              </a:r>
              <a:endParaRPr lang="en-US" sz="800" dirty="0">
                <a:latin typeface="Calibri" panose="020F0502020204030204" pitchFamily="34" charset="0"/>
              </a:endParaRPr>
            </a:p>
          </p:txBody>
        </p:sp>
      </p:grpSp>
      <p:sp>
        <p:nvSpPr>
          <p:cNvPr id="3" name="TextBox 2">
            <a:extLst>
              <a:ext uri="{FF2B5EF4-FFF2-40B4-BE49-F238E27FC236}">
                <a16:creationId xmlns:a16="http://schemas.microsoft.com/office/drawing/2014/main" id="{6489F1DA-22B9-8844-9FFD-B4FF05BC55B0}"/>
              </a:ext>
            </a:extLst>
          </p:cNvPr>
          <p:cNvSpPr txBox="1"/>
          <p:nvPr/>
        </p:nvSpPr>
        <p:spPr>
          <a:xfrm>
            <a:off x="194872" y="6465937"/>
            <a:ext cx="4152276" cy="307777"/>
          </a:xfrm>
          <a:prstGeom prst="rect">
            <a:avLst/>
          </a:prstGeom>
          <a:noFill/>
        </p:spPr>
        <p:txBody>
          <a:bodyPr wrap="square" rtlCol="0">
            <a:spAutoFit/>
          </a:bodyPr>
          <a:lstStyle/>
          <a:p>
            <a:r>
              <a:rPr lang="en-US" sz="1400" dirty="0"/>
              <a:t>(Camara, 2013)</a:t>
            </a:r>
          </a:p>
        </p:txBody>
      </p:sp>
      <p:sp>
        <p:nvSpPr>
          <p:cNvPr id="7" name="Slide Number Placeholder 6">
            <a:extLst>
              <a:ext uri="{FF2B5EF4-FFF2-40B4-BE49-F238E27FC236}">
                <a16:creationId xmlns:a16="http://schemas.microsoft.com/office/drawing/2014/main" id="{AFC36AC6-F0EA-43BB-8BB3-0AFAA23C6573}"/>
              </a:ext>
            </a:extLst>
          </p:cNvPr>
          <p:cNvSpPr>
            <a:spLocks noGrp="1"/>
          </p:cNvSpPr>
          <p:nvPr>
            <p:ph type="sldNum" sz="quarter" idx="12"/>
          </p:nvPr>
        </p:nvSpPr>
        <p:spPr/>
        <p:txBody>
          <a:bodyPr/>
          <a:lstStyle/>
          <a:p>
            <a:fld id="{5ACA6E70-B3F6-4AC7-8377-301945A91482}" type="slidenum">
              <a:rPr lang="en-US" smtClean="0"/>
              <a:pPr/>
              <a:t>9</a:t>
            </a:fld>
            <a:endParaRPr lang="en-US" dirty="0"/>
          </a:p>
        </p:txBody>
      </p:sp>
    </p:spTree>
    <p:extLst>
      <p:ext uri="{BB962C8B-B14F-4D97-AF65-F5344CB8AC3E}">
        <p14:creationId xmlns:p14="http://schemas.microsoft.com/office/powerpoint/2010/main" val="1421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5197</TotalTime>
  <Words>4598</Words>
  <Application>Microsoft Macintosh PowerPoint</Application>
  <PresentationFormat>Widescreen</PresentationFormat>
  <Paragraphs>377</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Amienne</vt:lpstr>
      <vt:lpstr>Arial</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Diane J Tedick PhD</cp:lastModifiedBy>
  <cp:revision>192</cp:revision>
  <dcterms:created xsi:type="dcterms:W3CDTF">2021-03-23T19:16:46Z</dcterms:created>
  <dcterms:modified xsi:type="dcterms:W3CDTF">2021-06-09T19:03:28Z</dcterms:modified>
</cp:coreProperties>
</file>