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 id="2147483911" r:id="rId2"/>
  </p:sldMasterIdLst>
  <p:notesMasterIdLst>
    <p:notesMasterId r:id="rId40"/>
  </p:notesMasterIdLst>
  <p:sldIdLst>
    <p:sldId id="427" r:id="rId3"/>
    <p:sldId id="362" r:id="rId4"/>
    <p:sldId id="353" r:id="rId5"/>
    <p:sldId id="377" r:id="rId6"/>
    <p:sldId id="256" r:id="rId7"/>
    <p:sldId id="481" r:id="rId8"/>
    <p:sldId id="257" r:id="rId9"/>
    <p:sldId id="258" r:id="rId10"/>
    <p:sldId id="276" r:id="rId11"/>
    <p:sldId id="525" r:id="rId12"/>
    <p:sldId id="524" r:id="rId13"/>
    <p:sldId id="260" r:id="rId14"/>
    <p:sldId id="261" r:id="rId15"/>
    <p:sldId id="262" r:id="rId16"/>
    <p:sldId id="528" r:id="rId17"/>
    <p:sldId id="277" r:id="rId18"/>
    <p:sldId id="522" r:id="rId19"/>
    <p:sldId id="527" r:id="rId20"/>
    <p:sldId id="267" r:id="rId21"/>
    <p:sldId id="274" r:id="rId22"/>
    <p:sldId id="476" r:id="rId23"/>
    <p:sldId id="270" r:id="rId24"/>
    <p:sldId id="485" r:id="rId25"/>
    <p:sldId id="479" r:id="rId26"/>
    <p:sldId id="477" r:id="rId27"/>
    <p:sldId id="457" r:id="rId28"/>
    <p:sldId id="474" r:id="rId29"/>
    <p:sldId id="478" r:id="rId30"/>
    <p:sldId id="487" r:id="rId31"/>
    <p:sldId id="278" r:id="rId32"/>
    <p:sldId id="483" r:id="rId33"/>
    <p:sldId id="482" r:id="rId34"/>
    <p:sldId id="516" r:id="rId35"/>
    <p:sldId id="517" r:id="rId36"/>
    <p:sldId id="520" r:id="rId37"/>
    <p:sldId id="521" r:id="rId38"/>
    <p:sldId id="38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een" initials="M" lastIdx="1" clrIdx="0">
    <p:extLst>
      <p:ext uri="{19B8F6BF-5375-455C-9EA6-DF929625EA0E}">
        <p15:presenceInfo xmlns:p15="http://schemas.microsoft.com/office/powerpoint/2012/main" userId="3824193e914915c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409" autoAdjust="0"/>
    <p:restoredTop sz="79833" autoAdjust="0"/>
  </p:normalViewPr>
  <p:slideViewPr>
    <p:cSldViewPr snapToGrid="0">
      <p:cViewPr varScale="1">
        <p:scale>
          <a:sx n="65" d="100"/>
          <a:sy n="65" d="100"/>
        </p:scale>
        <p:origin x="317" y="38"/>
      </p:cViewPr>
      <p:guideLst>
        <p:guide orient="horz" pos="2160"/>
        <p:guide pos="3840"/>
      </p:guideLst>
    </p:cSldViewPr>
  </p:slideViewPr>
  <p:outlineViewPr>
    <p:cViewPr>
      <p:scale>
        <a:sx n="100" d="100"/>
        <a:sy n="100" d="100"/>
      </p:scale>
      <p:origin x="0" y="0"/>
    </p:cViewPr>
  </p:outlineViewPr>
  <p:notesTextViewPr>
    <p:cViewPr>
      <p:scale>
        <a:sx n="66" d="100"/>
        <a:sy n="66"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AA863736-4B0C-4BC3-BF56-D5F8F9DEC51D}" type="datetimeFigureOut">
              <a:rPr lang="en-US" smtClean="0"/>
              <a:pPr/>
              <a:t>5/31/2021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26529C17-051B-4EAF-85C7-9865EAA2BA8E}" type="slidenum">
              <a:rPr lang="en-US" smtClean="0"/>
              <a:pPr/>
              <a:t>‹#›</a:t>
            </a:fld>
            <a:endParaRPr lang="en-US" dirty="0"/>
          </a:p>
        </p:txBody>
      </p:sp>
    </p:spTree>
    <p:extLst>
      <p:ext uri="{BB962C8B-B14F-4D97-AF65-F5344CB8AC3E}">
        <p14:creationId xmlns:p14="http://schemas.microsoft.com/office/powerpoint/2010/main" val="2477710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400" i="1" baseline="0" dirty="0"/>
              <a:t>Notes to facilitators in italics.</a:t>
            </a:r>
          </a:p>
          <a:p>
            <a:pPr lvl="0">
              <a:spcBef>
                <a:spcPts val="0"/>
              </a:spcBef>
              <a:buNone/>
            </a:pPr>
            <a:endParaRPr lang="en" i="1" baseline="0" dirty="0"/>
          </a:p>
          <a:p>
            <a:pPr lvl="0">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t>10</a:t>
            </a:fld>
            <a:endParaRPr lang="en-US"/>
          </a:p>
        </p:txBody>
      </p:sp>
    </p:spTree>
    <p:extLst>
      <p:ext uri="{BB962C8B-B14F-4D97-AF65-F5344CB8AC3E}">
        <p14:creationId xmlns:p14="http://schemas.microsoft.com/office/powerpoint/2010/main" val="3393182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t>11</a:t>
            </a:fld>
            <a:endParaRPr lang="en-US"/>
          </a:p>
        </p:txBody>
      </p:sp>
    </p:spTree>
    <p:extLst>
      <p:ext uri="{BB962C8B-B14F-4D97-AF65-F5344CB8AC3E}">
        <p14:creationId xmlns:p14="http://schemas.microsoft.com/office/powerpoint/2010/main" val="3968558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Your child may not see this.  It’s up to you to keep your child on course.</a:t>
            </a:r>
          </a:p>
        </p:txBody>
      </p:sp>
      <p:sp>
        <p:nvSpPr>
          <p:cNvPr id="4" name="Slide Number Placeholder 3"/>
          <p:cNvSpPr>
            <a:spLocks noGrp="1"/>
          </p:cNvSpPr>
          <p:nvPr>
            <p:ph type="sldNum" sz="quarter" idx="5"/>
          </p:nvPr>
        </p:nvSpPr>
        <p:spPr/>
        <p:txBody>
          <a:bodyPr/>
          <a:lstStyle/>
          <a:p>
            <a:fld id="{26529C17-051B-4EAF-85C7-9865EAA2BA8E}" type="slidenum">
              <a:rPr lang="en-US" smtClean="0"/>
              <a:t>12</a:t>
            </a:fld>
            <a:endParaRPr lang="en-US"/>
          </a:p>
        </p:txBody>
      </p:sp>
    </p:spTree>
    <p:extLst>
      <p:ext uri="{BB962C8B-B14F-4D97-AF65-F5344CB8AC3E}">
        <p14:creationId xmlns:p14="http://schemas.microsoft.com/office/powerpoint/2010/main" val="1006713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pPr/>
              <a:t>13</a:t>
            </a:fld>
            <a:endParaRPr lang="en-US" dirty="0"/>
          </a:p>
        </p:txBody>
      </p:sp>
    </p:spTree>
    <p:extLst>
      <p:ext uri="{BB962C8B-B14F-4D97-AF65-F5344CB8AC3E}">
        <p14:creationId xmlns:p14="http://schemas.microsoft.com/office/powerpoint/2010/main" val="2749982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sz="1200" dirty="0">
                <a:ea typeface="Calibri" panose="020F0502020204030204" pitchFamily="34" charset="0"/>
                <a:cs typeface="Calibri" panose="020F0502020204030204" pitchFamily="34" charset="0"/>
              </a:rPr>
              <a:t>“We know that adolescence is a period both of self-discovery and self-doubt. </a:t>
            </a:r>
          </a:p>
          <a:p>
            <a:pPr lvl="0">
              <a:defRPr/>
            </a:pPr>
            <a:endParaRPr lang="en-US" sz="1200" dirty="0">
              <a:ea typeface="Calibri" panose="020F0502020204030204" pitchFamily="34" charset="0"/>
              <a:cs typeface="Calibri" panose="020F0502020204030204" pitchFamily="34" charset="0"/>
            </a:endParaRPr>
          </a:p>
          <a:p>
            <a:pPr lvl="0">
              <a:defRPr/>
            </a:pPr>
            <a:r>
              <a:rPr lang="en-US" sz="1200" dirty="0">
                <a:ea typeface="Calibri" panose="020F0502020204030204" pitchFamily="34" charset="0"/>
                <a:cs typeface="Calibri" panose="020F0502020204030204" pitchFamily="34" charset="0"/>
              </a:rPr>
              <a:t>Parents can support their child and the work of the school by working with their child to develop a positive self-esteem and self-belief. </a:t>
            </a:r>
            <a:br>
              <a:rPr lang="en-US" sz="1200" dirty="0">
                <a:ea typeface="Calibri" panose="020F0502020204030204" pitchFamily="34" charset="0"/>
                <a:cs typeface="Calibri" panose="020F0502020204030204" pitchFamily="34" charset="0"/>
              </a:rPr>
            </a:br>
            <a:endParaRPr lang="en-US" sz="1200" dirty="0">
              <a:ea typeface="Calibri" panose="020F0502020204030204" pitchFamily="34" charset="0"/>
              <a:cs typeface="Calibri" panose="020F0502020204030204" pitchFamily="34" charset="0"/>
            </a:endParaRPr>
          </a:p>
          <a:p>
            <a:pPr lvl="0">
              <a:defRPr/>
            </a:pPr>
            <a:r>
              <a:rPr lang="en-US" sz="1200" dirty="0">
                <a:ea typeface="Calibri" panose="020F0502020204030204" pitchFamily="34" charset="0"/>
                <a:cs typeface="Calibri" panose="020F0502020204030204" pitchFamily="34" charset="0"/>
              </a:rPr>
              <a:t>By assisting their child to have a positive attitude towards staff and the work of the school, and by helping them to develop organizational strategies to support learning, parents can positively impact on their child’s learning.” </a:t>
            </a:r>
            <a:endParaRPr lang="en-US" sz="1200" dirty="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565690D-B0C3-4BAB-A587-3EA5670B7A08}" type="slidenum">
              <a:rPr lang="en-US" smtClean="0"/>
              <a:t>14</a:t>
            </a:fld>
            <a:endParaRPr lang="en-US"/>
          </a:p>
        </p:txBody>
      </p:sp>
    </p:spTree>
    <p:extLst>
      <p:ext uri="{BB962C8B-B14F-4D97-AF65-F5344CB8AC3E}">
        <p14:creationId xmlns:p14="http://schemas.microsoft.com/office/powerpoint/2010/main" val="63605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kern="1200" dirty="0">
                <a:solidFill>
                  <a:schemeClr val="tx1"/>
                </a:solidFill>
                <a:effectLst/>
                <a:latin typeface="Calibri" panose="020F0502020204030204" pitchFamily="34" charset="0"/>
                <a:ea typeface="+mn-ea"/>
                <a:cs typeface="+mn-cs"/>
              </a:rPr>
              <a:t>Ask participants what benefits they have personally observed since their child began middle school.  Share out with the whole group a couple responses from both English and Spanish speakers. </a:t>
            </a:r>
            <a:endParaRPr lang="en-US" sz="1400" kern="1200" dirty="0">
              <a:solidFill>
                <a:schemeClr val="tx1"/>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5"/>
          </p:nvPr>
        </p:nvSpPr>
        <p:spPr/>
        <p:txBody>
          <a:bodyPr/>
          <a:lstStyle/>
          <a:p>
            <a:fld id="{26529C17-051B-4EAF-85C7-9865EAA2BA8E}" type="slidenum">
              <a:rPr lang="en-US" smtClean="0"/>
              <a:t>16</a:t>
            </a:fld>
            <a:endParaRPr lang="en-US"/>
          </a:p>
        </p:txBody>
      </p:sp>
    </p:spTree>
    <p:extLst>
      <p:ext uri="{BB962C8B-B14F-4D97-AF65-F5344CB8AC3E}">
        <p14:creationId xmlns:p14="http://schemas.microsoft.com/office/powerpoint/2010/main" val="4088894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i="1" dirty="0"/>
          </a:p>
        </p:txBody>
      </p:sp>
      <p:sp>
        <p:nvSpPr>
          <p:cNvPr id="4" name="Slide Number Placeholder 3"/>
          <p:cNvSpPr>
            <a:spLocks noGrp="1"/>
          </p:cNvSpPr>
          <p:nvPr>
            <p:ph type="sldNum" sz="quarter" idx="5"/>
          </p:nvPr>
        </p:nvSpPr>
        <p:spPr/>
        <p:txBody>
          <a:bodyPr/>
          <a:lstStyle/>
          <a:p>
            <a:fld id="{26529C17-051B-4EAF-85C7-9865EAA2BA8E}" type="slidenum">
              <a:rPr lang="en-US" smtClean="0"/>
              <a:t>17</a:t>
            </a:fld>
            <a:endParaRPr lang="en-US"/>
          </a:p>
        </p:txBody>
      </p:sp>
    </p:spTree>
    <p:extLst>
      <p:ext uri="{BB962C8B-B14F-4D97-AF65-F5344CB8AC3E}">
        <p14:creationId xmlns:p14="http://schemas.microsoft.com/office/powerpoint/2010/main" val="807940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i="1" dirty="0"/>
              <a:t>Ask participants what word stands out in this list:  PREPARATION.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It is clear that high school is not the end point, but a steppingstone.  We will look more closely at the additional benefits during our next session.</a:t>
            </a:r>
            <a:endParaRPr lang="en-US" sz="1400" i="1" dirty="0"/>
          </a:p>
          <a:p>
            <a:endParaRPr lang="en-US" sz="1400" i="1" dirty="0"/>
          </a:p>
        </p:txBody>
      </p:sp>
      <p:sp>
        <p:nvSpPr>
          <p:cNvPr id="4" name="Slide Number Placeholder 3"/>
          <p:cNvSpPr>
            <a:spLocks noGrp="1"/>
          </p:cNvSpPr>
          <p:nvPr>
            <p:ph type="sldNum" sz="quarter" idx="5"/>
          </p:nvPr>
        </p:nvSpPr>
        <p:spPr/>
        <p:txBody>
          <a:bodyPr/>
          <a:lstStyle/>
          <a:p>
            <a:fld id="{26529C17-051B-4EAF-85C7-9865EAA2BA8E}" type="slidenum">
              <a:rPr lang="en-US" smtClean="0"/>
              <a:t>18</a:t>
            </a:fld>
            <a:endParaRPr lang="en-US"/>
          </a:p>
        </p:txBody>
      </p:sp>
    </p:spTree>
    <p:extLst>
      <p:ext uri="{BB962C8B-B14F-4D97-AF65-F5344CB8AC3E}">
        <p14:creationId xmlns:p14="http://schemas.microsoft.com/office/powerpoint/2010/main" val="3267931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400" i="1" dirty="0"/>
              <a:t>Walk them through the chart.  Focus on the speaking data</a:t>
            </a:r>
            <a:r>
              <a:rPr lang="en-US" sz="1400" i="1" baseline="0" dirty="0"/>
              <a:t> (the second set of bars).</a:t>
            </a:r>
            <a:r>
              <a:rPr lang="es-ES" sz="1400" kern="1200" dirty="0">
                <a:solidFill>
                  <a:schemeClr val="tx1"/>
                </a:solidFill>
                <a:effectLs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ea typeface="+mn-ea"/>
                <a:cs typeface="+mn-cs"/>
              </a:rPr>
              <a:t>For immigrant families, the ability to understand, speak, read, and write the home language disappears very quickly. A study in Southern California found that only 45% of first-generation adults who immigrated to the United States before the age of 13 could still speak the language of their parents well. Only 35% of second-generation immigrants could speak their home language.  And only 5% of third-generation immigrants could speak the language of their grandparents.  Without making a conscious effort to maintain it, families can lose their home language in 3 to 4 generations, showing just how powerful English is in the U.S.</a:t>
            </a:r>
          </a:p>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t>19</a:t>
            </a:fld>
            <a:endParaRPr lang="en-US"/>
          </a:p>
        </p:txBody>
      </p:sp>
    </p:spTree>
    <p:extLst>
      <p:ext uri="{BB962C8B-B14F-4D97-AF65-F5344CB8AC3E}">
        <p14:creationId xmlns:p14="http://schemas.microsoft.com/office/powerpoint/2010/main" val="3764232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pPr/>
              <a:t>20</a:t>
            </a:fld>
            <a:endParaRPr lang="en-US" dirty="0"/>
          </a:p>
        </p:txBody>
      </p:sp>
    </p:spTree>
    <p:extLst>
      <p:ext uri="{BB962C8B-B14F-4D97-AF65-F5344CB8AC3E}">
        <p14:creationId xmlns:p14="http://schemas.microsoft.com/office/powerpoint/2010/main" val="494538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a:t>
            </a:r>
            <a:r>
              <a:rPr lang="en-US" sz="1400" baseline="0" dirty="0"/>
              <a:t> Dual Language and Immersion Family Education </a:t>
            </a:r>
            <a:r>
              <a:rPr lang="en-US" sz="1400" dirty="0"/>
              <a:t>program is supported by a United States Department of Education grant from the Office of English Language Acquisition.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Facilitators: Encourage participants to sit in mixed language</a:t>
            </a:r>
            <a:r>
              <a:rPr lang="en-US" sz="1400" i="1" baseline="0" dirty="0"/>
              <a:t> groups.  Make sure there is at least one bilingual in each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baseline="0" dirty="0"/>
              <a:t>We are going to be giving these sessions bilingually rather than separating you into different language groups. Your children are together for instruction and that integration is key to program success. Keep in mind, however, that although we will be doing these sessions bilingually, your children are taught in one language or the other – the teachers don’t translate or use both languages during their instruction.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kern="1200" dirty="0">
                <a:solidFill>
                  <a:schemeClr val="tx1"/>
                </a:solidFill>
                <a:effectLst/>
                <a:latin typeface="Calibri" panose="020F0502020204030204" pitchFamily="34" charset="0"/>
                <a:ea typeface="+mn-ea"/>
                <a:cs typeface="+mn-cs"/>
              </a:rPr>
              <a:t>Do not present the information in both languages.  Remind participants that everything you’re saying is in their handout.  You can however, translate questions or comments, as they come up.</a:t>
            </a:r>
            <a:endParaRPr lang="en-US" sz="14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Tree>
    <p:extLst>
      <p:ext uri="{BB962C8B-B14F-4D97-AF65-F5344CB8AC3E}">
        <p14:creationId xmlns:p14="http://schemas.microsoft.com/office/powerpoint/2010/main" val="243119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pPr/>
              <a:t>21</a:t>
            </a:fld>
            <a:endParaRPr lang="en-US" dirty="0"/>
          </a:p>
        </p:txBody>
      </p:sp>
    </p:spTree>
    <p:extLst>
      <p:ext uri="{BB962C8B-B14F-4D97-AF65-F5344CB8AC3E}">
        <p14:creationId xmlns:p14="http://schemas.microsoft.com/office/powerpoint/2010/main" val="185647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a:t>In a 2011 study, sponsored by the U.S. Department of Education, researchers used a database of 1,477 students enrolled in Spanish, French, Japanese, or Chinese immersion language programs in 14 states across the U.S.   By grade 12, DLI Students outperformed their non-DLI peers in reading, writing and, especially, speaking the second language.  </a:t>
            </a:r>
          </a:p>
          <a:p>
            <a:endParaRPr lang="en-US"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baseline="0" dirty="0"/>
              <a:t>Explain:  </a:t>
            </a:r>
            <a:r>
              <a:rPr lang="en-US" sz="1400" baseline="0" dirty="0"/>
              <a:t>ACTFL stands for </a:t>
            </a:r>
            <a:r>
              <a:rPr lang="en-US" sz="1400" b="0" baseline="0" dirty="0"/>
              <a:t>American Council on the Teaching of Foreign Languages.   </a:t>
            </a:r>
            <a:r>
              <a:rPr lang="en-US" sz="1400" baseline="0" dirty="0"/>
              <a:t>The ACTFL Proficiency Guidelines are a description of what individuals can do with language in terms of speaking, writing, listening, and reading in real-world situations in a spontaneous and non-rehearsed context</a:t>
            </a:r>
            <a:r>
              <a:rPr lang="en-US" sz="1400" i="1" baseline="0" dirty="0"/>
              <a:t>.  Next slide shows descriptors.</a:t>
            </a:r>
            <a:endParaRPr lang="en-US" sz="1400" b="0" i="1" baseline="0" dirty="0"/>
          </a:p>
          <a:p>
            <a:endParaRPr lang="en-US" sz="1400" i="1" dirty="0"/>
          </a:p>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t>22</a:t>
            </a:fld>
            <a:endParaRPr lang="en-US"/>
          </a:p>
        </p:txBody>
      </p:sp>
    </p:spTree>
    <p:extLst>
      <p:ext uri="{BB962C8B-B14F-4D97-AF65-F5344CB8AC3E}">
        <p14:creationId xmlns:p14="http://schemas.microsoft.com/office/powerpoint/2010/main" val="3488572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Here are some general descriptions of speaking, reading and writing levels of Intermediate Low and Intermediate Mid language learners.</a:t>
            </a:r>
          </a:p>
        </p:txBody>
      </p:sp>
      <p:sp>
        <p:nvSpPr>
          <p:cNvPr id="4" name="Slide Number Placeholder 3"/>
          <p:cNvSpPr>
            <a:spLocks noGrp="1"/>
          </p:cNvSpPr>
          <p:nvPr>
            <p:ph type="sldNum" sz="quarter" idx="5"/>
          </p:nvPr>
        </p:nvSpPr>
        <p:spPr/>
        <p:txBody>
          <a:bodyPr/>
          <a:lstStyle/>
          <a:p>
            <a:fld id="{26529C17-051B-4EAF-85C7-9865EAA2BA8E}" type="slidenum">
              <a:rPr lang="en-US" smtClean="0"/>
              <a:t>23</a:t>
            </a:fld>
            <a:endParaRPr lang="en-US"/>
          </a:p>
        </p:txBody>
      </p:sp>
    </p:spTree>
    <p:extLst>
      <p:ext uri="{BB962C8B-B14F-4D97-AF65-F5344CB8AC3E}">
        <p14:creationId xmlns:p14="http://schemas.microsoft.com/office/powerpoint/2010/main" val="2897701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graph from the same study shows speaking scores of immersion students from grade 6 to grade 12.  Only about 41% of sixth graders were at a combined score of levels 4-6.  It took until grade 12 to reach the combined score of 96.9% for levels 4 - 6.  This graph also shows a dramatic drop-off in level 6+ between 9</a:t>
            </a:r>
            <a:r>
              <a:rPr lang="en-US" sz="1400" baseline="30000" dirty="0"/>
              <a:t>th</a:t>
            </a:r>
            <a:r>
              <a:rPr lang="en-US" sz="1400" dirty="0"/>
              <a:t> and 10</a:t>
            </a:r>
            <a:r>
              <a:rPr lang="en-US" sz="1400" baseline="30000" dirty="0"/>
              <a:t>th</a:t>
            </a:r>
            <a:r>
              <a:rPr lang="en-US" sz="1400" dirty="0"/>
              <a:t> grade.  This is often the point between middle and high school, where fewer courses are offered in the immersion language. </a:t>
            </a:r>
          </a:p>
        </p:txBody>
      </p:sp>
      <p:sp>
        <p:nvSpPr>
          <p:cNvPr id="4" name="Slide Number Placeholder 3"/>
          <p:cNvSpPr>
            <a:spLocks noGrp="1"/>
          </p:cNvSpPr>
          <p:nvPr>
            <p:ph type="sldNum" sz="quarter" idx="5"/>
          </p:nvPr>
        </p:nvSpPr>
        <p:spPr/>
        <p:txBody>
          <a:bodyPr/>
          <a:lstStyle/>
          <a:p>
            <a:fld id="{26529C17-051B-4EAF-85C7-9865EAA2BA8E}" type="slidenum">
              <a:rPr lang="en-US" smtClean="0"/>
              <a:t>24</a:t>
            </a:fld>
            <a:endParaRPr lang="en-US"/>
          </a:p>
        </p:txBody>
      </p:sp>
    </p:spTree>
    <p:extLst>
      <p:ext uri="{BB962C8B-B14F-4D97-AF65-F5344CB8AC3E}">
        <p14:creationId xmlns:p14="http://schemas.microsoft.com/office/powerpoint/2010/main" val="3749982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pPr/>
              <a:t>25</a:t>
            </a:fld>
            <a:endParaRPr lang="en-US" dirty="0"/>
          </a:p>
        </p:txBody>
      </p:sp>
    </p:spTree>
    <p:extLst>
      <p:ext uri="{BB962C8B-B14F-4D97-AF65-F5344CB8AC3E}">
        <p14:creationId xmlns:p14="http://schemas.microsoft.com/office/powerpoint/2010/main" val="752358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Despite the many benefits of DLI at the secondary level, Spanish home language parents often fear that their child will not acquire the skills necessary to be successful in English.  </a:t>
            </a:r>
            <a:r>
              <a:rPr kumimoji="0" lang="en-US" altLang="en-US" sz="1400" b="0" i="0" u="none" strike="noStrike" kern="1200" cap="none" normalizeH="0" baseline="0" dirty="0">
                <a:ln>
                  <a:noFill/>
                </a:ln>
                <a:solidFill>
                  <a:schemeClr val="tx1"/>
                </a:solidFill>
                <a:effectLst/>
                <a:ea typeface="+mn-ea"/>
                <a:cs typeface="+mn-cs"/>
              </a:rPr>
              <a:t>T</a:t>
            </a:r>
            <a:r>
              <a:rPr lang="en-US" sz="1400" kern="1200" dirty="0">
                <a:solidFill>
                  <a:schemeClr val="tx1"/>
                </a:solidFill>
                <a:effectLst/>
                <a:ea typeface="+mn-ea"/>
                <a:cs typeface="+mn-cs"/>
              </a:rPr>
              <a:t>he benefits mentioned above are </a:t>
            </a:r>
            <a:r>
              <a:rPr lang="en-US" sz="1400" u="sng" kern="1200" dirty="0">
                <a:solidFill>
                  <a:schemeClr val="tx1"/>
                </a:solidFill>
                <a:effectLst/>
                <a:ea typeface="+mn-ea"/>
                <a:cs typeface="+mn-cs"/>
              </a:rPr>
              <a:t>in addition to </a:t>
            </a:r>
            <a:r>
              <a:rPr lang="en-US" sz="1400" kern="1200" dirty="0">
                <a:solidFill>
                  <a:schemeClr val="tx1"/>
                </a:solidFill>
                <a:effectLst/>
                <a:ea typeface="+mn-ea"/>
                <a:cs typeface="+mn-cs"/>
              </a:rPr>
              <a:t>English language learners’ achieving high levels of proficiency in English.  This graph shows English learners’ achievement levels in English reading in a variety of program models. It represents longitudinal research involving over 15,000 students in different programs and languages across several US states. Longitudinal research means that we’re looking at the same students over time. Let’s look at a larger version of the graphic to better interpret it. </a:t>
            </a:r>
            <a:endParaRPr lang="en-US" sz="1400" i="1" baseline="0" dirty="0"/>
          </a:p>
        </p:txBody>
      </p:sp>
    </p:spTree>
    <p:extLst>
      <p:ext uri="{BB962C8B-B14F-4D97-AF65-F5344CB8AC3E}">
        <p14:creationId xmlns:p14="http://schemas.microsoft.com/office/powerpoint/2010/main" val="1993554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baseline="0" dirty="0"/>
              <a:t>You don’t have to go into detail about all of the different kinds of programs on this graph.  Point out the heavy dotted line, which represents average English-language reading achievement levels for native English speakers in English-only programs (for your information only:  NCE = Normal Curve Equivalent – an NCE of 50 = the 50th percentile, which is the average performance of native English-speaking students) that’s depicted by the dotted line and the top 2 lines for ELs in two-way and developmental bilingual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baseline="0" dirty="0"/>
              <a:t>Point to the two top lines as you explain</a:t>
            </a:r>
            <a:r>
              <a:rPr lang="en-US" sz="1400" baseline="0" dirty="0"/>
              <a:t>:  Two-Way DLI programs intentionally bring together students from two language groups – English home language and those who speak the partner language (Spanish) at home.  One-Way Dual Language programs - also known as Developmental </a:t>
            </a:r>
            <a:r>
              <a:rPr lang="en" sz="1400" i="0" dirty="0"/>
              <a:t>Bilingual Education - serve language learners with similar language and cultural backgrounds</a:t>
            </a:r>
            <a:r>
              <a:rPr lang="en-US" sz="1400" i="0" dirty="0"/>
              <a:t> – for example, a group of</a:t>
            </a:r>
            <a:r>
              <a:rPr lang="en-US" sz="1400" i="0" baseline="0" dirty="0"/>
              <a:t> students who speak Spanish at home</a:t>
            </a:r>
            <a:r>
              <a:rPr lang="en" sz="1400" i="0" dirty="0"/>
              <a:t>. These students have the </a:t>
            </a:r>
            <a:r>
              <a:rPr lang="en" sz="1400" i="0" baseline="0" dirty="0"/>
              <a:t>opportunity to </a:t>
            </a:r>
            <a:r>
              <a:rPr lang="en" sz="1400" i="0" dirty="0"/>
              <a:t>maintain and improve their home language </a:t>
            </a:r>
            <a:r>
              <a:rPr lang="en-US" sz="1400" i="0" dirty="0"/>
              <a:t>as</a:t>
            </a:r>
            <a:r>
              <a:rPr lang="en-US" sz="1400" i="0" baseline="0" dirty="0"/>
              <a:t> they learn English</a:t>
            </a:r>
            <a:r>
              <a:rPr lang="en" sz="1400" i="0" dirty="0"/>
              <a:t>.  The two-way model shows the best </a:t>
            </a:r>
            <a:r>
              <a:rPr lang="en-US" sz="1400" i="0" dirty="0"/>
              <a:t>outcomes,</a:t>
            </a:r>
            <a:r>
              <a:rPr lang="en" sz="1400" i="0" dirty="0"/>
              <a:t> and the scores continue to improve from one year to the next.</a:t>
            </a:r>
            <a:endParaRPr lang="en-US" sz="14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1" baseline="0" dirty="0"/>
          </a:p>
        </p:txBody>
      </p:sp>
    </p:spTree>
    <p:extLst>
      <p:ext uri="{BB962C8B-B14F-4D97-AF65-F5344CB8AC3E}">
        <p14:creationId xmlns:p14="http://schemas.microsoft.com/office/powerpoint/2010/main" val="1396153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1" algn="l">
              <a:lnSpc>
                <a:spcPct val="107000"/>
              </a:lnSpc>
              <a:spcBef>
                <a:spcPts val="0"/>
              </a:spcBef>
              <a:spcAft>
                <a:spcPts val="0"/>
              </a:spcAft>
            </a:pPr>
            <a:r>
              <a:rPr lang="en-US" sz="1400" dirty="0">
                <a:effectLst/>
                <a:ea typeface="Calibri" panose="020F0502020204030204" pitchFamily="34" charset="0"/>
                <a:cs typeface="Calibri" panose="020F0502020204030204" pitchFamily="34" charset="0"/>
              </a:rPr>
              <a:t>As their children face more serious academic studies, both English and Spanish home language parents may grow more concerned about having their children taught subjects like math and science in a non-English language, fearing that they will not do as well on standardized tests and college entrance exams.</a:t>
            </a:r>
            <a:endParaRPr lang="en-US" sz="1400" dirty="0">
              <a:effectLst/>
              <a:ea typeface="Calibri" panose="020F0502020204030204" pitchFamily="34" charset="0"/>
              <a:cs typeface="Times New Roman" panose="02020603050405020304" pitchFamily="18" charset="0"/>
            </a:endParaRPr>
          </a:p>
          <a:p>
            <a:pPr>
              <a:spcAft>
                <a:spcPts val="800"/>
              </a:spcAft>
            </a:pPr>
            <a:r>
              <a:rPr lang="en-US" sz="1400" dirty="0">
                <a:effectLst/>
                <a:ea typeface="Calibri" panose="020F0502020204030204" pitchFamily="34" charset="0"/>
                <a:cs typeface="Times New Roman" panose="02020603050405020304" pitchFamily="18" charset="0"/>
              </a:rPr>
              <a:t> </a:t>
            </a:r>
            <a:endParaRPr lang="en-US" sz="1400" dirty="0"/>
          </a:p>
        </p:txBody>
      </p:sp>
      <p:sp>
        <p:nvSpPr>
          <p:cNvPr id="4" name="Slide Number Placeholder 3"/>
          <p:cNvSpPr>
            <a:spLocks noGrp="1"/>
          </p:cNvSpPr>
          <p:nvPr>
            <p:ph type="sldNum" sz="quarter" idx="5"/>
          </p:nvPr>
        </p:nvSpPr>
        <p:spPr/>
        <p:txBody>
          <a:bodyPr/>
          <a:lstStyle/>
          <a:p>
            <a:fld id="{26529C17-051B-4EAF-85C7-9865EAA2BA8E}" type="slidenum">
              <a:rPr lang="en-US" smtClean="0"/>
              <a:t>28</a:t>
            </a:fld>
            <a:endParaRPr lang="en-US"/>
          </a:p>
        </p:txBody>
      </p:sp>
    </p:spTree>
    <p:extLst>
      <p:ext uri="{BB962C8B-B14F-4D97-AF65-F5344CB8AC3E}">
        <p14:creationId xmlns:p14="http://schemas.microsoft.com/office/powerpoint/2010/main" val="2548471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Research over the past five decades has shown similar results.  After an initial lag in English literacy skills, DLI students do as well as or better than their non-DLI peers on standardized tests in reading and math, even when the tests are in English and the instruction has been in the immersion language.</a:t>
            </a:r>
          </a:p>
        </p:txBody>
      </p:sp>
      <p:sp>
        <p:nvSpPr>
          <p:cNvPr id="4" name="Slide Number Placeholder 3"/>
          <p:cNvSpPr>
            <a:spLocks noGrp="1"/>
          </p:cNvSpPr>
          <p:nvPr>
            <p:ph type="sldNum" sz="quarter" idx="5"/>
          </p:nvPr>
        </p:nvSpPr>
        <p:spPr/>
        <p:txBody>
          <a:bodyPr/>
          <a:lstStyle/>
          <a:p>
            <a:fld id="{26529C17-051B-4EAF-85C7-9865EAA2BA8E}" type="slidenum">
              <a:rPr lang="en-US" smtClean="0"/>
              <a:t>29</a:t>
            </a:fld>
            <a:endParaRPr lang="en-US"/>
          </a:p>
        </p:txBody>
      </p:sp>
    </p:spTree>
    <p:extLst>
      <p:ext uri="{BB962C8B-B14F-4D97-AF65-F5344CB8AC3E}">
        <p14:creationId xmlns:p14="http://schemas.microsoft.com/office/powerpoint/2010/main" val="2700156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t>30</a:t>
            </a:fld>
            <a:endParaRPr lang="en-US"/>
          </a:p>
        </p:txBody>
      </p:sp>
    </p:spTree>
    <p:extLst>
      <p:ext uri="{BB962C8B-B14F-4D97-AF65-F5344CB8AC3E}">
        <p14:creationId xmlns:p14="http://schemas.microsoft.com/office/powerpoint/2010/main" val="2940104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pPr>
              <a:buNone/>
            </a:pPr>
            <a:r>
              <a:rPr lang="en-US" sz="1400" i="1" dirty="0"/>
              <a:t>Depending on the size of the group, do this as a whole group (fewer than 10) or at tables.</a:t>
            </a:r>
          </a:p>
          <a:p>
            <a:pPr>
              <a:buNone/>
            </a:pPr>
            <a:r>
              <a:rPr lang="en-US" sz="1400" i="1" dirty="0"/>
              <a:t>5-10 minutes</a:t>
            </a:r>
          </a:p>
        </p:txBody>
      </p:sp>
    </p:spTree>
    <p:extLst>
      <p:ext uri="{BB962C8B-B14F-4D97-AF65-F5344CB8AC3E}">
        <p14:creationId xmlns:p14="http://schemas.microsoft.com/office/powerpoint/2010/main" val="956627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pPr/>
              <a:t>31</a:t>
            </a:fld>
            <a:endParaRPr lang="en-US" dirty="0"/>
          </a:p>
        </p:txBody>
      </p:sp>
    </p:spTree>
    <p:extLst>
      <p:ext uri="{BB962C8B-B14F-4D97-AF65-F5344CB8AC3E}">
        <p14:creationId xmlns:p14="http://schemas.microsoft.com/office/powerpoint/2010/main" val="860135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i="1" dirty="0"/>
              <a:t>This slide is a place-holder only.  The game is a separate PowerPoint named </a:t>
            </a:r>
            <a:r>
              <a:rPr lang="en-US" sz="1400" i="1" dirty="0" err="1"/>
              <a:t>Sp-Eng</a:t>
            </a:r>
            <a:r>
              <a:rPr lang="en-US" sz="1400" i="1" dirty="0"/>
              <a:t> BINGO 6-12</a:t>
            </a:r>
          </a:p>
        </p:txBody>
      </p:sp>
      <p:sp>
        <p:nvSpPr>
          <p:cNvPr id="4" name="Slide Number Placeholder 3"/>
          <p:cNvSpPr>
            <a:spLocks noGrp="1"/>
          </p:cNvSpPr>
          <p:nvPr>
            <p:ph type="sldNum" sz="quarter" idx="5"/>
          </p:nvPr>
        </p:nvSpPr>
        <p:spPr/>
        <p:txBody>
          <a:bodyPr/>
          <a:lstStyle/>
          <a:p>
            <a:fld id="{26529C17-051B-4EAF-85C7-9865EAA2BA8E}" type="slidenum">
              <a:rPr lang="en-US" smtClean="0"/>
              <a:t>32</a:t>
            </a:fld>
            <a:endParaRPr lang="en-US"/>
          </a:p>
        </p:txBody>
      </p:sp>
    </p:spTree>
    <p:extLst>
      <p:ext uri="{BB962C8B-B14F-4D97-AF65-F5344CB8AC3E}">
        <p14:creationId xmlns:p14="http://schemas.microsoft.com/office/powerpoint/2010/main" val="2600390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700088" y="639763"/>
            <a:ext cx="5676900" cy="3194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707708" y="4047054"/>
            <a:ext cx="5661660" cy="3834051"/>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Distribute</a:t>
            </a:r>
            <a:r>
              <a:rPr lang="en-US" sz="1400" i="1" baseline="0" dirty="0"/>
              <a:t> surveys, have them write responses. Tell them you’ll ask for the surveys when they leave. If individuals are not comfortable writing, facilitators can have them share their responses orally while facilitator writes for them.</a:t>
            </a:r>
          </a:p>
          <a:p>
            <a:pPr>
              <a:buNone/>
            </a:pPr>
            <a:endParaRPr lang="en-US" sz="1100" kern="1200" baseline="0" dirty="0">
              <a:solidFill>
                <a:schemeClr val="tx1"/>
              </a:solidFill>
              <a:effectLst/>
              <a:ea typeface="+mn-ea"/>
              <a:cs typeface="+mn-cs"/>
            </a:endParaRPr>
          </a:p>
        </p:txBody>
      </p:sp>
    </p:spTree>
    <p:extLst>
      <p:ext uri="{BB962C8B-B14F-4D97-AF65-F5344CB8AC3E}">
        <p14:creationId xmlns:p14="http://schemas.microsoft.com/office/powerpoint/2010/main" val="1456321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pPr/>
              <a:t>34</a:t>
            </a:fld>
            <a:endParaRPr lang="en-US" dirty="0"/>
          </a:p>
        </p:txBody>
      </p:sp>
    </p:spTree>
    <p:extLst>
      <p:ext uri="{BB962C8B-B14F-4D97-AF65-F5344CB8AC3E}">
        <p14:creationId xmlns:p14="http://schemas.microsoft.com/office/powerpoint/2010/main" val="1938818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7747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909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700088" y="639763"/>
            <a:ext cx="5676900" cy="3194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707708" y="4047054"/>
            <a:ext cx="5661660" cy="3834051"/>
          </a:xfrm>
          <a:prstGeom prst="rect">
            <a:avLst/>
          </a:prstGeom>
        </p:spPr>
        <p:txBody>
          <a:bodyPr wrap="square" lIns="91425" tIns="91425" rIns="91425" bIns="91425" anchor="t" anchorCtr="0">
            <a:noAutofit/>
          </a:bodyPr>
          <a:lstStyle/>
          <a:p>
            <a:pPr>
              <a:buNone/>
            </a:pPr>
            <a:r>
              <a:rPr lang="en-US" sz="1400" i="1" kern="1200" dirty="0">
                <a:solidFill>
                  <a:schemeClr val="tx1"/>
                </a:solidFill>
                <a:effectLst/>
                <a:ea typeface="+mn-ea"/>
                <a:cs typeface="+mn-cs"/>
              </a:rPr>
              <a:t>Because many of the parents are L2 learners themselves, it is important to “read the room”:  check frequently for understanding, rephrase as necessary, keep the acronyms to a minimum.  Use your “teacher talk.”  Assure parents that they should not hesitate to ask for clarification.</a:t>
            </a:r>
            <a:endParaRPr lang="en-US" sz="1400" kern="1200" dirty="0">
              <a:solidFill>
                <a:schemeClr val="tx1"/>
              </a:solidFill>
              <a:effectLst/>
              <a:ea typeface="+mn-ea"/>
              <a:cs typeface="+mn-cs"/>
            </a:endParaRPr>
          </a:p>
          <a:p>
            <a:pPr marL="228600" lvl="0" indent="0" rtl="0">
              <a:spcBef>
                <a:spcPts val="0"/>
              </a:spcBef>
              <a:buNone/>
            </a:pPr>
            <a:endParaRPr lang="e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aseline="0" dirty="0"/>
          </a:p>
        </p:txBody>
      </p:sp>
      <p:sp>
        <p:nvSpPr>
          <p:cNvPr id="4" name="Slide Number Placeholder 3"/>
          <p:cNvSpPr>
            <a:spLocks noGrp="1"/>
          </p:cNvSpPr>
          <p:nvPr>
            <p:ph type="sldNum" sz="quarter" idx="5"/>
          </p:nvPr>
        </p:nvSpPr>
        <p:spPr/>
        <p:txBody>
          <a:bodyPr/>
          <a:lstStyle/>
          <a:p>
            <a:fld id="{26529C17-051B-4EAF-85C7-9865EAA2BA8E}" type="slidenum">
              <a:rPr lang="en-US" smtClean="0"/>
              <a:t>5</a:t>
            </a:fld>
            <a:endParaRPr lang="en-US"/>
          </a:p>
        </p:txBody>
      </p:sp>
    </p:spTree>
    <p:extLst>
      <p:ext uri="{BB962C8B-B14F-4D97-AF65-F5344CB8AC3E}">
        <p14:creationId xmlns:p14="http://schemas.microsoft.com/office/powerpoint/2010/main" val="1144224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i="1" u="none" strike="noStrike" dirty="0">
                <a:solidFill>
                  <a:srgbClr val="0563C1"/>
                </a:solidFill>
                <a:effectLst/>
                <a:ea typeface="Calibri" panose="020F0502020204030204" pitchFamily="34" charset="0"/>
                <a:cs typeface="Calibri" panose="020F0502020204030204" pitchFamily="34" charset="0"/>
              </a:rPr>
              <a:t>Ask participants to think about what such a community might look like.  Distribute index cards.  On one side participants write down one thing that makes them feel (or would make them feel) “understood, valued and respected</a:t>
            </a:r>
            <a:r>
              <a:rPr lang="en-US" sz="1400" i="1" u="none" strike="noStrike" baseline="0" dirty="0">
                <a:solidFill>
                  <a:srgbClr val="0563C1"/>
                </a:solidFill>
                <a:effectLst/>
                <a:ea typeface="Calibri" panose="020F0502020204030204" pitchFamily="34" charset="0"/>
                <a:cs typeface="Calibri" panose="020F0502020204030204" pitchFamily="34" charset="0"/>
              </a:rPr>
              <a:t>.”  On the other side, they write down how this might affect their child’s success and attitude toward school.</a:t>
            </a:r>
            <a:endParaRPr lang="en-US" sz="1400" i="1" baseline="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t>6</a:t>
            </a:fld>
            <a:endParaRPr lang="en-US"/>
          </a:p>
        </p:txBody>
      </p:sp>
    </p:spTree>
    <p:extLst>
      <p:ext uri="{BB962C8B-B14F-4D97-AF65-F5344CB8AC3E}">
        <p14:creationId xmlns:p14="http://schemas.microsoft.com/office/powerpoint/2010/main" val="861128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400" i="1" u="none" strike="noStrike" kern="1200" baseline="0" dirty="0">
                <a:solidFill>
                  <a:schemeClr val="tx1"/>
                </a:solidFill>
                <a:effectLst/>
                <a:ea typeface="+mn-ea"/>
                <a:cs typeface="+mn-cs"/>
              </a:rPr>
              <a:t>Break into small groups.  Parents share what they wrote on the first side of the card and place their cards face up on the table, grouping them by common themes (if there are any).  Whole group:  Ask if any tables had similar ideas and share those out.  Ask parents to look at what they wrote on the back and to share those ideas at their table.  Share out a few ideas from both English and Spanish speakers.</a:t>
            </a:r>
          </a:p>
          <a:p>
            <a:pPr lvl="1"/>
            <a:endParaRPr lang="en-US" sz="1400" i="1" u="none" strike="noStrike" kern="1200" baseline="0" dirty="0">
              <a:solidFill>
                <a:schemeClr val="tx1"/>
              </a:solidFill>
              <a:effectLs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i="1" u="none" strike="noStrike" kern="1200" baseline="0" dirty="0">
                <a:solidFill>
                  <a:schemeClr val="tx1"/>
                </a:solidFill>
                <a:effectLst/>
                <a:ea typeface="+mn-ea"/>
                <a:cs typeface="+mn-cs"/>
              </a:rPr>
              <a:t>End by giving parents some ideas of where to go/what to do in your school or district to make their “understood, valued and respected” ideas known.  Have a handout prepared with pertinent  information – members and schedule of meetings for school board, PTO, contact info for liaison officers, school principals, etc.  (This is part of empowering parents to advocate for themselves, one of three goals in our mission statement.)</a:t>
            </a:r>
            <a:endParaRPr lang="en-US" sz="1400" i="1" kern="1200" baseline="0" dirty="0">
              <a:solidFill>
                <a:schemeClr val="tx1"/>
              </a:solidFill>
              <a:effectLst/>
              <a:ea typeface="+mn-ea"/>
              <a:cs typeface="+mn-cs"/>
            </a:endParaRPr>
          </a:p>
          <a:p>
            <a:pPr lvl="1"/>
            <a:endParaRPr lang="en-US" sz="1400" i="1" kern="1200" baseline="0" dirty="0">
              <a:solidFill>
                <a:schemeClr val="tx1"/>
              </a:solidFill>
              <a:effectLst/>
              <a:ea typeface="+mn-ea"/>
              <a:cs typeface="+mn-cs"/>
            </a:endParaRPr>
          </a:p>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t>7</a:t>
            </a:fld>
            <a:endParaRPr lang="en-US"/>
          </a:p>
        </p:txBody>
      </p:sp>
    </p:spTree>
    <p:extLst>
      <p:ext uri="{BB962C8B-B14F-4D97-AF65-F5344CB8AC3E}">
        <p14:creationId xmlns:p14="http://schemas.microsoft.com/office/powerpoint/2010/main" val="390734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t>8</a:t>
            </a:fld>
            <a:endParaRPr lang="en-US"/>
          </a:p>
        </p:txBody>
      </p:sp>
    </p:spTree>
    <p:extLst>
      <p:ext uri="{BB962C8B-B14F-4D97-AF65-F5344CB8AC3E}">
        <p14:creationId xmlns:p14="http://schemas.microsoft.com/office/powerpoint/2010/main" val="2522162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t>9</a:t>
            </a:fld>
            <a:endParaRPr lang="en-US"/>
          </a:p>
        </p:txBody>
      </p:sp>
    </p:spTree>
    <p:extLst>
      <p:ext uri="{BB962C8B-B14F-4D97-AF65-F5344CB8AC3E}">
        <p14:creationId xmlns:p14="http://schemas.microsoft.com/office/powerpoint/2010/main" val="3835676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E0D0-E29B-43DC-A571-A201DD54CD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6E99BA-8A14-4FE9-8BF6-B9712D0CA9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779974-049E-4828-AEB6-D2038CFF9BFE}"/>
              </a:ext>
            </a:extLst>
          </p:cNvPr>
          <p:cNvSpPr>
            <a:spLocks noGrp="1"/>
          </p:cNvSpPr>
          <p:nvPr>
            <p:ph type="dt" sz="half" idx="10"/>
          </p:nvPr>
        </p:nvSpPr>
        <p:spPr/>
        <p:txBody>
          <a:bodyPr/>
          <a:lstStyle/>
          <a:p>
            <a:fld id="{AF47516C-42D8-471F-9B99-942093EF64FC}" type="datetime1">
              <a:rPr lang="en-US" smtClean="0"/>
              <a:t>5/31/2021</a:t>
            </a:fld>
            <a:endParaRPr lang="en-US"/>
          </a:p>
        </p:txBody>
      </p:sp>
      <p:sp>
        <p:nvSpPr>
          <p:cNvPr id="5" name="Footer Placeholder 4">
            <a:extLst>
              <a:ext uri="{FF2B5EF4-FFF2-40B4-BE49-F238E27FC236}">
                <a16:creationId xmlns:a16="http://schemas.microsoft.com/office/drawing/2014/main" id="{BB92EB55-EF69-4AEC-93E6-8B195B53A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BA24F3-DDA9-493F-A584-65ABD7FC5802}"/>
              </a:ext>
            </a:extLst>
          </p:cNvPr>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2872406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3A96A-FA87-4CBE-B768-90DA859D1D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4955CA-14BE-4311-BB8A-CE5B94D5DB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69DDB-C6B6-4605-A4F6-BE6420A17C08}"/>
              </a:ext>
            </a:extLst>
          </p:cNvPr>
          <p:cNvSpPr>
            <a:spLocks noGrp="1"/>
          </p:cNvSpPr>
          <p:nvPr>
            <p:ph type="dt" sz="half" idx="10"/>
          </p:nvPr>
        </p:nvSpPr>
        <p:spPr/>
        <p:txBody>
          <a:bodyPr/>
          <a:lstStyle/>
          <a:p>
            <a:fld id="{15F0B5AE-249D-4256-B266-2184FDA8E6E9}" type="datetime1">
              <a:rPr lang="en-US" smtClean="0"/>
              <a:t>5/31/2021</a:t>
            </a:fld>
            <a:endParaRPr lang="en-US"/>
          </a:p>
        </p:txBody>
      </p:sp>
      <p:sp>
        <p:nvSpPr>
          <p:cNvPr id="5" name="Footer Placeholder 4">
            <a:extLst>
              <a:ext uri="{FF2B5EF4-FFF2-40B4-BE49-F238E27FC236}">
                <a16:creationId xmlns:a16="http://schemas.microsoft.com/office/drawing/2014/main" id="{8B83C2EB-202B-48B5-B0B2-FF10A63B35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C6FD5A-22A2-494B-BAF1-F9F3C5F8A257}"/>
              </a:ext>
            </a:extLst>
          </p:cNvPr>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4198268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42C0D5-E8B3-4F3B-B40D-85CB1C1D23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F34E7D-A025-4B35-B8B5-779C6AB85F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D916B6-7A2C-428A-93CB-7D39B414D97A}"/>
              </a:ext>
            </a:extLst>
          </p:cNvPr>
          <p:cNvSpPr>
            <a:spLocks noGrp="1"/>
          </p:cNvSpPr>
          <p:nvPr>
            <p:ph type="dt" sz="half" idx="10"/>
          </p:nvPr>
        </p:nvSpPr>
        <p:spPr/>
        <p:txBody>
          <a:bodyPr/>
          <a:lstStyle/>
          <a:p>
            <a:fld id="{1F0D778F-BBA9-4C9E-B601-9DACC29067B9}" type="datetime1">
              <a:rPr lang="en-US" smtClean="0"/>
              <a:t>5/31/2021</a:t>
            </a:fld>
            <a:endParaRPr lang="en-US"/>
          </a:p>
        </p:txBody>
      </p:sp>
      <p:sp>
        <p:nvSpPr>
          <p:cNvPr id="5" name="Footer Placeholder 4">
            <a:extLst>
              <a:ext uri="{FF2B5EF4-FFF2-40B4-BE49-F238E27FC236}">
                <a16:creationId xmlns:a16="http://schemas.microsoft.com/office/drawing/2014/main" id="{5EFEA4AD-8D34-4FBA-BD0A-A68284AB8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1D423-4FF7-4B7F-851C-B50D7320E09E}"/>
              </a:ext>
            </a:extLst>
          </p:cNvPr>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957262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ED89FE-93F8-4FBE-AD0C-9BE057B4A682}" type="datetime1">
              <a:rPr lang="en-US" smtClean="0"/>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4E9FA-37CF-4BA9-A9BB-09DC62AFE1D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627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E0E12C-7DF4-4D65-BC33-78456A39550F}" type="datetime1">
              <a:rPr lang="en-US" smtClean="0"/>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2419513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9D7307-D5A4-44D5-8F25-B8071A1AD088}" type="datetime1">
              <a:rPr lang="en-US" smtClean="0"/>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4E9FA-37CF-4BA9-A9BB-09DC62AFE1D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366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CD1917-5410-478A-81D5-697B5EA75B3A}" type="datetime1">
              <a:rPr lang="en-US" smtClean="0"/>
              <a:t>5/31/2021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8811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38DF31-3180-4C79-9759-7C069ED0C69E}" type="datetime1">
              <a:rPr lang="en-US" smtClean="0"/>
              <a:t>5/31/2021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1345501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9830FC-09B4-4315-811D-549705832F40}" type="datetime1">
              <a:rPr lang="en-US" smtClean="0"/>
              <a:t>5/31/2021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791844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BCB8BB6-3C4F-455B-BCBE-4E557E7E6F1F}" type="datetime1">
              <a:rPr lang="en-US" smtClean="0"/>
              <a:t>5/31/2021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1261158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86935C8-D96C-4FF8-860E-412F62809134}" type="datetime1">
              <a:rPr lang="en-US" smtClean="0"/>
              <a:t>5/31/2021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274E9FA-37CF-4BA9-A9BB-09DC62AFE1DA}" type="slidenum">
              <a:rPr lang="en-US" smtClean="0"/>
              <a:t>‹#›</a:t>
            </a:fld>
            <a:endParaRPr lang="en-US"/>
          </a:p>
        </p:txBody>
      </p:sp>
    </p:spTree>
    <p:extLst>
      <p:ext uri="{BB962C8B-B14F-4D97-AF65-F5344CB8AC3E}">
        <p14:creationId xmlns:p14="http://schemas.microsoft.com/office/powerpoint/2010/main" val="1219012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353CE-134A-49C6-98B8-7E4D0DC2D4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F48B57-C2A5-416B-BC17-B8A54A5CC9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7226F-FAB9-486F-BBF6-9F472DC03D91}"/>
              </a:ext>
            </a:extLst>
          </p:cNvPr>
          <p:cNvSpPr>
            <a:spLocks noGrp="1"/>
          </p:cNvSpPr>
          <p:nvPr>
            <p:ph type="dt" sz="half" idx="10"/>
          </p:nvPr>
        </p:nvSpPr>
        <p:spPr/>
        <p:txBody>
          <a:bodyPr/>
          <a:lstStyle/>
          <a:p>
            <a:fld id="{8869A0FF-F39E-4FF7-8729-47019BA0108A}" type="datetime1">
              <a:rPr lang="en-US" smtClean="0"/>
              <a:t>5/31/2021</a:t>
            </a:fld>
            <a:endParaRPr lang="en-US"/>
          </a:p>
        </p:txBody>
      </p:sp>
      <p:sp>
        <p:nvSpPr>
          <p:cNvPr id="5" name="Footer Placeholder 4">
            <a:extLst>
              <a:ext uri="{FF2B5EF4-FFF2-40B4-BE49-F238E27FC236}">
                <a16:creationId xmlns:a16="http://schemas.microsoft.com/office/drawing/2014/main" id="{4FC59150-D9E3-4277-B332-373817F75A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5A96F-F85C-4C86-99A2-3D4D68829F70}"/>
              </a:ext>
            </a:extLst>
          </p:cNvPr>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2322555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AF6E56-8EB9-4D2E-B277-F6D00427542F}" type="datetime1">
              <a:rPr lang="en-US" smtClean="0"/>
              <a:t>5/31/2021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4148257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6E466-DFF4-4F74-A162-7F972F4913CE}" type="datetime1">
              <a:rPr lang="en-US" smtClean="0"/>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907956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9B0634-E6E9-4A75-A64A-644BA5B2B795}" type="datetime1">
              <a:rPr lang="en-US" smtClean="0"/>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93472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CE631-9C87-4F38-A6FA-927978D996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E0EF0C-EEE6-446C-B6D3-F4D76B1F43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9FF782-54E2-46F7-B7A5-7ABF5AA3D169}"/>
              </a:ext>
            </a:extLst>
          </p:cNvPr>
          <p:cNvSpPr>
            <a:spLocks noGrp="1"/>
          </p:cNvSpPr>
          <p:nvPr>
            <p:ph type="dt" sz="half" idx="10"/>
          </p:nvPr>
        </p:nvSpPr>
        <p:spPr/>
        <p:txBody>
          <a:bodyPr/>
          <a:lstStyle/>
          <a:p>
            <a:fld id="{6D4A0110-7167-490B-87FF-2EE89D638E52}" type="datetime1">
              <a:rPr lang="en-US" smtClean="0"/>
              <a:t>5/31/2021</a:t>
            </a:fld>
            <a:endParaRPr lang="en-US"/>
          </a:p>
        </p:txBody>
      </p:sp>
      <p:sp>
        <p:nvSpPr>
          <p:cNvPr id="5" name="Footer Placeholder 4">
            <a:extLst>
              <a:ext uri="{FF2B5EF4-FFF2-40B4-BE49-F238E27FC236}">
                <a16:creationId xmlns:a16="http://schemas.microsoft.com/office/drawing/2014/main" id="{78A78621-06D1-49AC-98FF-03B58841C7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B9628-4E13-4EBC-B1FB-4B325AE47C6A}"/>
              </a:ext>
            </a:extLst>
          </p:cNvPr>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2740289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3150F-4C1A-48E2-B8CE-83F6CA47E0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ADDB5F-4766-4AEB-BA62-263866A3E3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459ED1-2F5F-43E6-B200-344F7244F4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4A3446-5FE9-4854-A5B3-BFAA7163EAB1}"/>
              </a:ext>
            </a:extLst>
          </p:cNvPr>
          <p:cNvSpPr>
            <a:spLocks noGrp="1"/>
          </p:cNvSpPr>
          <p:nvPr>
            <p:ph type="dt" sz="half" idx="10"/>
          </p:nvPr>
        </p:nvSpPr>
        <p:spPr/>
        <p:txBody>
          <a:bodyPr/>
          <a:lstStyle/>
          <a:p>
            <a:fld id="{550B6E75-7787-4A91-ADDF-6B7069F95838}" type="datetime1">
              <a:rPr lang="en-US" smtClean="0"/>
              <a:t>5/31/2021</a:t>
            </a:fld>
            <a:endParaRPr lang="en-US"/>
          </a:p>
        </p:txBody>
      </p:sp>
      <p:sp>
        <p:nvSpPr>
          <p:cNvPr id="6" name="Footer Placeholder 5">
            <a:extLst>
              <a:ext uri="{FF2B5EF4-FFF2-40B4-BE49-F238E27FC236}">
                <a16:creationId xmlns:a16="http://schemas.microsoft.com/office/drawing/2014/main" id="{4A26768C-077F-405D-969D-34728B843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1E966A-9D51-431A-B9D7-06FD621847FD}"/>
              </a:ext>
            </a:extLst>
          </p:cNvPr>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4079715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556E-F85C-4619-8435-6561523C93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C796C7-EFE4-4DB8-8063-A660D5A70E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3CF9F7-B08B-47B1-A239-014D5D9D84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19A402-5D68-4734-8B3E-99E433DB89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5F2F02-3C32-4F4F-A8CE-F4431C206A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B3A94A-D305-4AB3-B2B0-84E25812A476}"/>
              </a:ext>
            </a:extLst>
          </p:cNvPr>
          <p:cNvSpPr>
            <a:spLocks noGrp="1"/>
          </p:cNvSpPr>
          <p:nvPr>
            <p:ph type="dt" sz="half" idx="10"/>
          </p:nvPr>
        </p:nvSpPr>
        <p:spPr/>
        <p:txBody>
          <a:bodyPr/>
          <a:lstStyle/>
          <a:p>
            <a:fld id="{F45D9317-17D9-44C5-860A-7EFA8FE7E8AC}" type="datetime1">
              <a:rPr lang="en-US" smtClean="0"/>
              <a:t>5/31/2021</a:t>
            </a:fld>
            <a:endParaRPr lang="en-US"/>
          </a:p>
        </p:txBody>
      </p:sp>
      <p:sp>
        <p:nvSpPr>
          <p:cNvPr id="8" name="Footer Placeholder 7">
            <a:extLst>
              <a:ext uri="{FF2B5EF4-FFF2-40B4-BE49-F238E27FC236}">
                <a16:creationId xmlns:a16="http://schemas.microsoft.com/office/drawing/2014/main" id="{45C5C399-56DA-4886-87DE-BC32CE730E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253E7C-512D-496C-84C0-09FC1D7D986E}"/>
              </a:ext>
            </a:extLst>
          </p:cNvPr>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54945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5E0AA-EF37-4DA6-A889-CA2B9C31D3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C7956-76E2-4680-BE95-CB0491A2D081}"/>
              </a:ext>
            </a:extLst>
          </p:cNvPr>
          <p:cNvSpPr>
            <a:spLocks noGrp="1"/>
          </p:cNvSpPr>
          <p:nvPr>
            <p:ph type="dt" sz="half" idx="10"/>
          </p:nvPr>
        </p:nvSpPr>
        <p:spPr/>
        <p:txBody>
          <a:bodyPr/>
          <a:lstStyle/>
          <a:p>
            <a:fld id="{C4E0C11B-F85B-4FD1-BE16-2DAA14BF9EC8}" type="datetime1">
              <a:rPr lang="en-US" smtClean="0"/>
              <a:t>5/31/2021</a:t>
            </a:fld>
            <a:endParaRPr lang="en-US"/>
          </a:p>
        </p:txBody>
      </p:sp>
      <p:sp>
        <p:nvSpPr>
          <p:cNvPr id="4" name="Footer Placeholder 3">
            <a:extLst>
              <a:ext uri="{FF2B5EF4-FFF2-40B4-BE49-F238E27FC236}">
                <a16:creationId xmlns:a16="http://schemas.microsoft.com/office/drawing/2014/main" id="{5B92A57F-07AE-4BFB-BE22-803AE8B875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17E006-49A4-4BDC-819E-7E3D0F26083C}"/>
              </a:ext>
            </a:extLst>
          </p:cNvPr>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213335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0CAC96-27BC-4D43-BF0C-4AB3D0DF12FB}"/>
              </a:ext>
            </a:extLst>
          </p:cNvPr>
          <p:cNvSpPr>
            <a:spLocks noGrp="1"/>
          </p:cNvSpPr>
          <p:nvPr>
            <p:ph type="dt" sz="half" idx="10"/>
          </p:nvPr>
        </p:nvSpPr>
        <p:spPr/>
        <p:txBody>
          <a:bodyPr/>
          <a:lstStyle/>
          <a:p>
            <a:fld id="{73839C66-B71B-4C27-9AA1-4996FCC90BA1}" type="datetime1">
              <a:rPr lang="en-US" smtClean="0"/>
              <a:t>5/31/2021</a:t>
            </a:fld>
            <a:endParaRPr lang="en-US"/>
          </a:p>
        </p:txBody>
      </p:sp>
      <p:sp>
        <p:nvSpPr>
          <p:cNvPr id="3" name="Footer Placeholder 2">
            <a:extLst>
              <a:ext uri="{FF2B5EF4-FFF2-40B4-BE49-F238E27FC236}">
                <a16:creationId xmlns:a16="http://schemas.microsoft.com/office/drawing/2014/main" id="{2DF15F38-7C8E-4F0B-8AF6-365D7B24CC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656BE2-531D-41E7-A44D-E97534C423CA}"/>
              </a:ext>
            </a:extLst>
          </p:cNvPr>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190220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B4FA1-1F2F-450A-8C07-306A529E79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CE55A6-C68C-467C-AF83-93823F8E53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7E8532-7B69-478F-823E-04E15CBCD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0FC70C-C1B7-4C5F-B3EA-C055F2EAD47A}"/>
              </a:ext>
            </a:extLst>
          </p:cNvPr>
          <p:cNvSpPr>
            <a:spLocks noGrp="1"/>
          </p:cNvSpPr>
          <p:nvPr>
            <p:ph type="dt" sz="half" idx="10"/>
          </p:nvPr>
        </p:nvSpPr>
        <p:spPr/>
        <p:txBody>
          <a:bodyPr/>
          <a:lstStyle/>
          <a:p>
            <a:fld id="{0C179568-5163-44CF-A143-626A02E6E4AC}" type="datetime1">
              <a:rPr lang="en-US" smtClean="0"/>
              <a:t>5/31/2021</a:t>
            </a:fld>
            <a:endParaRPr lang="en-US"/>
          </a:p>
        </p:txBody>
      </p:sp>
      <p:sp>
        <p:nvSpPr>
          <p:cNvPr id="6" name="Footer Placeholder 5">
            <a:extLst>
              <a:ext uri="{FF2B5EF4-FFF2-40B4-BE49-F238E27FC236}">
                <a16:creationId xmlns:a16="http://schemas.microsoft.com/office/drawing/2014/main" id="{4BC3CC7F-7103-492F-BAA9-C2F17B5E9F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DB1C03-D41A-4294-AFE7-3EA5E5F9C071}"/>
              </a:ext>
            </a:extLst>
          </p:cNvPr>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334629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E5F2-E73D-405E-86CD-6791E41A57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6FD5A0-A57C-47AC-9984-464DA62515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BCCE1B-313D-4308-8780-C83C85984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2FACDA-9CF6-4AAE-BD20-D6E2FFA96B55}"/>
              </a:ext>
            </a:extLst>
          </p:cNvPr>
          <p:cNvSpPr>
            <a:spLocks noGrp="1"/>
          </p:cNvSpPr>
          <p:nvPr>
            <p:ph type="dt" sz="half" idx="10"/>
          </p:nvPr>
        </p:nvSpPr>
        <p:spPr/>
        <p:txBody>
          <a:bodyPr/>
          <a:lstStyle/>
          <a:p>
            <a:fld id="{EA3239DB-3D4A-4363-BDAA-BA65401006A4}" type="datetime1">
              <a:rPr lang="en-US" smtClean="0"/>
              <a:t>5/31/2021</a:t>
            </a:fld>
            <a:endParaRPr lang="en-US"/>
          </a:p>
        </p:txBody>
      </p:sp>
      <p:sp>
        <p:nvSpPr>
          <p:cNvPr id="6" name="Footer Placeholder 5">
            <a:extLst>
              <a:ext uri="{FF2B5EF4-FFF2-40B4-BE49-F238E27FC236}">
                <a16:creationId xmlns:a16="http://schemas.microsoft.com/office/drawing/2014/main" id="{86737945-65BE-439C-8DA9-65FE3F9EB6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D73798-E676-4FA9-A8D3-E83ADE45DCE0}"/>
              </a:ext>
            </a:extLst>
          </p:cNvPr>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2428440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48C588-9AB4-4A63-BC88-F030E289EB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6B882D-CB05-4222-B788-F3D816FA65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186D522-1A66-461C-BE14-E5CAC5C5A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EA07901D-E31D-4D43-9341-FB72576A4E37}" type="datetime1">
              <a:rPr lang="en-US" smtClean="0"/>
              <a:t>5/31/2021</a:t>
            </a:fld>
            <a:endParaRPr lang="en-US" dirty="0"/>
          </a:p>
        </p:txBody>
      </p:sp>
      <p:sp>
        <p:nvSpPr>
          <p:cNvPr id="5" name="Footer Placeholder 4">
            <a:extLst>
              <a:ext uri="{FF2B5EF4-FFF2-40B4-BE49-F238E27FC236}">
                <a16:creationId xmlns:a16="http://schemas.microsoft.com/office/drawing/2014/main" id="{C952B340-15CB-4A2F-B8D3-84AB4A2194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92F4BA94-8372-4C24-8F5D-71A5EEB50D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2274E9FA-37CF-4BA9-A9BB-09DC62AFE1DA}" type="slidenum">
              <a:rPr lang="en-US" smtClean="0"/>
              <a:pPr/>
              <a:t>‹#›</a:t>
            </a:fld>
            <a:endParaRPr lang="en-US" dirty="0"/>
          </a:p>
        </p:txBody>
      </p:sp>
    </p:spTree>
    <p:extLst>
      <p:ext uri="{BB962C8B-B14F-4D97-AF65-F5344CB8AC3E}">
        <p14:creationId xmlns:p14="http://schemas.microsoft.com/office/powerpoint/2010/main" val="213195631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E0071FF-62C1-4AC8-BC6B-FA751A3FD321}" type="datetime1">
              <a:rPr lang="en-US" smtClean="0"/>
              <a:t>5/31/2021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274E9FA-37CF-4BA9-A9BB-09DC62AFE1DA}"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307521"/>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s://medium.com/@mehdilazar/why-immersion-is-important-in-middle-school-f73a77390ab5"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hyperlink" Target="https://www.youtube.com/watch?v=9z-1VeYJxP0"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medium.com/@mehdilazar/why-immersion-is-important-in-middle-school-f73a77390ab5"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hyperlink" Target="https://medium.com/@mehdilazar/why-immersion-is-important-in-middle-school-f73a77390ab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hyperlink" Target="https://pixabay.com/photos/learn-school-student-board-306905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hyperlink" Target="https://teachingmattersamy.weebly.com/uploads/1/3/9/9/13999466/positively_engaging_parents.pdf" TargetMode="External"/><Relationship Id="rId4" Type="http://schemas.openxmlformats.org/officeDocument/2006/relationships/hyperlink" Target="http://clipart-library.com/clipart/n1190857.ht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photos/learn-school-student-board-3069053/" TargetMode="External"/><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s://carla.umn.edu/immersion/acie/vol6/bridge-6(3).pdf"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carla.umn.edu/immersion/acie/vol6/bridge-6(3).pdf"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hyperlink" Target="https://www.cleanpng.com/png-research-evaluation-study-skills-computer-icons-cl-1334289/download-png.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hyperlink" Target="https://casls.uoregon.edu/wp-content/uploads/pdfs/tenquestions/TBQImmersionStudentProficiencyRevised.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hyperlink" Target="http://clipart-library.com/people-talking-cliparts.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hyperlink" Target="https://casls.uoregon.edu/wp-content/uploads/pdfs/tenquestions/TBQImmersionStudentProficiencyRevised.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hyperlink" Target="https://www.cleanpng.com/png-research-evaluation-study-skills-computer-icons-cl-1334289/download-png.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https://carla.umn.edu/immersion/acie/vol6/bridge-6(3).pdf" TargetMode="External"/><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8.xml"/><Relationship Id="rId1" Type="http://schemas.openxmlformats.org/officeDocument/2006/relationships/slideLayout" Target="../slideLayouts/slideLayout18.xml"/><Relationship Id="rId5" Type="http://schemas.openxmlformats.org/officeDocument/2006/relationships/hyperlink" Target="http://dcimmersion.org/wp-content/uploads/2014/11/north-carolina-longitudinal-study.pdf" TargetMode="External"/><Relationship Id="rId4" Type="http://schemas.openxmlformats.org/officeDocument/2006/relationships/hyperlink" Target="http://clipart-library.com/clipart/pT7rkXqGc.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8" Type="http://schemas.openxmlformats.org/officeDocument/2006/relationships/hyperlink" Target="https://teachingmattersamy.weebly.com/uploads/1/3/9/9/13999466/positively_engaging_parents.pdf" TargetMode="External"/><Relationship Id="rId3" Type="http://schemas.openxmlformats.org/officeDocument/2006/relationships/hyperlink" Target="https://www.amacad.org/content/publications/publication.aspx?d=22429" TargetMode="External"/><Relationship Id="rId7" Type="http://schemas.openxmlformats.org/officeDocument/2006/relationships/hyperlink" Target="https://carla.umn.edu/immersion/acie/vol6/bridge-6(3).pdf" TargetMode="External"/><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hyperlink" Target="https://medium.com/@mehdilazar/why-immersion-is-important-in-middle-school-f73a77390ab5" TargetMode="External"/><Relationship Id="rId5" Type="http://schemas.openxmlformats.org/officeDocument/2006/relationships/hyperlink" Target="https://casls.uoregon.edu/wp-content/uploads/pdfs/tenquestions/TBQImmersionStudentProficiencyRevised.pdf" TargetMode="External"/><Relationship Id="rId4" Type="http://schemas.openxmlformats.org/officeDocument/2006/relationships/hyperlink" Target="https://www.actfl.org/resources/ncssfl-actfl-can-do-statements"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dcimmersion.org/wp-content/uploads/2014/11/north-carolina-longitudinal-study.pdf"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hyperlink" Target="https://teachingmattersamy.weebly.com/uploads/1/3/9/9/13999466/positively_engaging_parents.pdf" TargetMode="External"/><Relationship Id="rId4" Type="http://schemas.openxmlformats.org/officeDocument/2006/relationships/hyperlink" Target="http://clipart-library.com/clipart/1016707.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hyperlink" Target="https://medium.com/@mehdilazar/why-immersion-is-important-in-middle-school-f73a77390ab5" TargetMode="External"/><Relationship Id="rId4" Type="http://schemas.openxmlformats.org/officeDocument/2006/relationships/hyperlink" Target="https://www.flickr.com/photos/wwworks/220886105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9281" y="643467"/>
            <a:ext cx="6753438" cy="5050225"/>
          </a:xfrm>
          <a:prstGeom prst="rect">
            <a:avLst/>
          </a:prstGeom>
        </p:spPr>
      </p:pic>
      <p:sp>
        <p:nvSpPr>
          <p:cNvPr id="6" name="TextBox 5"/>
          <p:cNvSpPr txBox="1"/>
          <p:nvPr/>
        </p:nvSpPr>
        <p:spPr>
          <a:xfrm>
            <a:off x="1877597" y="3161046"/>
            <a:ext cx="184731" cy="995209"/>
          </a:xfrm>
          <a:prstGeom prst="rect">
            <a:avLst/>
          </a:prstGeom>
          <a:noFill/>
        </p:spPr>
        <p:txBody>
          <a:bodyPr wrap="none" rtlCol="0">
            <a:spAutoFit/>
          </a:bodyPr>
          <a:lstStyle/>
          <a:p>
            <a:endParaRPr lang="en-US" sz="5867" b="1" dirty="0">
              <a:solidFill>
                <a:srgbClr val="00B0F0"/>
              </a:solidFill>
              <a:latin typeface="Amienne" panose="04000508060000020003" pitchFamily="82" charset="0"/>
            </a:endParaRPr>
          </a:p>
        </p:txBody>
      </p:sp>
      <p:sp>
        <p:nvSpPr>
          <p:cNvPr id="3" name="Slide Number Placeholder 2">
            <a:extLst>
              <a:ext uri="{FF2B5EF4-FFF2-40B4-BE49-F238E27FC236}">
                <a16:creationId xmlns:a16="http://schemas.microsoft.com/office/drawing/2014/main" id="{371F4248-BBB4-4A36-BCB7-8E6A991CDCBB}"/>
              </a:ext>
            </a:extLst>
          </p:cNvPr>
          <p:cNvSpPr>
            <a:spLocks noGrp="1"/>
          </p:cNvSpPr>
          <p:nvPr>
            <p:ph type="sldNum" sz="quarter" idx="12"/>
          </p:nvPr>
        </p:nvSpPr>
        <p:spPr/>
        <p:txBody>
          <a:bodyPr/>
          <a:lstStyle/>
          <a:p>
            <a:fld id="{2274E9FA-37CF-4BA9-A9BB-09DC62AFE1DA}" type="slidenum">
              <a:rPr lang="en-US" sz="2000" smtClean="0"/>
              <a:t>1</a:t>
            </a:fld>
            <a:endParaRPr lang="en-US" sz="2000" dirty="0"/>
          </a:p>
        </p:txBody>
      </p:sp>
    </p:spTree>
    <p:extLst>
      <p:ext uri="{BB962C8B-B14F-4D97-AF65-F5344CB8AC3E}">
        <p14:creationId xmlns:p14="http://schemas.microsoft.com/office/powerpoint/2010/main" val="238310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90B8E8F-1C9B-4C79-A0EE-3D1EDC4257C0}"/>
              </a:ext>
            </a:extLst>
          </p:cNvPr>
          <p:cNvSpPr txBox="1"/>
          <p:nvPr/>
        </p:nvSpPr>
        <p:spPr>
          <a:xfrm>
            <a:off x="4523815" y="1283874"/>
            <a:ext cx="7133760" cy="4160498"/>
          </a:xfrm>
          <a:prstGeom prst="rect">
            <a:avLst/>
          </a:prstGeom>
          <a:noFill/>
        </p:spPr>
        <p:txBody>
          <a:bodyPr wrap="square" rtlCol="0">
            <a:spAutoFit/>
          </a:bodyPr>
          <a:lstStyle/>
          <a:p>
            <a:pPr marL="342900" indent="-342900">
              <a:lnSpc>
                <a:spcPct val="107000"/>
              </a:lnSpc>
              <a:spcAft>
                <a:spcPts val="800"/>
              </a:spcAft>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Calibri" panose="020F0502020204030204" pitchFamily="34" charset="0"/>
              </a:rPr>
              <a:t>If students continue to be exposed to and have opportunities to communicate in Spanish, they will use it in more sophisticated and complex ways and therefore develop higher critical thinking, problem-solving skills, and academic language and literacy.</a:t>
            </a:r>
          </a:p>
          <a:p>
            <a:endParaRPr lang="en-US" dirty="0">
              <a:latin typeface="Calibri" panose="020F0502020204030204" pitchFamily="34" charset="0"/>
            </a:endParaRPr>
          </a:p>
        </p:txBody>
      </p:sp>
      <p:sp>
        <p:nvSpPr>
          <p:cNvPr id="4" name="TextBox 3">
            <a:extLst>
              <a:ext uri="{FF2B5EF4-FFF2-40B4-BE49-F238E27FC236}">
                <a16:creationId xmlns:a16="http://schemas.microsoft.com/office/drawing/2014/main" id="{8FEFBCED-C4E4-1F48-9198-4818EDF9FBB8}"/>
              </a:ext>
            </a:extLst>
          </p:cNvPr>
          <p:cNvSpPr txBox="1"/>
          <p:nvPr/>
        </p:nvSpPr>
        <p:spPr>
          <a:xfrm>
            <a:off x="112121" y="6408351"/>
            <a:ext cx="11022519" cy="307777"/>
          </a:xfrm>
          <a:prstGeom prst="rect">
            <a:avLst/>
          </a:prstGeom>
          <a:noFill/>
        </p:spPr>
        <p:txBody>
          <a:bodyPr wrap="square" rtlCol="0">
            <a:spAutoFit/>
          </a:bodyPr>
          <a:lstStyle/>
          <a:p>
            <a:r>
              <a:rPr lang="en-US" sz="1400" dirty="0">
                <a:latin typeface="Calibri" panose="020F0502020204030204" pitchFamily="34" charset="0"/>
              </a:rPr>
              <a:t>(Lazar, 2019 </a:t>
            </a:r>
            <a:r>
              <a:rPr lang="en-US" sz="1400" u="sng"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https://medium.com/@mehdilazar/why-immersion-is-important-in-middle-school-f73a77390ab5</a:t>
            </a:r>
            <a:r>
              <a:rPr lang="en-US" sz="1400" u="sng" dirty="0">
                <a:latin typeface="Calibri" panose="020F0502020204030204" pitchFamily="34" charset="0"/>
                <a:ea typeface="Calibri" panose="020F0502020204030204" pitchFamily="34" charset="0"/>
                <a:cs typeface="Calibri" panose="020F0502020204030204" pitchFamily="34" charset="0"/>
              </a:rPr>
              <a:t>)</a:t>
            </a:r>
            <a:endParaRPr lang="en-US" sz="1400" dirty="0">
              <a:latin typeface="Calibri" panose="020F0502020204030204" pitchFamily="34" charset="0"/>
            </a:endParaRPr>
          </a:p>
        </p:txBody>
      </p:sp>
      <p:grpSp>
        <p:nvGrpSpPr>
          <p:cNvPr id="10" name="Group 9">
            <a:extLst>
              <a:ext uri="{FF2B5EF4-FFF2-40B4-BE49-F238E27FC236}">
                <a16:creationId xmlns:a16="http://schemas.microsoft.com/office/drawing/2014/main" id="{0BD25751-5120-44DB-949A-E9BD58DCA412}"/>
              </a:ext>
            </a:extLst>
          </p:cNvPr>
          <p:cNvGrpSpPr/>
          <p:nvPr/>
        </p:nvGrpSpPr>
        <p:grpSpPr>
          <a:xfrm>
            <a:off x="534425" y="1670728"/>
            <a:ext cx="3748816" cy="2734186"/>
            <a:chOff x="618647" y="1057118"/>
            <a:chExt cx="4591823" cy="3439771"/>
          </a:xfrm>
        </p:grpSpPr>
        <p:pic>
          <p:nvPicPr>
            <p:cNvPr id="11" name="Picture 10">
              <a:extLst>
                <a:ext uri="{FF2B5EF4-FFF2-40B4-BE49-F238E27FC236}">
                  <a16:creationId xmlns:a16="http://schemas.microsoft.com/office/drawing/2014/main" id="{FEF4E428-75E3-4EF9-A1E0-9913285E887B}"/>
                </a:ext>
              </a:extLst>
            </p:cNvPr>
            <p:cNvPicPr>
              <a:picLocks noChangeAspect="1"/>
            </p:cNvPicPr>
            <p:nvPr/>
          </p:nvPicPr>
          <p:blipFill>
            <a:blip r:embed="rId4"/>
            <a:stretch>
              <a:fillRect/>
            </a:stretch>
          </p:blipFill>
          <p:spPr>
            <a:xfrm>
              <a:off x="738961" y="1057118"/>
              <a:ext cx="4471509" cy="3261435"/>
            </a:xfrm>
            <a:prstGeom prst="rect">
              <a:avLst/>
            </a:prstGeom>
          </p:spPr>
        </p:pic>
        <p:sp>
          <p:nvSpPr>
            <p:cNvPr id="12" name="TextBox 11">
              <a:extLst>
                <a:ext uri="{FF2B5EF4-FFF2-40B4-BE49-F238E27FC236}">
                  <a16:creationId xmlns:a16="http://schemas.microsoft.com/office/drawing/2014/main" id="{E11461A0-D985-4AD4-98E3-17F120B3F8C5}"/>
                </a:ext>
              </a:extLst>
            </p:cNvPr>
            <p:cNvSpPr txBox="1"/>
            <p:nvPr/>
          </p:nvSpPr>
          <p:spPr>
            <a:xfrm>
              <a:off x="618647" y="4281445"/>
              <a:ext cx="553357" cy="215444"/>
            </a:xfrm>
            <a:prstGeom prst="rect">
              <a:avLst/>
            </a:prstGeom>
            <a:noFill/>
          </p:spPr>
          <p:txBody>
            <a:bodyPr wrap="none" rtlCol="0">
              <a:spAutoFit/>
            </a:bodyPr>
            <a:lstStyle/>
            <a:p>
              <a:r>
                <a:rPr lang="en-US" sz="800" dirty="0">
                  <a:hlinkClick r:id="rId5"/>
                </a:rPr>
                <a:t>YouTube</a:t>
              </a:r>
              <a:endParaRPr lang="en-US" sz="800" dirty="0"/>
            </a:p>
          </p:txBody>
        </p:sp>
      </p:grpSp>
      <p:sp>
        <p:nvSpPr>
          <p:cNvPr id="2" name="Slide Number Placeholder 1">
            <a:extLst>
              <a:ext uri="{FF2B5EF4-FFF2-40B4-BE49-F238E27FC236}">
                <a16:creationId xmlns:a16="http://schemas.microsoft.com/office/drawing/2014/main" id="{F931B841-6C46-4598-84B2-D037B159A079}"/>
              </a:ext>
            </a:extLst>
          </p:cNvPr>
          <p:cNvSpPr>
            <a:spLocks noGrp="1"/>
          </p:cNvSpPr>
          <p:nvPr>
            <p:ph type="sldNum" sz="quarter" idx="12"/>
          </p:nvPr>
        </p:nvSpPr>
        <p:spPr/>
        <p:txBody>
          <a:bodyPr/>
          <a:lstStyle/>
          <a:p>
            <a:fld id="{2274E9FA-37CF-4BA9-A9BB-09DC62AFE1DA}" type="slidenum">
              <a:rPr lang="en-US" sz="2000" smtClean="0"/>
              <a:t>10</a:t>
            </a:fld>
            <a:endParaRPr lang="en-US" sz="2000" dirty="0"/>
          </a:p>
        </p:txBody>
      </p:sp>
    </p:spTree>
    <p:extLst>
      <p:ext uri="{BB962C8B-B14F-4D97-AF65-F5344CB8AC3E}">
        <p14:creationId xmlns:p14="http://schemas.microsoft.com/office/powerpoint/2010/main" val="4206962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EFBCED-C4E4-1F48-9198-4818EDF9FBB8}"/>
              </a:ext>
            </a:extLst>
          </p:cNvPr>
          <p:cNvSpPr txBox="1"/>
          <p:nvPr/>
        </p:nvSpPr>
        <p:spPr>
          <a:xfrm>
            <a:off x="112121" y="6408351"/>
            <a:ext cx="11022519" cy="307777"/>
          </a:xfrm>
          <a:prstGeom prst="rect">
            <a:avLst/>
          </a:prstGeom>
          <a:noFill/>
        </p:spPr>
        <p:txBody>
          <a:bodyPr wrap="square" rtlCol="0">
            <a:spAutoFit/>
          </a:bodyPr>
          <a:lstStyle/>
          <a:p>
            <a:r>
              <a:rPr lang="en-US" sz="1400" dirty="0">
                <a:latin typeface="Calibri" panose="020F0502020204030204" pitchFamily="34" charset="0"/>
              </a:rPr>
              <a:t>(Lazar, 2019 </a:t>
            </a:r>
            <a:r>
              <a:rPr lang="en-US" sz="1400" u="sng"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https://medium.com/@mehdilazar/why-immersion-is-important-in-middle-school-f73a77390ab5</a:t>
            </a:r>
            <a:r>
              <a:rPr lang="en-US" sz="1400" u="sng" dirty="0">
                <a:latin typeface="Calibri" panose="020F0502020204030204" pitchFamily="34" charset="0"/>
                <a:ea typeface="Calibri" panose="020F0502020204030204" pitchFamily="34" charset="0"/>
                <a:cs typeface="Calibri" panose="020F0502020204030204" pitchFamily="34" charset="0"/>
              </a:rPr>
              <a:t>)</a:t>
            </a:r>
            <a:endParaRPr lang="en-US" sz="1400" dirty="0">
              <a:latin typeface="Calibri" panose="020F0502020204030204" pitchFamily="34" charset="0"/>
            </a:endParaRPr>
          </a:p>
        </p:txBody>
      </p:sp>
      <p:sp>
        <p:nvSpPr>
          <p:cNvPr id="3" name="Rectangle 2">
            <a:extLst>
              <a:ext uri="{FF2B5EF4-FFF2-40B4-BE49-F238E27FC236}">
                <a16:creationId xmlns:a16="http://schemas.microsoft.com/office/drawing/2014/main" id="{9ABAFA32-3952-4900-B791-EA219103C396}"/>
              </a:ext>
            </a:extLst>
          </p:cNvPr>
          <p:cNvSpPr/>
          <p:nvPr/>
        </p:nvSpPr>
        <p:spPr>
          <a:xfrm>
            <a:off x="746667" y="1076745"/>
            <a:ext cx="10698666" cy="3959738"/>
          </a:xfrm>
          <a:prstGeom prst="rect">
            <a:avLst/>
          </a:prstGeom>
        </p:spPr>
        <p:txBody>
          <a:bodyPr wrap="square">
            <a:spAutoFit/>
          </a:bodyPr>
          <a:lstStyle/>
          <a:p>
            <a:pPr marL="342900" indent="-342900">
              <a:lnSpc>
                <a:spcPct val="107000"/>
              </a:lnSpc>
              <a:spcAft>
                <a:spcPts val="800"/>
              </a:spcAft>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Calibri" panose="020F0502020204030204" pitchFamily="34" charset="0"/>
              </a:rPr>
              <a:t>BUT if students do not continue to hear and use Spanish during these middle school years, </a:t>
            </a:r>
          </a:p>
          <a:p>
            <a:pPr marL="800100" lvl="1" indent="-342900">
              <a:lnSpc>
                <a:spcPct val="107000"/>
              </a:lnSpc>
              <a:spcAft>
                <a:spcPts val="800"/>
              </a:spcAft>
              <a:buSzPct val="75000"/>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Calibri" panose="020F0502020204030204" pitchFamily="34" charset="0"/>
              </a:rPr>
              <a:t>English home language students can lose the proficiency they gained in K-5; and</a:t>
            </a:r>
          </a:p>
          <a:p>
            <a:pPr marL="800100" lvl="1" indent="-342900">
              <a:lnSpc>
                <a:spcPct val="107000"/>
              </a:lnSpc>
              <a:spcAft>
                <a:spcPts val="800"/>
              </a:spcAft>
              <a:buSzPct val="75000"/>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Calibri" panose="020F0502020204030204" pitchFamily="34" charset="0"/>
              </a:rPr>
              <a:t>Spanish home language students may not develop the academic language and literacy they need to succeed in school and beyond.</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49D2FB48-5056-48D5-8402-86941F60C6D6}"/>
              </a:ext>
            </a:extLst>
          </p:cNvPr>
          <p:cNvSpPr>
            <a:spLocks noGrp="1"/>
          </p:cNvSpPr>
          <p:nvPr>
            <p:ph type="sldNum" sz="quarter" idx="12"/>
          </p:nvPr>
        </p:nvSpPr>
        <p:spPr/>
        <p:txBody>
          <a:bodyPr/>
          <a:lstStyle/>
          <a:p>
            <a:fld id="{2274E9FA-37CF-4BA9-A9BB-09DC62AFE1DA}" type="slidenum">
              <a:rPr lang="en-US" sz="2000" smtClean="0"/>
              <a:t>11</a:t>
            </a:fld>
            <a:endParaRPr lang="en-US" sz="2000" dirty="0"/>
          </a:p>
        </p:txBody>
      </p:sp>
    </p:spTree>
    <p:extLst>
      <p:ext uri="{BB962C8B-B14F-4D97-AF65-F5344CB8AC3E}">
        <p14:creationId xmlns:p14="http://schemas.microsoft.com/office/powerpoint/2010/main" val="99216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6CC2A-1965-4BF6-BEF4-5DE5368B786E}"/>
              </a:ext>
            </a:extLst>
          </p:cNvPr>
          <p:cNvSpPr/>
          <p:nvPr/>
        </p:nvSpPr>
        <p:spPr>
          <a:xfrm>
            <a:off x="4673600" y="1795185"/>
            <a:ext cx="6746240" cy="2700676"/>
          </a:xfrm>
          <a:prstGeom prst="rect">
            <a:avLst/>
          </a:prstGeom>
        </p:spPr>
        <p:txBody>
          <a:bodyPr wrap="square">
            <a:spAutoFit/>
          </a:bodyPr>
          <a:lstStyle/>
          <a:p>
            <a:pPr marR="0" lvl="0">
              <a:lnSpc>
                <a:spcPct val="107000"/>
              </a:lnSpc>
              <a:spcBef>
                <a:spcPts val="0"/>
              </a:spcBef>
              <a:spcAft>
                <a:spcPts val="0"/>
              </a:spcAft>
            </a:pPr>
            <a:r>
              <a:rPr lang="en-US" sz="3200" dirty="0">
                <a:latin typeface="Calibri" panose="020F0502020204030204" pitchFamily="34" charset="0"/>
                <a:ea typeface="Calibri" panose="020F0502020204030204" pitchFamily="34" charset="0"/>
                <a:cs typeface="Calibri" panose="020F0502020204030204" pitchFamily="34" charset="0"/>
              </a:rPr>
              <a:t>“Middle School… is therefore not the end, but rather just the beginning of a wonderful academic journey where students can use fully the cognitive advantages of their multilingualism.”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A9967429-035D-40DC-AB9C-EE75C79D5E57}"/>
              </a:ext>
            </a:extLst>
          </p:cNvPr>
          <p:cNvPicPr>
            <a:picLocks noChangeAspect="1"/>
          </p:cNvPicPr>
          <p:nvPr/>
        </p:nvPicPr>
        <p:blipFill>
          <a:blip r:embed="rId3"/>
          <a:stretch>
            <a:fillRect/>
          </a:stretch>
        </p:blipFill>
        <p:spPr>
          <a:xfrm>
            <a:off x="1017326" y="1951678"/>
            <a:ext cx="3498215" cy="2333619"/>
          </a:xfrm>
          <a:prstGeom prst="rect">
            <a:avLst/>
          </a:prstGeom>
        </p:spPr>
      </p:pic>
      <p:sp>
        <p:nvSpPr>
          <p:cNvPr id="5" name="TextBox 4">
            <a:extLst>
              <a:ext uri="{FF2B5EF4-FFF2-40B4-BE49-F238E27FC236}">
                <a16:creationId xmlns:a16="http://schemas.microsoft.com/office/drawing/2014/main" id="{118D7879-42F6-4C93-9204-77C198292EDE}"/>
              </a:ext>
            </a:extLst>
          </p:cNvPr>
          <p:cNvSpPr txBox="1"/>
          <p:nvPr/>
        </p:nvSpPr>
        <p:spPr>
          <a:xfrm>
            <a:off x="1017326" y="4024704"/>
            <a:ext cx="474810" cy="215444"/>
          </a:xfrm>
          <a:prstGeom prst="rect">
            <a:avLst/>
          </a:prstGeom>
          <a:noFill/>
        </p:spPr>
        <p:txBody>
          <a:bodyPr wrap="none" rtlCol="0">
            <a:spAutoFit/>
          </a:bodyPr>
          <a:lstStyle/>
          <a:p>
            <a:r>
              <a:rPr lang="en-US" sz="800" dirty="0" err="1">
                <a:latin typeface="Calibri" panose="020F0502020204030204" pitchFamily="34" charset="0"/>
                <a:cs typeface="Calibri" panose="020F0502020204030204" pitchFamily="34" charset="0"/>
              </a:rPr>
              <a:t>Pxhere</a:t>
            </a:r>
            <a:endParaRPr lang="en-US" sz="8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8FEE35B-B938-BE4D-B92A-F54A3983EA50}"/>
              </a:ext>
            </a:extLst>
          </p:cNvPr>
          <p:cNvSpPr txBox="1"/>
          <p:nvPr/>
        </p:nvSpPr>
        <p:spPr>
          <a:xfrm>
            <a:off x="112121" y="6408351"/>
            <a:ext cx="11022519" cy="307777"/>
          </a:xfrm>
          <a:prstGeom prst="rect">
            <a:avLst/>
          </a:prstGeom>
          <a:noFill/>
        </p:spPr>
        <p:txBody>
          <a:bodyPr wrap="square" rtlCol="0">
            <a:spAutoFit/>
          </a:bodyPr>
          <a:lstStyle/>
          <a:p>
            <a:r>
              <a:rPr lang="en-US" sz="1400" dirty="0">
                <a:latin typeface="Calibri" panose="020F0502020204030204" pitchFamily="34" charset="0"/>
              </a:rPr>
              <a:t>(Lazar, 2019 </a:t>
            </a:r>
            <a:r>
              <a:rPr lang="en-US" sz="1400" u="sng"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https://medium.com/@mehdilazar/why-immersion-is-important-in-middle-school-f73a77390ab5</a:t>
            </a:r>
            <a:r>
              <a:rPr lang="en-US" sz="1400" u="sng" dirty="0">
                <a:latin typeface="Calibri" panose="020F0502020204030204" pitchFamily="34" charset="0"/>
                <a:ea typeface="Calibri" panose="020F0502020204030204" pitchFamily="34" charset="0"/>
                <a:cs typeface="Calibri" panose="020F0502020204030204" pitchFamily="34" charset="0"/>
              </a:rPr>
              <a:t>)</a:t>
            </a:r>
            <a:endParaRPr lang="en-US" sz="1400"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4CF0BF7C-9611-40D5-B760-C871F0A3397E}"/>
              </a:ext>
            </a:extLst>
          </p:cNvPr>
          <p:cNvSpPr>
            <a:spLocks noGrp="1"/>
          </p:cNvSpPr>
          <p:nvPr>
            <p:ph type="sldNum" sz="quarter" idx="12"/>
          </p:nvPr>
        </p:nvSpPr>
        <p:spPr/>
        <p:txBody>
          <a:bodyPr/>
          <a:lstStyle/>
          <a:p>
            <a:fld id="{2274E9FA-37CF-4BA9-A9BB-09DC62AFE1DA}" type="slidenum">
              <a:rPr lang="en-US" sz="2000" smtClean="0"/>
              <a:t>12</a:t>
            </a:fld>
            <a:endParaRPr lang="en-US" sz="2000" dirty="0"/>
          </a:p>
        </p:txBody>
      </p:sp>
    </p:spTree>
    <p:extLst>
      <p:ext uri="{BB962C8B-B14F-4D97-AF65-F5344CB8AC3E}">
        <p14:creationId xmlns:p14="http://schemas.microsoft.com/office/powerpoint/2010/main" val="337216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4B6217-5199-426C-B82E-1C09BD3919A1}"/>
              </a:ext>
            </a:extLst>
          </p:cNvPr>
          <p:cNvSpPr/>
          <p:nvPr/>
        </p:nvSpPr>
        <p:spPr>
          <a:xfrm>
            <a:off x="512618" y="360892"/>
            <a:ext cx="11679382" cy="5853269"/>
          </a:xfrm>
          <a:prstGeom prst="rect">
            <a:avLst/>
          </a:prstGeom>
        </p:spPr>
        <p:txBody>
          <a:bodyPr wrap="square">
            <a:spAutoFit/>
          </a:bodyPr>
          <a:lstStyle/>
          <a:p>
            <a:pPr marR="0" lvl="0">
              <a:lnSpc>
                <a:spcPct val="107000"/>
              </a:lnSpc>
              <a:spcBef>
                <a:spcPts val="0"/>
              </a:spcBef>
              <a:spcAft>
                <a:spcPts val="800"/>
              </a:spcAft>
            </a:pPr>
            <a:r>
              <a:rPr lang="en-US" sz="3200" dirty="0">
                <a:latin typeface="Calibri" panose="020F0502020204030204" pitchFamily="34" charset="0"/>
                <a:ea typeface="Calibri" panose="020F0502020204030204" pitchFamily="34" charset="0"/>
                <a:cs typeface="Calibri" panose="020F0502020204030204" pitchFamily="34" charset="0"/>
              </a:rPr>
              <a:t>TRANSITION FROM ELEMENTARY TO SECONDARY SCHOOL</a:t>
            </a:r>
            <a:br>
              <a:rPr lang="en-US" sz="3200" dirty="0">
                <a:latin typeface="Calibri" panose="020F0502020204030204" pitchFamily="34" charset="0"/>
                <a:ea typeface="Calibri" panose="020F0502020204030204" pitchFamily="34" charset="0"/>
                <a:cs typeface="Calibri" panose="020F0502020204030204" pitchFamily="34" charset="0"/>
              </a:rPr>
            </a:br>
            <a:endParaRPr lang="en-US" sz="3200" dirty="0">
              <a:latin typeface="Calibri" panose="020F0502020204030204" pitchFamily="34" charset="0"/>
              <a:ea typeface="Calibri" panose="020F0502020204030204" pitchFamily="34" charset="0"/>
              <a:cs typeface="Calibri" panose="020F0502020204030204" pitchFamily="34" charset="0"/>
            </a:endParaRPr>
          </a:p>
          <a:p>
            <a:pPr marR="0" lvl="0">
              <a:lnSpc>
                <a:spcPct val="107000"/>
              </a:lnSpc>
              <a:spcBef>
                <a:spcPts val="0"/>
              </a:spcBef>
              <a:spcAft>
                <a:spcPts val="800"/>
              </a:spcAft>
            </a:pPr>
            <a:endParaRPr lang="en-US" sz="1000" dirty="0">
              <a:latin typeface="Calibri" panose="020F0502020204030204" pitchFamily="34" charset="0"/>
              <a:ea typeface="Calibri" panose="020F0502020204030204" pitchFamily="34" charset="0"/>
              <a:cs typeface="Calibri" panose="020F0502020204030204" pitchFamily="34" charset="0"/>
            </a:endParaRPr>
          </a:p>
          <a:p>
            <a:pPr marR="0" lvl="0">
              <a:lnSpc>
                <a:spcPct val="107000"/>
              </a:lnSpc>
              <a:spcAft>
                <a:spcPts val="600"/>
              </a:spcAft>
            </a:pPr>
            <a:r>
              <a:rPr lang="en-US" sz="3200" dirty="0">
                <a:latin typeface="Calibri" panose="020F0502020204030204" pitchFamily="34" charset="0"/>
                <a:ea typeface="Calibri" panose="020F0502020204030204" pitchFamily="34" charset="0"/>
                <a:cs typeface="Calibri" panose="020F0502020204030204" pitchFamily="34" charset="0"/>
              </a:rPr>
              <a:t>When students begin to question staying in the DLI program, it is most often due to here-and-now issues:  </a:t>
            </a:r>
          </a:p>
          <a:p>
            <a:pPr marL="2743200" lvl="5" indent="-457200">
              <a:lnSpc>
                <a:spcPct val="107000"/>
              </a:lnSpc>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Calibri" panose="020F0502020204030204" pitchFamily="34" charset="0"/>
              </a:rPr>
              <a:t>interest in taking more electives, </a:t>
            </a:r>
          </a:p>
          <a:p>
            <a:pPr marL="2743200" lvl="5" indent="-457200">
              <a:lnSpc>
                <a:spcPct val="107000"/>
              </a:lnSpc>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Calibri" panose="020F0502020204030204" pitchFamily="34" charset="0"/>
              </a:rPr>
              <a:t>wanting to expand their social circle, </a:t>
            </a:r>
          </a:p>
          <a:p>
            <a:pPr marL="2743200" lvl="5" indent="-457200">
              <a:lnSpc>
                <a:spcPct val="107000"/>
              </a:lnSpc>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Calibri" panose="020F0502020204030204" pitchFamily="34" charset="0"/>
              </a:rPr>
              <a:t>a sense of having reached a plateau in language skills, etc.  </a:t>
            </a:r>
          </a:p>
          <a:p>
            <a:pPr>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C505E755-C985-4AB3-BCFD-9AA215C92C05}"/>
              </a:ext>
            </a:extLst>
          </p:cNvPr>
          <p:cNvGrpSpPr/>
          <p:nvPr/>
        </p:nvGrpSpPr>
        <p:grpSpPr>
          <a:xfrm>
            <a:off x="692368" y="3037296"/>
            <a:ext cx="1848813" cy="1391302"/>
            <a:chOff x="1107317" y="2674253"/>
            <a:chExt cx="2013309" cy="1509494"/>
          </a:xfrm>
        </p:grpSpPr>
        <p:grpSp>
          <p:nvGrpSpPr>
            <p:cNvPr id="9" name="Group 8">
              <a:extLst>
                <a:ext uri="{FF2B5EF4-FFF2-40B4-BE49-F238E27FC236}">
                  <a16:creationId xmlns:a16="http://schemas.microsoft.com/office/drawing/2014/main" id="{AAECC285-C76D-4B91-806A-F1C59C3F5E3A}"/>
                </a:ext>
              </a:extLst>
            </p:cNvPr>
            <p:cNvGrpSpPr/>
            <p:nvPr/>
          </p:nvGrpSpPr>
          <p:grpSpPr>
            <a:xfrm>
              <a:off x="1107317" y="2674253"/>
              <a:ext cx="2013309" cy="1509494"/>
              <a:chOff x="7055218" y="1920240"/>
              <a:chExt cx="4225290" cy="2486660"/>
            </a:xfrm>
          </p:grpSpPr>
          <p:pic>
            <p:nvPicPr>
              <p:cNvPr id="11" name="Picture 10">
                <a:extLst>
                  <a:ext uri="{FF2B5EF4-FFF2-40B4-BE49-F238E27FC236}">
                    <a16:creationId xmlns:a16="http://schemas.microsoft.com/office/drawing/2014/main" id="{9A31A4E7-C7E3-49A1-AC64-D1847A3896B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5218" y="1920240"/>
                <a:ext cx="4225290" cy="2486660"/>
              </a:xfrm>
              <a:prstGeom prst="rect">
                <a:avLst/>
              </a:prstGeom>
              <a:noFill/>
              <a:ln w="38100">
                <a:solidFill>
                  <a:schemeClr val="tx1"/>
                </a:solidFill>
              </a:ln>
            </p:spPr>
          </p:pic>
          <p:sp>
            <p:nvSpPr>
              <p:cNvPr id="12" name="TextBox 11">
                <a:extLst>
                  <a:ext uri="{FF2B5EF4-FFF2-40B4-BE49-F238E27FC236}">
                    <a16:creationId xmlns:a16="http://schemas.microsoft.com/office/drawing/2014/main" id="{AE82B64E-B5FE-44E8-A2AE-295A0C227DC7}"/>
                  </a:ext>
                </a:extLst>
              </p:cNvPr>
              <p:cNvSpPr txBox="1"/>
              <p:nvPr/>
            </p:nvSpPr>
            <p:spPr>
              <a:xfrm>
                <a:off x="7055218" y="3018623"/>
                <a:ext cx="1063759" cy="354911"/>
              </a:xfrm>
              <a:prstGeom prst="rect">
                <a:avLst/>
              </a:prstGeom>
              <a:noFill/>
              <a:ln w="38100">
                <a:noFill/>
              </a:ln>
            </p:spPr>
            <p:txBody>
              <a:bodyPr wrap="none" rtlCol="0">
                <a:spAutoFit/>
              </a:bodyPr>
              <a:lstStyle/>
              <a:p>
                <a:r>
                  <a:rPr lang="en-US" sz="800" dirty="0">
                    <a:latin typeface="Calibri" panose="020F0502020204030204" pitchFamily="34" charset="0"/>
                    <a:hlinkClick r:id="rId4"/>
                  </a:rPr>
                  <a:t>Pixabay</a:t>
                </a:r>
                <a:endParaRPr lang="en-US" sz="800" dirty="0">
                  <a:latin typeface="Calibri" panose="020F0502020204030204" pitchFamily="34" charset="0"/>
                </a:endParaRPr>
              </a:p>
            </p:txBody>
          </p:sp>
        </p:grpSp>
        <p:sp>
          <p:nvSpPr>
            <p:cNvPr id="10" name="TextBox 9">
              <a:extLst>
                <a:ext uri="{FF2B5EF4-FFF2-40B4-BE49-F238E27FC236}">
                  <a16:creationId xmlns:a16="http://schemas.microsoft.com/office/drawing/2014/main" id="{CFD99ED4-5044-494B-94D1-3C942DF62F07}"/>
                </a:ext>
              </a:extLst>
            </p:cNvPr>
            <p:cNvSpPr txBox="1"/>
            <p:nvPr/>
          </p:nvSpPr>
          <p:spPr>
            <a:xfrm>
              <a:off x="1209605" y="2884522"/>
              <a:ext cx="904367" cy="461665"/>
            </a:xfrm>
            <a:prstGeom prst="rect">
              <a:avLst/>
            </a:prstGeom>
            <a:noFill/>
            <a:ln w="38100">
              <a:noFill/>
            </a:ln>
          </p:spPr>
          <p:txBody>
            <a:bodyPr wrap="square" rtlCol="0">
              <a:spAutoFit/>
            </a:bodyPr>
            <a:lstStyle/>
            <a:p>
              <a:r>
                <a:rPr lang="en-US" sz="2400" dirty="0">
                  <a:solidFill>
                    <a:schemeClr val="bg1"/>
                  </a:solidFill>
                  <a:latin typeface="MV Boli" panose="02000500030200090000" pitchFamily="2" charset="0"/>
                  <a:ea typeface="HGGothicE" panose="020B0400000000000000" pitchFamily="49" charset="-128"/>
                  <a:cs typeface="MV Boli" panose="02000500030200090000" pitchFamily="2" charset="0"/>
                </a:rPr>
                <a:t>DLI?</a:t>
              </a:r>
            </a:p>
          </p:txBody>
        </p:sp>
      </p:grpSp>
      <p:sp>
        <p:nvSpPr>
          <p:cNvPr id="3" name="Slide Number Placeholder 2">
            <a:extLst>
              <a:ext uri="{FF2B5EF4-FFF2-40B4-BE49-F238E27FC236}">
                <a16:creationId xmlns:a16="http://schemas.microsoft.com/office/drawing/2014/main" id="{3CFB3406-9261-411F-A037-7D68DA32D25F}"/>
              </a:ext>
            </a:extLst>
          </p:cNvPr>
          <p:cNvSpPr>
            <a:spLocks noGrp="1"/>
          </p:cNvSpPr>
          <p:nvPr>
            <p:ph type="sldNum" sz="quarter" idx="12"/>
          </p:nvPr>
        </p:nvSpPr>
        <p:spPr/>
        <p:txBody>
          <a:bodyPr/>
          <a:lstStyle/>
          <a:p>
            <a:fld id="{2274E9FA-37CF-4BA9-A9BB-09DC62AFE1DA}" type="slidenum">
              <a:rPr lang="en-US" sz="2000" smtClean="0"/>
              <a:t>13</a:t>
            </a:fld>
            <a:endParaRPr lang="en-US" sz="2000" dirty="0"/>
          </a:p>
        </p:txBody>
      </p:sp>
    </p:spTree>
    <p:extLst>
      <p:ext uri="{BB962C8B-B14F-4D97-AF65-F5344CB8AC3E}">
        <p14:creationId xmlns:p14="http://schemas.microsoft.com/office/powerpoint/2010/main" val="154590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7CFA41-CE5F-4548-8DB7-7501D926CC4A}"/>
              </a:ext>
            </a:extLst>
          </p:cNvPr>
          <p:cNvSpPr/>
          <p:nvPr/>
        </p:nvSpPr>
        <p:spPr>
          <a:xfrm>
            <a:off x="339362" y="263580"/>
            <a:ext cx="11536115" cy="5338384"/>
          </a:xfrm>
          <a:prstGeom prst="rect">
            <a:avLst/>
          </a:prstGeom>
        </p:spPr>
        <p:txBody>
          <a:bodyPr wrap="square">
            <a:spAutoFit/>
          </a:bodyPr>
          <a:lstStyle/>
          <a:p>
            <a:pPr marR="0" lvl="0">
              <a:lnSpc>
                <a:spcPct val="107000"/>
              </a:lnSpc>
              <a:spcBef>
                <a:spcPts val="0"/>
              </a:spcBef>
              <a:spcAft>
                <a:spcPts val="0"/>
              </a:spcAft>
            </a:pPr>
            <a:r>
              <a:rPr lang="en-US" sz="3200" i="1" dirty="0">
                <a:latin typeface="Calibri" panose="020F0502020204030204" pitchFamily="34" charset="0"/>
                <a:ea typeface="Calibri" panose="020F0502020204030204" pitchFamily="34" charset="0"/>
                <a:cs typeface="Calibri" panose="020F0502020204030204" pitchFamily="34" charset="0"/>
              </a:rPr>
              <a:t>What are some of the challenges of rigorous course work in the partner language for DLI students?</a:t>
            </a:r>
          </a:p>
          <a:p>
            <a:pPr marR="0" lvl="0">
              <a:lnSpc>
                <a:spcPct val="107000"/>
              </a:lnSpc>
              <a:spcBef>
                <a:spcPts val="0"/>
              </a:spcBef>
              <a:spcAft>
                <a:spcPts val="0"/>
              </a:spcAft>
            </a:pPr>
            <a:endParaRPr lang="en-US" sz="3200" dirty="0">
              <a:latin typeface="Calibri" panose="020F0502020204030204" pitchFamily="34" charset="0"/>
              <a:ea typeface="Calibri" panose="020F0502020204030204" pitchFamily="34" charset="0"/>
              <a:cs typeface="Calibri" panose="020F0502020204030204" pitchFamily="34" charset="0"/>
            </a:endParaRPr>
          </a:p>
          <a:p>
            <a:pPr marL="2743200" lvl="5" indent="-457200">
              <a:lnSpc>
                <a:spcPct val="107000"/>
              </a:lnSpc>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Calibri" panose="020F0502020204030204" pitchFamily="34" charset="0"/>
              </a:rPr>
              <a:t>As there are usually fewer courses offered in the partner language at the secondary level, students’ language growth is likely to plateau with fewer opportunities to use the language.</a:t>
            </a:r>
            <a:br>
              <a:rPr lang="en-US" sz="3200" dirty="0">
                <a:latin typeface="Calibri" panose="020F0502020204030204" pitchFamily="34" charset="0"/>
                <a:ea typeface="Calibri" panose="020F0502020204030204" pitchFamily="34" charset="0"/>
                <a:cs typeface="Calibri" panose="020F0502020204030204" pitchFamily="34" charset="0"/>
              </a:rPr>
            </a:br>
            <a:endParaRPr lang="en-US" sz="3200" dirty="0">
              <a:latin typeface="Calibri" panose="020F0502020204030204" pitchFamily="34" charset="0"/>
              <a:ea typeface="Calibri" panose="020F0502020204030204" pitchFamily="34" charset="0"/>
              <a:cs typeface="Calibri" panose="020F0502020204030204" pitchFamily="34" charset="0"/>
            </a:endParaRPr>
          </a:p>
          <a:p>
            <a:pPr marL="2743200" lvl="5" indent="-457200">
              <a:lnSpc>
                <a:spcPct val="107000"/>
              </a:lnSpc>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Calibri" panose="020F0502020204030204" pitchFamily="34" charset="0"/>
              </a:rPr>
              <a:t>DLI students may feel overwhelmed as classes get more demanding and the language more complex.  </a:t>
            </a:r>
          </a:p>
        </p:txBody>
      </p:sp>
      <p:grpSp>
        <p:nvGrpSpPr>
          <p:cNvPr id="6" name="Group 5">
            <a:extLst>
              <a:ext uri="{FF2B5EF4-FFF2-40B4-BE49-F238E27FC236}">
                <a16:creationId xmlns:a16="http://schemas.microsoft.com/office/drawing/2014/main" id="{0CEF68EE-C58C-493B-A8EF-992E341DEBA7}"/>
              </a:ext>
            </a:extLst>
          </p:cNvPr>
          <p:cNvGrpSpPr/>
          <p:nvPr/>
        </p:nvGrpSpPr>
        <p:grpSpPr>
          <a:xfrm>
            <a:off x="635002" y="2387600"/>
            <a:ext cx="2066348" cy="2074259"/>
            <a:chOff x="1045501" y="2616200"/>
            <a:chExt cx="2201598" cy="2297302"/>
          </a:xfrm>
        </p:grpSpPr>
        <p:pic>
          <p:nvPicPr>
            <p:cNvPr id="4" name="Picture 3">
              <a:extLst>
                <a:ext uri="{FF2B5EF4-FFF2-40B4-BE49-F238E27FC236}">
                  <a16:creationId xmlns:a16="http://schemas.microsoft.com/office/drawing/2014/main" id="{8A010713-8AF7-4F90-953D-E6CBD2D3EBAF}"/>
                </a:ext>
              </a:extLst>
            </p:cNvPr>
            <p:cNvPicPr>
              <a:picLocks noChangeAspect="1"/>
            </p:cNvPicPr>
            <p:nvPr/>
          </p:nvPicPr>
          <p:blipFill>
            <a:blip r:embed="rId3"/>
            <a:stretch>
              <a:fillRect/>
            </a:stretch>
          </p:blipFill>
          <p:spPr>
            <a:xfrm>
              <a:off x="1045501" y="2616200"/>
              <a:ext cx="2201598" cy="2019300"/>
            </a:xfrm>
            <a:prstGeom prst="rect">
              <a:avLst/>
            </a:prstGeom>
            <a:ln w="28575">
              <a:solidFill>
                <a:schemeClr val="tx1"/>
              </a:solidFill>
            </a:ln>
          </p:spPr>
        </p:pic>
        <p:sp>
          <p:nvSpPr>
            <p:cNvPr id="5" name="TextBox 4">
              <a:extLst>
                <a:ext uri="{FF2B5EF4-FFF2-40B4-BE49-F238E27FC236}">
                  <a16:creationId xmlns:a16="http://schemas.microsoft.com/office/drawing/2014/main" id="{B69851F0-F851-4530-8809-3518C20F25DF}"/>
                </a:ext>
              </a:extLst>
            </p:cNvPr>
            <p:cNvSpPr txBox="1"/>
            <p:nvPr/>
          </p:nvSpPr>
          <p:spPr>
            <a:xfrm>
              <a:off x="1045501" y="4635500"/>
              <a:ext cx="984090" cy="278002"/>
            </a:xfrm>
            <a:prstGeom prst="rect">
              <a:avLst/>
            </a:prstGeom>
            <a:noFill/>
          </p:spPr>
          <p:txBody>
            <a:bodyPr wrap="none" rtlCol="0">
              <a:spAutoFit/>
            </a:bodyPr>
            <a:lstStyle/>
            <a:p>
              <a:r>
                <a:rPr lang="en-US" sz="800" dirty="0">
                  <a:latin typeface="Calibri" panose="020F0502020204030204" pitchFamily="34" charset="0"/>
                  <a:hlinkClick r:id="rId4"/>
                </a:rPr>
                <a:t>Clipart Library</a:t>
              </a:r>
              <a:endParaRPr lang="en-US" sz="800" dirty="0">
                <a:latin typeface="Calibri" panose="020F0502020204030204" pitchFamily="34" charset="0"/>
              </a:endParaRPr>
            </a:p>
          </p:txBody>
        </p:sp>
      </p:grpSp>
      <p:sp>
        <p:nvSpPr>
          <p:cNvPr id="7" name="TextBox 6">
            <a:extLst>
              <a:ext uri="{FF2B5EF4-FFF2-40B4-BE49-F238E27FC236}">
                <a16:creationId xmlns:a16="http://schemas.microsoft.com/office/drawing/2014/main" id="{7166EEE1-F4DA-EE4F-9F81-03D1C30CA4E4}"/>
              </a:ext>
            </a:extLst>
          </p:cNvPr>
          <p:cNvSpPr txBox="1"/>
          <p:nvPr/>
        </p:nvSpPr>
        <p:spPr>
          <a:xfrm>
            <a:off x="38798" y="6481720"/>
            <a:ext cx="11005976" cy="307777"/>
          </a:xfrm>
          <a:prstGeom prst="rect">
            <a:avLst/>
          </a:prstGeom>
          <a:noFill/>
        </p:spPr>
        <p:txBody>
          <a:bodyPr wrap="square" rtlCol="0">
            <a:spAutoFit/>
          </a:bodyPr>
          <a:lstStyle/>
          <a:p>
            <a:r>
              <a:rPr lang="en-US" sz="1400" dirty="0">
                <a:latin typeface="Calibri" panose="020F0502020204030204" pitchFamily="34" charset="0"/>
              </a:rPr>
              <a:t>(School Learning Support Program, 2010 - </a:t>
            </a:r>
            <a:r>
              <a:rPr lang="en-US" sz="1400" u="sng" dirty="0">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https://teachingmattersamy.weebly.com/uploads/1/3/9/9/13999466/positively_engaging_parents.pdf</a:t>
            </a:r>
            <a:r>
              <a:rPr lang="en-US" sz="1400" dirty="0">
                <a:latin typeface="Calibri" panose="020F0502020204030204" pitchFamily="34" charset="0"/>
              </a:rPr>
              <a:t>)</a:t>
            </a:r>
          </a:p>
        </p:txBody>
      </p:sp>
      <p:sp>
        <p:nvSpPr>
          <p:cNvPr id="3" name="Slide Number Placeholder 2">
            <a:extLst>
              <a:ext uri="{FF2B5EF4-FFF2-40B4-BE49-F238E27FC236}">
                <a16:creationId xmlns:a16="http://schemas.microsoft.com/office/drawing/2014/main" id="{B3600EEB-F771-43B8-B6F7-651C39D0ABE2}"/>
              </a:ext>
            </a:extLst>
          </p:cNvPr>
          <p:cNvSpPr>
            <a:spLocks noGrp="1"/>
          </p:cNvSpPr>
          <p:nvPr>
            <p:ph type="sldNum" sz="quarter" idx="12"/>
          </p:nvPr>
        </p:nvSpPr>
        <p:spPr/>
        <p:txBody>
          <a:bodyPr/>
          <a:lstStyle/>
          <a:p>
            <a:fld id="{2274E9FA-37CF-4BA9-A9BB-09DC62AFE1DA}" type="slidenum">
              <a:rPr lang="en-US" sz="2000" smtClean="0"/>
              <a:t>14</a:t>
            </a:fld>
            <a:endParaRPr lang="en-US" sz="2000" dirty="0"/>
          </a:p>
        </p:txBody>
      </p:sp>
    </p:spTree>
    <p:extLst>
      <p:ext uri="{BB962C8B-B14F-4D97-AF65-F5344CB8AC3E}">
        <p14:creationId xmlns:p14="http://schemas.microsoft.com/office/powerpoint/2010/main" val="120019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97B3D5-53AC-1043-A985-EBC77F92FFFA}"/>
              </a:ext>
            </a:extLst>
          </p:cNvPr>
          <p:cNvSpPr/>
          <p:nvPr/>
        </p:nvSpPr>
        <p:spPr>
          <a:xfrm>
            <a:off x="5566299" y="2340656"/>
            <a:ext cx="6096000" cy="2176686"/>
          </a:xfrm>
          <a:prstGeom prst="rect">
            <a:avLst/>
          </a:prstGeom>
        </p:spPr>
        <p:txBody>
          <a:bodyPr>
            <a:spAutoFit/>
          </a:bodyPr>
          <a:lstStyle/>
          <a:p>
            <a:pPr marR="0" lvl="0" algn="ctr">
              <a:lnSpc>
                <a:spcPct val="107000"/>
              </a:lnSpc>
              <a:spcAft>
                <a:spcPts val="600"/>
              </a:spcAft>
            </a:pPr>
            <a:r>
              <a:rPr lang="en-US" sz="3200" dirty="0">
                <a:latin typeface="Calibri" panose="020F0502020204030204" pitchFamily="34" charset="0"/>
                <a:ea typeface="Calibri" panose="020F0502020204030204" pitchFamily="34" charset="0"/>
                <a:cs typeface="Calibri" panose="020F0502020204030204" pitchFamily="34" charset="0"/>
              </a:rPr>
              <a:t>It is up to parents to look beyond today and remind their child of future benefits of staying in the program.</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5B484C52-8152-E740-8EB0-D56D5F527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318" y="2211812"/>
            <a:ext cx="3655153" cy="24343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E00E6B3-6935-2648-8D33-E42F5CD82955}"/>
              </a:ext>
            </a:extLst>
          </p:cNvPr>
          <p:cNvSpPr txBox="1"/>
          <p:nvPr/>
        </p:nvSpPr>
        <p:spPr>
          <a:xfrm>
            <a:off x="1229260" y="4595388"/>
            <a:ext cx="516828" cy="200104"/>
          </a:xfrm>
          <a:prstGeom prst="rect">
            <a:avLst/>
          </a:prstGeom>
          <a:noFill/>
          <a:ln w="38100">
            <a:noFill/>
          </a:ln>
        </p:spPr>
        <p:txBody>
          <a:bodyPr wrap="none" rtlCol="0">
            <a:spAutoFit/>
          </a:bodyPr>
          <a:lstStyle/>
          <a:p>
            <a:r>
              <a:rPr lang="en-US" sz="800" dirty="0">
                <a:latin typeface="Calibri" panose="020F0502020204030204" pitchFamily="34" charset="0"/>
                <a:hlinkClick r:id="rId3"/>
              </a:rPr>
              <a:t>Pixabay</a:t>
            </a:r>
            <a:endParaRPr lang="en-US" sz="800"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E69C91FA-0B21-4F12-BFD2-821D658A166D}"/>
              </a:ext>
            </a:extLst>
          </p:cNvPr>
          <p:cNvSpPr>
            <a:spLocks noGrp="1"/>
          </p:cNvSpPr>
          <p:nvPr>
            <p:ph type="sldNum" sz="quarter" idx="12"/>
          </p:nvPr>
        </p:nvSpPr>
        <p:spPr/>
        <p:txBody>
          <a:bodyPr/>
          <a:lstStyle/>
          <a:p>
            <a:fld id="{2274E9FA-37CF-4BA9-A9BB-09DC62AFE1DA}" type="slidenum">
              <a:rPr lang="en-US" sz="2000" smtClean="0"/>
              <a:t>15</a:t>
            </a:fld>
            <a:endParaRPr lang="en-US" sz="2000" dirty="0"/>
          </a:p>
        </p:txBody>
      </p:sp>
    </p:spTree>
    <p:extLst>
      <p:ext uri="{BB962C8B-B14F-4D97-AF65-F5344CB8AC3E}">
        <p14:creationId xmlns:p14="http://schemas.microsoft.com/office/powerpoint/2010/main" val="867202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0405DFD-F43D-41A2-BADE-A3EBE0337A92}"/>
              </a:ext>
            </a:extLst>
          </p:cNvPr>
          <p:cNvGrpSpPr/>
          <p:nvPr/>
        </p:nvGrpSpPr>
        <p:grpSpPr>
          <a:xfrm>
            <a:off x="415100" y="228054"/>
            <a:ext cx="2099500" cy="1721062"/>
            <a:chOff x="415100" y="228054"/>
            <a:chExt cx="2927868" cy="2165862"/>
          </a:xfrm>
        </p:grpSpPr>
        <p:pic>
          <p:nvPicPr>
            <p:cNvPr id="5" name="Picture 4" descr="C:\Users\Maureen\AppData\Local\Microsoft\Windows\INetCache\IE\QMZ19K1V\6479325377_ba1fa998bc[1].jpg">
              <a:extLst>
                <a:ext uri="{FF2B5EF4-FFF2-40B4-BE49-F238E27FC236}">
                  <a16:creationId xmlns:a16="http://schemas.microsoft.com/office/drawing/2014/main" id="{89A64F96-BA8B-4C5C-9A59-09671F1109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68"/>
            <a:stretch/>
          </p:blipFill>
          <p:spPr bwMode="auto">
            <a:xfrm>
              <a:off x="415100" y="228054"/>
              <a:ext cx="2927868" cy="2165862"/>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76D38C1-92C2-4040-80FC-391DC630321E}"/>
                </a:ext>
              </a:extLst>
            </p:cNvPr>
            <p:cNvSpPr txBox="1"/>
            <p:nvPr/>
          </p:nvSpPr>
          <p:spPr>
            <a:xfrm>
              <a:off x="610668" y="1670454"/>
              <a:ext cx="1359617" cy="271124"/>
            </a:xfrm>
            <a:prstGeom prst="rect">
              <a:avLst/>
            </a:prstGeom>
            <a:noFill/>
          </p:spPr>
          <p:txBody>
            <a:bodyPr wrap="none" rtlCol="0">
              <a:spAutoFit/>
            </a:bodyPr>
            <a:lstStyle/>
            <a:p>
              <a:r>
                <a:rPr lang="en-US" sz="800" dirty="0">
                  <a:latin typeface="Calibri" panose="020F0502020204030204" pitchFamily="34" charset="0"/>
                  <a:cs typeface="Calibri" panose="020F0502020204030204" pitchFamily="34" charset="0"/>
                </a:rPr>
                <a:t>Creative Commons</a:t>
              </a:r>
            </a:p>
          </p:txBody>
        </p:sp>
      </p:grpSp>
      <p:sp>
        <p:nvSpPr>
          <p:cNvPr id="8" name="TextBox 7">
            <a:extLst>
              <a:ext uri="{FF2B5EF4-FFF2-40B4-BE49-F238E27FC236}">
                <a16:creationId xmlns:a16="http://schemas.microsoft.com/office/drawing/2014/main" id="{1B1F193A-6A68-4822-94E5-AA4F86D82CC7}"/>
              </a:ext>
            </a:extLst>
          </p:cNvPr>
          <p:cNvSpPr txBox="1"/>
          <p:nvPr/>
        </p:nvSpPr>
        <p:spPr>
          <a:xfrm>
            <a:off x="415100" y="2644170"/>
            <a:ext cx="10768281" cy="1569660"/>
          </a:xfrm>
          <a:prstGeom prst="rect">
            <a:avLst/>
          </a:prstGeom>
          <a:noFill/>
        </p:spPr>
        <p:txBody>
          <a:bodyPr wrap="square" rtlCol="0">
            <a:spAutoFit/>
          </a:bodyPr>
          <a:lstStyle/>
          <a:p>
            <a:pPr algn="ctr"/>
            <a:r>
              <a:rPr lang="en-US" sz="3200" i="1" dirty="0">
                <a:latin typeface="Calibri" panose="020F0502020204030204" pitchFamily="34" charset="0"/>
              </a:rPr>
              <a:t>What benefits have you already seen at the middle </a:t>
            </a:r>
          </a:p>
          <a:p>
            <a:pPr algn="ctr"/>
            <a:r>
              <a:rPr lang="en-US" sz="3200" i="1" dirty="0">
                <a:latin typeface="Calibri" panose="020F0502020204030204" pitchFamily="34" charset="0"/>
              </a:rPr>
              <a:t>or high school level?</a:t>
            </a:r>
          </a:p>
          <a:p>
            <a:endParaRPr lang="en-US" sz="3200" i="1"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24A2131D-A6EC-47E8-B7DF-A1ED55538626}"/>
              </a:ext>
            </a:extLst>
          </p:cNvPr>
          <p:cNvSpPr>
            <a:spLocks noGrp="1"/>
          </p:cNvSpPr>
          <p:nvPr>
            <p:ph type="sldNum" sz="quarter" idx="12"/>
          </p:nvPr>
        </p:nvSpPr>
        <p:spPr/>
        <p:txBody>
          <a:bodyPr/>
          <a:lstStyle/>
          <a:p>
            <a:fld id="{2274E9FA-37CF-4BA9-A9BB-09DC62AFE1DA}" type="slidenum">
              <a:rPr lang="en-US" sz="2000" smtClean="0"/>
              <a:t>16</a:t>
            </a:fld>
            <a:endParaRPr lang="en-US" sz="2000" dirty="0"/>
          </a:p>
        </p:txBody>
      </p:sp>
    </p:spTree>
    <p:extLst>
      <p:ext uri="{BB962C8B-B14F-4D97-AF65-F5344CB8AC3E}">
        <p14:creationId xmlns:p14="http://schemas.microsoft.com/office/powerpoint/2010/main" val="1027238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7765945-08CE-4547-9EA2-6A8221A5365A}"/>
              </a:ext>
            </a:extLst>
          </p:cNvPr>
          <p:cNvSpPr txBox="1"/>
          <p:nvPr/>
        </p:nvSpPr>
        <p:spPr>
          <a:xfrm>
            <a:off x="714319" y="574547"/>
            <a:ext cx="9545177" cy="584775"/>
          </a:xfrm>
          <a:prstGeom prst="rect">
            <a:avLst/>
          </a:prstGeom>
          <a:noFill/>
        </p:spPr>
        <p:txBody>
          <a:bodyPr wrap="none" rtlCol="0">
            <a:spAutoFit/>
          </a:bodyPr>
          <a:lstStyle/>
          <a:p>
            <a:r>
              <a:rPr lang="en-US" sz="3200" dirty="0">
                <a:latin typeface="Calibri" panose="020F0502020204030204" pitchFamily="34" charset="0"/>
                <a:cs typeface="Calibri" panose="020F0502020204030204" pitchFamily="34" charset="0"/>
              </a:rPr>
              <a:t>BENEFITS OF DLI PROGRAMS AT THE SECONDARY LEVEL</a:t>
            </a:r>
          </a:p>
        </p:txBody>
      </p:sp>
      <p:sp>
        <p:nvSpPr>
          <p:cNvPr id="8" name="TextBox 7">
            <a:extLst>
              <a:ext uri="{FF2B5EF4-FFF2-40B4-BE49-F238E27FC236}">
                <a16:creationId xmlns:a16="http://schemas.microsoft.com/office/drawing/2014/main" id="{71C115D9-31C5-114F-8B2A-272E33AAA9B2}"/>
              </a:ext>
            </a:extLst>
          </p:cNvPr>
          <p:cNvSpPr txBox="1"/>
          <p:nvPr/>
        </p:nvSpPr>
        <p:spPr>
          <a:xfrm>
            <a:off x="97105" y="6448875"/>
            <a:ext cx="8698938" cy="307777"/>
          </a:xfrm>
          <a:prstGeom prst="rect">
            <a:avLst/>
          </a:prstGeom>
          <a:noFill/>
        </p:spPr>
        <p:txBody>
          <a:bodyPr wrap="square" rtlCol="0">
            <a:spAutoFit/>
          </a:bodyPr>
          <a:lstStyle/>
          <a:p>
            <a:r>
              <a:rPr lang="en-US" sz="1400" dirty="0">
                <a:latin typeface="Calibri" panose="020F0502020204030204" pitchFamily="34" charset="0"/>
              </a:rPr>
              <a:t>(adapted from </a:t>
            </a:r>
            <a:r>
              <a:rPr lang="en-US" sz="1400" dirty="0" err="1">
                <a:latin typeface="Calibri" panose="020F0502020204030204" pitchFamily="34" charset="0"/>
              </a:rPr>
              <a:t>Montone</a:t>
            </a:r>
            <a:r>
              <a:rPr lang="en-US" sz="1400" dirty="0">
                <a:latin typeface="Calibri" panose="020F0502020204030204" pitchFamily="34" charset="0"/>
              </a:rPr>
              <a:t> &amp; Loeb, 2003 </a:t>
            </a:r>
            <a:r>
              <a:rPr lang="en-US" sz="1400" u="sng"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https://carla.umn.edu/immersion/acie/vol6/bridge-6(3).pdf</a:t>
            </a:r>
            <a:r>
              <a:rPr lang="en-US" sz="1400" u="sng" dirty="0">
                <a:latin typeface="Calibri" panose="020F0502020204030204" pitchFamily="34" charset="0"/>
                <a:ea typeface="Calibri" panose="020F0502020204030204" pitchFamily="34" charset="0"/>
                <a:cs typeface="Calibri" panose="020F0502020204030204" pitchFamily="34" charset="0"/>
              </a:rPr>
              <a:t>)</a:t>
            </a:r>
            <a:endParaRPr lang="en-US" sz="1400" dirty="0">
              <a:latin typeface="Calibri" panose="020F0502020204030204" pitchFamily="34" charset="0"/>
            </a:endParaRPr>
          </a:p>
        </p:txBody>
      </p:sp>
      <p:sp>
        <p:nvSpPr>
          <p:cNvPr id="2" name="TextBox 1">
            <a:extLst>
              <a:ext uri="{FF2B5EF4-FFF2-40B4-BE49-F238E27FC236}">
                <a16:creationId xmlns:a16="http://schemas.microsoft.com/office/drawing/2014/main" id="{E56982B7-ABA4-4E34-ADC0-C12DC62BF884}"/>
              </a:ext>
            </a:extLst>
          </p:cNvPr>
          <p:cNvSpPr txBox="1"/>
          <p:nvPr/>
        </p:nvSpPr>
        <p:spPr>
          <a:xfrm>
            <a:off x="257817" y="1159322"/>
            <a:ext cx="10984067" cy="7817525"/>
          </a:xfrm>
          <a:prstGeom prst="rect">
            <a:avLst/>
          </a:prstGeom>
          <a:noFill/>
        </p:spPr>
        <p:txBody>
          <a:bodyPr wrap="square" rtlCol="0">
            <a:spAutoFit/>
          </a:bodyPr>
          <a:lstStyle/>
          <a:p>
            <a:endParaRPr lang="en-US" sz="1000" b="1" dirty="0">
              <a:latin typeface="Calibri" panose="020F0502020204030204" pitchFamily="34" charset="0"/>
            </a:endParaRPr>
          </a:p>
          <a:p>
            <a:pPr marL="914400" lvl="1" indent="-457200">
              <a:spcBef>
                <a:spcPts val="600"/>
              </a:spcBef>
              <a:spcAft>
                <a:spcPts val="600"/>
              </a:spcAft>
              <a:buFont typeface="Wingdings" panose="05000000000000000000" pitchFamily="2" charset="2"/>
              <a:buChar char="§"/>
            </a:pPr>
            <a:r>
              <a:rPr lang="en-US" sz="3200" dirty="0">
                <a:latin typeface="Calibri" panose="020F0502020204030204" pitchFamily="34" charset="0"/>
              </a:rPr>
              <a:t>Continued development of bilingualism and biculturalism</a:t>
            </a:r>
          </a:p>
          <a:p>
            <a:pPr marL="914400" lvl="1" indent="-457200">
              <a:spcBef>
                <a:spcPts val="600"/>
              </a:spcBef>
              <a:spcAft>
                <a:spcPts val="600"/>
              </a:spcAft>
              <a:buFont typeface="Wingdings" panose="05000000000000000000" pitchFamily="2" charset="2"/>
              <a:buChar char="§"/>
            </a:pPr>
            <a:r>
              <a:rPr lang="en-US" sz="3200" dirty="0">
                <a:latin typeface="Calibri" panose="020F0502020204030204" pitchFamily="34" charset="0"/>
              </a:rPr>
              <a:t>Continued development of academic language and literacy in both program languages</a:t>
            </a:r>
          </a:p>
          <a:p>
            <a:pPr marL="914400" lvl="1" indent="-457200">
              <a:spcBef>
                <a:spcPts val="600"/>
              </a:spcBef>
              <a:spcAft>
                <a:spcPts val="600"/>
              </a:spcAft>
              <a:buFont typeface="Wingdings" panose="05000000000000000000" pitchFamily="2" charset="2"/>
              <a:buChar char="§"/>
            </a:pPr>
            <a:r>
              <a:rPr lang="en-US" sz="3200" dirty="0">
                <a:latin typeface="Calibri" panose="020F0502020204030204" pitchFamily="34" charset="0"/>
              </a:rPr>
              <a:t>Continued development of cross-cultural attitudes</a:t>
            </a:r>
          </a:p>
          <a:p>
            <a:pPr marL="914400" lvl="1" indent="-457200">
              <a:spcBef>
                <a:spcPts val="600"/>
              </a:spcBef>
              <a:spcAft>
                <a:spcPts val="600"/>
              </a:spcAft>
              <a:buFont typeface="Wingdings" panose="05000000000000000000" pitchFamily="2" charset="2"/>
              <a:buChar char="§"/>
            </a:pPr>
            <a:r>
              <a:rPr lang="en-US" sz="3200" dirty="0">
                <a:latin typeface="Calibri" panose="020F0502020204030204" pitchFamily="34" charset="0"/>
              </a:rPr>
              <a:t>Continued provision of an efficient and effective model for serving the second language needs of English learners (Spanish home language students) and English speakers (Spanish learners)</a:t>
            </a:r>
          </a:p>
          <a:p>
            <a:endParaRPr lang="en-US" sz="2800" dirty="0">
              <a:latin typeface="Calibri" panose="020F0502020204030204" pitchFamily="34" charset="0"/>
            </a:endParaRPr>
          </a:p>
          <a:p>
            <a:pPr marL="457200" indent="-457200">
              <a:buFont typeface="Wingdings" panose="05000000000000000000" pitchFamily="2" charset="2"/>
              <a:buChar char="§"/>
            </a:pPr>
            <a:endParaRPr lang="en-US" sz="2800" dirty="0">
              <a:latin typeface="Calibri" panose="020F0502020204030204" pitchFamily="34" charset="0"/>
            </a:endParaRPr>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endParaRPr lang="en-US" sz="2800" dirty="0">
              <a:latin typeface="Calibri" panose="020F0502020204030204" pitchFamily="34" charset="0"/>
            </a:endParaRPr>
          </a:p>
          <a:p>
            <a:pPr marL="457200" indent="-457200">
              <a:buFont typeface="Wingdings" panose="05000000000000000000" pitchFamily="2" charset="2"/>
              <a:buChar char="§"/>
            </a:pPr>
            <a:endParaRPr lang="en-US" sz="2800" dirty="0">
              <a:latin typeface="Calibri" panose="020F0502020204030204" pitchFamily="34" charset="0"/>
            </a:endParaRPr>
          </a:p>
          <a:p>
            <a:endParaRPr lang="en-US" sz="2800" b="1" dirty="0">
              <a:latin typeface="Calibri" panose="020F0502020204030204" pitchFamily="34" charset="0"/>
            </a:endParaRPr>
          </a:p>
          <a:p>
            <a:endParaRPr lang="en-US" sz="2800" dirty="0"/>
          </a:p>
        </p:txBody>
      </p:sp>
      <p:sp>
        <p:nvSpPr>
          <p:cNvPr id="3" name="Slide Number Placeholder 2">
            <a:extLst>
              <a:ext uri="{FF2B5EF4-FFF2-40B4-BE49-F238E27FC236}">
                <a16:creationId xmlns:a16="http://schemas.microsoft.com/office/drawing/2014/main" id="{BCC8120D-3B29-4C12-BE66-B9FAF30581C8}"/>
              </a:ext>
            </a:extLst>
          </p:cNvPr>
          <p:cNvSpPr>
            <a:spLocks noGrp="1"/>
          </p:cNvSpPr>
          <p:nvPr>
            <p:ph type="sldNum" sz="quarter" idx="12"/>
          </p:nvPr>
        </p:nvSpPr>
        <p:spPr/>
        <p:txBody>
          <a:bodyPr/>
          <a:lstStyle/>
          <a:p>
            <a:fld id="{2274E9FA-37CF-4BA9-A9BB-09DC62AFE1DA}" type="slidenum">
              <a:rPr lang="en-US" sz="2000" smtClean="0"/>
              <a:t>17</a:t>
            </a:fld>
            <a:endParaRPr lang="en-US" sz="2000" dirty="0"/>
          </a:p>
        </p:txBody>
      </p:sp>
    </p:spTree>
    <p:extLst>
      <p:ext uri="{BB962C8B-B14F-4D97-AF65-F5344CB8AC3E}">
        <p14:creationId xmlns:p14="http://schemas.microsoft.com/office/powerpoint/2010/main" val="322015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7765945-08CE-4547-9EA2-6A8221A5365A}"/>
              </a:ext>
            </a:extLst>
          </p:cNvPr>
          <p:cNvSpPr txBox="1"/>
          <p:nvPr/>
        </p:nvSpPr>
        <p:spPr>
          <a:xfrm>
            <a:off x="848516" y="552602"/>
            <a:ext cx="9545177" cy="584775"/>
          </a:xfrm>
          <a:prstGeom prst="rect">
            <a:avLst/>
          </a:prstGeom>
          <a:noFill/>
        </p:spPr>
        <p:txBody>
          <a:bodyPr wrap="none" rtlCol="0">
            <a:spAutoFit/>
          </a:bodyPr>
          <a:lstStyle/>
          <a:p>
            <a:r>
              <a:rPr lang="en-US" sz="3200" dirty="0">
                <a:latin typeface="Calibri" panose="020F0502020204030204" pitchFamily="34" charset="0"/>
                <a:cs typeface="Calibri" panose="020F0502020204030204" pitchFamily="34" charset="0"/>
              </a:rPr>
              <a:t>BENEFITS OF DLI PROGRAMS AT THE SECONDARY LEVEL</a:t>
            </a:r>
          </a:p>
        </p:txBody>
      </p:sp>
      <p:sp>
        <p:nvSpPr>
          <p:cNvPr id="8" name="TextBox 7">
            <a:extLst>
              <a:ext uri="{FF2B5EF4-FFF2-40B4-BE49-F238E27FC236}">
                <a16:creationId xmlns:a16="http://schemas.microsoft.com/office/drawing/2014/main" id="{71C115D9-31C5-114F-8B2A-272E33AAA9B2}"/>
              </a:ext>
            </a:extLst>
          </p:cNvPr>
          <p:cNvSpPr txBox="1"/>
          <p:nvPr/>
        </p:nvSpPr>
        <p:spPr>
          <a:xfrm>
            <a:off x="97105" y="6448875"/>
            <a:ext cx="8698938" cy="307777"/>
          </a:xfrm>
          <a:prstGeom prst="rect">
            <a:avLst/>
          </a:prstGeom>
          <a:noFill/>
        </p:spPr>
        <p:txBody>
          <a:bodyPr wrap="square" rtlCol="0">
            <a:spAutoFit/>
          </a:bodyPr>
          <a:lstStyle/>
          <a:p>
            <a:r>
              <a:rPr lang="en-US" sz="1400" dirty="0">
                <a:latin typeface="Calibri" panose="020F0502020204030204" pitchFamily="34" charset="0"/>
              </a:rPr>
              <a:t>(adapted from </a:t>
            </a:r>
            <a:r>
              <a:rPr lang="en-US" sz="1400" dirty="0" err="1">
                <a:latin typeface="Calibri" panose="020F0502020204030204" pitchFamily="34" charset="0"/>
              </a:rPr>
              <a:t>Montone</a:t>
            </a:r>
            <a:r>
              <a:rPr lang="en-US" sz="1400" dirty="0">
                <a:latin typeface="Calibri" panose="020F0502020204030204" pitchFamily="34" charset="0"/>
              </a:rPr>
              <a:t> &amp; Loeb, 2003 </a:t>
            </a:r>
            <a:r>
              <a:rPr lang="en-US" sz="1400" u="sng"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https://carla.umn.edu/immersion/acie/vol6/bridge-6(3).pdf</a:t>
            </a:r>
            <a:r>
              <a:rPr lang="en-US" sz="1400" u="sng" dirty="0">
                <a:latin typeface="Calibri" panose="020F0502020204030204" pitchFamily="34" charset="0"/>
                <a:ea typeface="Calibri" panose="020F0502020204030204" pitchFamily="34" charset="0"/>
                <a:cs typeface="Calibri" panose="020F0502020204030204" pitchFamily="34" charset="0"/>
              </a:rPr>
              <a:t>)</a:t>
            </a:r>
            <a:endParaRPr lang="en-US" sz="1400" dirty="0">
              <a:latin typeface="Calibri" panose="020F0502020204030204" pitchFamily="34" charset="0"/>
            </a:endParaRPr>
          </a:p>
        </p:txBody>
      </p:sp>
      <p:sp>
        <p:nvSpPr>
          <p:cNvPr id="2" name="TextBox 1">
            <a:extLst>
              <a:ext uri="{FF2B5EF4-FFF2-40B4-BE49-F238E27FC236}">
                <a16:creationId xmlns:a16="http://schemas.microsoft.com/office/drawing/2014/main" id="{E56982B7-ABA4-4E34-ADC0-C12DC62BF884}"/>
              </a:ext>
            </a:extLst>
          </p:cNvPr>
          <p:cNvSpPr txBox="1"/>
          <p:nvPr/>
        </p:nvSpPr>
        <p:spPr>
          <a:xfrm>
            <a:off x="359417" y="973056"/>
            <a:ext cx="11375383" cy="7602081"/>
          </a:xfrm>
          <a:prstGeom prst="rect">
            <a:avLst/>
          </a:prstGeom>
          <a:noFill/>
        </p:spPr>
        <p:txBody>
          <a:bodyPr wrap="square" rtlCol="0">
            <a:spAutoFit/>
          </a:bodyPr>
          <a:lstStyle/>
          <a:p>
            <a:r>
              <a:rPr lang="en-US" sz="2800" b="1" dirty="0">
                <a:latin typeface="Calibri" panose="020F0502020204030204" pitchFamily="34" charset="0"/>
              </a:rPr>
              <a:t>     </a:t>
            </a:r>
            <a:endParaRPr lang="en-US" sz="1000" b="1" dirty="0">
              <a:latin typeface="Calibri" panose="020F0502020204030204" pitchFamily="34" charset="0"/>
            </a:endParaRPr>
          </a:p>
          <a:p>
            <a:pPr marL="914400" lvl="1" indent="-457200">
              <a:spcBef>
                <a:spcPts val="600"/>
              </a:spcBef>
              <a:spcAft>
                <a:spcPts val="600"/>
              </a:spcAft>
              <a:buFont typeface="Wingdings" panose="05000000000000000000" pitchFamily="2" charset="2"/>
              <a:buChar char="§"/>
            </a:pPr>
            <a:r>
              <a:rPr lang="en-US" sz="3200" dirty="0">
                <a:latin typeface="Calibri" panose="020F0502020204030204" pitchFamily="34" charset="0"/>
              </a:rPr>
              <a:t>Preparation to enter advanced language and content courses in high school or college</a:t>
            </a:r>
          </a:p>
          <a:p>
            <a:pPr marL="914400" lvl="1" indent="-457200">
              <a:spcBef>
                <a:spcPts val="600"/>
              </a:spcBef>
              <a:spcAft>
                <a:spcPts val="600"/>
              </a:spcAft>
              <a:buFont typeface="Wingdings" panose="05000000000000000000" pitchFamily="2" charset="2"/>
              <a:buChar char="§"/>
            </a:pPr>
            <a:r>
              <a:rPr lang="en-US" sz="3200" dirty="0">
                <a:latin typeface="Calibri" panose="020F0502020204030204" pitchFamily="34" charset="0"/>
              </a:rPr>
              <a:t>Preparation for International Baccalaureate (IB) programs in high school</a:t>
            </a:r>
          </a:p>
          <a:p>
            <a:pPr marL="914400" lvl="1" indent="-457200">
              <a:spcBef>
                <a:spcPts val="600"/>
              </a:spcBef>
              <a:spcAft>
                <a:spcPts val="600"/>
              </a:spcAft>
              <a:buFont typeface="Wingdings" panose="05000000000000000000" pitchFamily="2" charset="2"/>
              <a:buChar char="§"/>
            </a:pPr>
            <a:r>
              <a:rPr lang="en-US" sz="3200" dirty="0">
                <a:latin typeface="Calibri" panose="020F0502020204030204" pitchFamily="34" charset="0"/>
              </a:rPr>
              <a:t>Preparation for additional languages in high school or beyond</a:t>
            </a:r>
          </a:p>
          <a:p>
            <a:pPr marL="914400" lvl="1" indent="-457200">
              <a:spcBef>
                <a:spcPts val="600"/>
              </a:spcBef>
              <a:spcAft>
                <a:spcPts val="600"/>
              </a:spcAft>
              <a:buFont typeface="Wingdings" panose="05000000000000000000" pitchFamily="2" charset="2"/>
              <a:buChar char="§"/>
            </a:pPr>
            <a:r>
              <a:rPr lang="en-US" sz="3200" dirty="0">
                <a:latin typeface="Calibri" panose="020F0502020204030204" pitchFamily="34" charset="0"/>
              </a:rPr>
              <a:t>Preparation to earn college credit through Advanced Placement language exams</a:t>
            </a:r>
          </a:p>
          <a:p>
            <a:pPr marL="457200" indent="-457200">
              <a:buFont typeface="Wingdings" panose="05000000000000000000" pitchFamily="2" charset="2"/>
              <a:buChar char="§"/>
            </a:pPr>
            <a:endParaRPr lang="en-US" sz="2800" dirty="0">
              <a:latin typeface="Calibri" panose="020F0502020204030204" pitchFamily="34" charset="0"/>
            </a:endParaRPr>
          </a:p>
          <a:p>
            <a:pPr marL="457200" indent="-457200">
              <a:buFont typeface="Wingdings" panose="05000000000000000000" pitchFamily="2" charset="2"/>
              <a:buChar char="§"/>
            </a:pPr>
            <a:endParaRPr lang="en-US" sz="2800" dirty="0">
              <a:latin typeface="Calibri" panose="020F0502020204030204" pitchFamily="34" charset="0"/>
            </a:endParaRPr>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endParaRPr lang="en-US" sz="2800" dirty="0">
              <a:latin typeface="Calibri" panose="020F0502020204030204" pitchFamily="34" charset="0"/>
            </a:endParaRPr>
          </a:p>
          <a:p>
            <a:pPr marL="457200" indent="-457200">
              <a:buFont typeface="Wingdings" panose="05000000000000000000" pitchFamily="2" charset="2"/>
              <a:buChar char="§"/>
            </a:pPr>
            <a:endParaRPr lang="en-US" sz="2800" dirty="0">
              <a:latin typeface="Calibri" panose="020F0502020204030204" pitchFamily="34" charset="0"/>
            </a:endParaRPr>
          </a:p>
          <a:p>
            <a:endParaRPr lang="en-US" sz="2800" b="1" dirty="0">
              <a:latin typeface="Calibri" panose="020F0502020204030204" pitchFamily="34" charset="0"/>
            </a:endParaRPr>
          </a:p>
          <a:p>
            <a:endParaRPr lang="en-US" sz="2800" dirty="0"/>
          </a:p>
        </p:txBody>
      </p:sp>
      <p:sp>
        <p:nvSpPr>
          <p:cNvPr id="3" name="Slide Number Placeholder 2">
            <a:extLst>
              <a:ext uri="{FF2B5EF4-FFF2-40B4-BE49-F238E27FC236}">
                <a16:creationId xmlns:a16="http://schemas.microsoft.com/office/drawing/2014/main" id="{D6355944-3EC3-471E-91E6-22B9AC9385FA}"/>
              </a:ext>
            </a:extLst>
          </p:cNvPr>
          <p:cNvSpPr>
            <a:spLocks noGrp="1"/>
          </p:cNvSpPr>
          <p:nvPr>
            <p:ph type="sldNum" sz="quarter" idx="12"/>
          </p:nvPr>
        </p:nvSpPr>
        <p:spPr/>
        <p:txBody>
          <a:bodyPr/>
          <a:lstStyle/>
          <a:p>
            <a:fld id="{2274E9FA-37CF-4BA9-A9BB-09DC62AFE1DA}" type="slidenum">
              <a:rPr lang="en-US" sz="2000" smtClean="0"/>
              <a:t>18</a:t>
            </a:fld>
            <a:endParaRPr lang="en-US" sz="2000" dirty="0"/>
          </a:p>
        </p:txBody>
      </p:sp>
    </p:spTree>
    <p:extLst>
      <p:ext uri="{BB962C8B-B14F-4D97-AF65-F5344CB8AC3E}">
        <p14:creationId xmlns:p14="http://schemas.microsoft.com/office/powerpoint/2010/main" val="29547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54A1307-297B-4837-A6FB-21485C59D8E0}"/>
              </a:ext>
            </a:extLst>
          </p:cNvPr>
          <p:cNvSpPr>
            <a:spLocks noChangeArrowheads="1"/>
          </p:cNvSpPr>
          <p:nvPr/>
        </p:nvSpPr>
        <p:spPr bwMode="auto">
          <a:xfrm>
            <a:off x="258261" y="1096600"/>
            <a:ext cx="4892916"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1" indent="0" defTabSz="914400" rtl="0" eaLnBrk="0" fontAlgn="base" latinLnBrk="0" hangingPunct="0">
              <a:lnSpc>
                <a:spcPct val="100000"/>
              </a:lnSpc>
              <a:spcBef>
                <a:spcPct val="0"/>
              </a:spcBef>
              <a:spcAft>
                <a:spcPct val="0"/>
              </a:spcAft>
              <a:buClr>
                <a:schemeClr val="tx1"/>
              </a:buClr>
              <a:buSzTx/>
              <a:tabLst/>
            </a:pPr>
            <a:r>
              <a:rPr kumimoji="0" lang="en-US" altLang="en-US"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An additional benefit of DLI at the secondary </a:t>
            </a:r>
            <a:r>
              <a:rPr lang="en-US" altLang="en-US" sz="3200" dirty="0">
                <a:latin typeface="Calibri" panose="020F0502020204030204" pitchFamily="34" charset="0"/>
                <a:ea typeface="Calibri" panose="020F0502020204030204" pitchFamily="34" charset="0"/>
                <a:cs typeface="Calibri" panose="020F0502020204030204" pitchFamily="34" charset="0"/>
              </a:rPr>
              <a:t>level </a:t>
            </a:r>
            <a:r>
              <a:rPr kumimoji="0" lang="en-US" altLang="en-US"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for Spanish home language speakers is being able to maintain their cultural heritage and family connections. </a:t>
            </a:r>
            <a:endParaRPr kumimoji="0" lang="en-US" altLang="en-US" sz="3200" b="0" i="0" u="none" strike="noStrike" cap="none" normalizeH="0" baseline="0" dirty="0">
              <a:ln>
                <a:noFill/>
              </a:ln>
              <a:solidFill>
                <a:schemeClr val="tx1"/>
              </a:solidFill>
              <a:effectLst/>
            </a:endParaRPr>
          </a:p>
        </p:txBody>
      </p:sp>
      <p:pic>
        <p:nvPicPr>
          <p:cNvPr id="2049" name="Picture 2">
            <a:extLst>
              <a:ext uri="{FF2B5EF4-FFF2-40B4-BE49-F238E27FC236}">
                <a16:creationId xmlns:a16="http://schemas.microsoft.com/office/drawing/2014/main" id="{6F03490B-BA52-468D-9551-227C65AE3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708" y="842812"/>
            <a:ext cx="6360174" cy="441498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98F42E2D-EBA9-4FBC-ACB9-C32A5C0874AD}"/>
              </a:ext>
            </a:extLst>
          </p:cNvPr>
          <p:cNvSpPr>
            <a:spLocks noChangeArrowheads="1"/>
          </p:cNvSpPr>
          <p:nvPr/>
        </p:nvSpPr>
        <p:spPr bwMode="auto">
          <a:xfrm>
            <a:off x="0" y="205293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br>
            <a:b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447971C-34FC-4AE8-BB76-5EAEE05972CA}"/>
              </a:ext>
            </a:extLst>
          </p:cNvPr>
          <p:cNvSpPr txBox="1"/>
          <p:nvPr/>
        </p:nvSpPr>
        <p:spPr>
          <a:xfrm>
            <a:off x="184731" y="6501908"/>
            <a:ext cx="3652090"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(American Academy of Arts and Sciences, 2016)</a:t>
            </a:r>
          </a:p>
        </p:txBody>
      </p:sp>
      <p:sp>
        <p:nvSpPr>
          <p:cNvPr id="4" name="Slide Number Placeholder 3">
            <a:extLst>
              <a:ext uri="{FF2B5EF4-FFF2-40B4-BE49-F238E27FC236}">
                <a16:creationId xmlns:a16="http://schemas.microsoft.com/office/drawing/2014/main" id="{F2CA518E-A70B-4C43-80EE-326AC54E6A06}"/>
              </a:ext>
            </a:extLst>
          </p:cNvPr>
          <p:cNvSpPr>
            <a:spLocks noGrp="1"/>
          </p:cNvSpPr>
          <p:nvPr>
            <p:ph type="sldNum" sz="quarter" idx="12"/>
          </p:nvPr>
        </p:nvSpPr>
        <p:spPr/>
        <p:txBody>
          <a:bodyPr/>
          <a:lstStyle/>
          <a:p>
            <a:fld id="{2274E9FA-37CF-4BA9-A9BB-09DC62AFE1DA}" type="slidenum">
              <a:rPr lang="en-US" sz="2000" smtClean="0"/>
              <a:t>19</a:t>
            </a:fld>
            <a:endParaRPr lang="en-US" sz="2000" dirty="0"/>
          </a:p>
        </p:txBody>
      </p:sp>
    </p:spTree>
    <p:extLst>
      <p:ext uri="{BB962C8B-B14F-4D97-AF65-F5344CB8AC3E}">
        <p14:creationId xmlns:p14="http://schemas.microsoft.com/office/powerpoint/2010/main" val="746685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330683" y="2500682"/>
            <a:ext cx="3509653" cy="2989005"/>
            <a:chOff x="4041598" y="3168364"/>
            <a:chExt cx="1060704" cy="1090230"/>
          </a:xfrm>
        </p:grpSpPr>
        <p:sp>
          <p:nvSpPr>
            <p:cNvPr id="7" name="Triangle 6"/>
            <p:cNvSpPr/>
            <p:nvPr/>
          </p:nvSpPr>
          <p:spPr>
            <a:xfrm>
              <a:off x="4041598" y="3168364"/>
              <a:ext cx="1060704" cy="914400"/>
            </a:xfrm>
            <a:prstGeom prst="triangle">
              <a:avLst/>
            </a:prstGeom>
            <a:solidFill>
              <a:srgbClr val="BCC9E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anose="020F0502020204030204" pitchFamily="34" charset="0"/>
              </a:endParaRPr>
            </a:p>
          </p:txBody>
        </p:sp>
        <p:sp>
          <p:nvSpPr>
            <p:cNvPr id="8" name="TextBox 7"/>
            <p:cNvSpPr txBox="1"/>
            <p:nvPr/>
          </p:nvSpPr>
          <p:spPr>
            <a:xfrm rot="18314926">
              <a:off x="3955444" y="3495491"/>
              <a:ext cx="576813" cy="158130"/>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EDUCATE</a:t>
              </a:r>
            </a:p>
          </p:txBody>
        </p:sp>
        <p:sp>
          <p:nvSpPr>
            <p:cNvPr id="9" name="TextBox 8"/>
            <p:cNvSpPr txBox="1"/>
            <p:nvPr/>
          </p:nvSpPr>
          <p:spPr>
            <a:xfrm flipH="1">
              <a:off x="4144279" y="3479450"/>
              <a:ext cx="851514" cy="505172"/>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DLI</a:t>
              </a:r>
              <a:br>
                <a:rPr lang="en-US" sz="2800" b="1" dirty="0">
                  <a:solidFill>
                    <a:schemeClr val="tx1">
                      <a:lumMod val="75000"/>
                      <a:lumOff val="25000"/>
                    </a:schemeClr>
                  </a:solidFill>
                  <a:latin typeface="Calibri" panose="020F0502020204030204" pitchFamily="34" charset="0"/>
                  <a:cs typeface="Calibri" panose="020F0502020204030204" pitchFamily="34" charset="0"/>
                </a:rPr>
              </a:br>
              <a:r>
                <a:rPr lang="en-US" sz="2800" b="1" dirty="0">
                  <a:solidFill>
                    <a:schemeClr val="tx1">
                      <a:lumMod val="75000"/>
                      <a:lumOff val="25000"/>
                    </a:schemeClr>
                  </a:solidFill>
                  <a:latin typeface="Calibri" panose="020F0502020204030204" pitchFamily="34" charset="0"/>
                  <a:cs typeface="Calibri" panose="020F0502020204030204" pitchFamily="34" charset="0"/>
                </a:rPr>
                <a:t>Family</a:t>
              </a:r>
            </a:p>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Education</a:t>
              </a:r>
            </a:p>
          </p:txBody>
        </p:sp>
        <p:sp>
          <p:nvSpPr>
            <p:cNvPr id="10" name="TextBox 9"/>
            <p:cNvSpPr txBox="1"/>
            <p:nvPr/>
          </p:nvSpPr>
          <p:spPr>
            <a:xfrm>
              <a:off x="4351908" y="4067751"/>
              <a:ext cx="436253" cy="190843"/>
            </a:xfrm>
            <a:prstGeom prst="rect">
              <a:avLst/>
            </a:prstGeom>
            <a:noFill/>
          </p:spPr>
          <p:txBody>
            <a:bodyPr wrap="non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ENGAGE</a:t>
              </a:r>
            </a:p>
          </p:txBody>
        </p:sp>
        <p:sp>
          <p:nvSpPr>
            <p:cNvPr id="11" name="TextBox 10"/>
            <p:cNvSpPr txBox="1"/>
            <p:nvPr/>
          </p:nvSpPr>
          <p:spPr>
            <a:xfrm rot="3325818">
              <a:off x="4578240" y="3581601"/>
              <a:ext cx="753917" cy="158130"/>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EMPOWER</a:t>
              </a:r>
            </a:p>
          </p:txBody>
        </p:sp>
      </p:grpSp>
      <p:sp>
        <p:nvSpPr>
          <p:cNvPr id="14" name="TextBox 13"/>
          <p:cNvSpPr txBox="1"/>
          <p:nvPr/>
        </p:nvSpPr>
        <p:spPr>
          <a:xfrm>
            <a:off x="2896195" y="6433521"/>
            <a:ext cx="7311162" cy="338554"/>
          </a:xfrm>
          <a:prstGeom prst="rect">
            <a:avLst/>
          </a:prstGeom>
          <a:noFill/>
        </p:spPr>
        <p:txBody>
          <a:bodyPr wrap="square" rtlCol="0">
            <a:spAutoFit/>
          </a:bodyPr>
          <a:lstStyle/>
          <a:p>
            <a:pPr algn="ctr"/>
            <a:r>
              <a:rPr lang="en-US" sz="16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139" y="6375400"/>
            <a:ext cx="685800" cy="482600"/>
          </a:xfrm>
          <a:prstGeom prst="rect">
            <a:avLst/>
          </a:prstGeom>
        </p:spPr>
      </p:pic>
      <p:sp>
        <p:nvSpPr>
          <p:cNvPr id="18" name="Slide Number Placeholder 21"/>
          <p:cNvSpPr txBox="1">
            <a:spLocks/>
          </p:cNvSpPr>
          <p:nvPr/>
        </p:nvSpPr>
        <p:spPr>
          <a:xfrm>
            <a:off x="11413995" y="6482072"/>
            <a:ext cx="508000" cy="365125"/>
          </a:xfrm>
          <a:prstGeom prst="rect">
            <a:avLst/>
          </a:prstGeom>
        </p:spPr>
        <p:txBody>
          <a:bodyPr vert="horz"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200" b="0" i="0" u="none" strike="noStrike" cap="none">
                <a:solidFill>
                  <a:schemeClr val="tx2">
                    <a:lumMod val="60000"/>
                    <a:lumOff val="40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endParaRPr lang="en-US" sz="1333" dirty="0">
              <a:solidFill>
                <a:schemeClr val="tx1"/>
              </a:solidFill>
            </a:endParaRPr>
          </a:p>
        </p:txBody>
      </p:sp>
      <p:sp>
        <p:nvSpPr>
          <p:cNvPr id="2" name="TextBox 1"/>
          <p:cNvSpPr txBox="1"/>
          <p:nvPr/>
        </p:nvSpPr>
        <p:spPr>
          <a:xfrm>
            <a:off x="0" y="454091"/>
            <a:ext cx="12192013" cy="1754326"/>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latin typeface="Calibri" panose="020F0502020204030204" pitchFamily="34" charset="0"/>
              </a:rPr>
              <a:t>Dual Language and Immersion Family Education:</a:t>
            </a:r>
            <a:br>
              <a:rPr lang="en-US" sz="3600" dirty="0">
                <a:effectLst>
                  <a:outerShdw blurRad="38100" dist="38100" dir="2700000" algn="tl">
                    <a:srgbClr val="000000">
                      <a:alpha val="43137"/>
                    </a:srgbClr>
                  </a:outerShdw>
                </a:effectLst>
                <a:latin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rPr>
              <a:t>Supporting Students in Secondary Programs</a:t>
            </a:r>
            <a:br>
              <a:rPr lang="en-US" sz="3600" dirty="0">
                <a:effectLst>
                  <a:outerShdw blurRad="38100" dist="38100" dir="2700000" algn="tl">
                    <a:srgbClr val="000000">
                      <a:alpha val="43137"/>
                    </a:srgbClr>
                  </a:outerShdw>
                </a:effectLst>
                <a:latin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rPr>
              <a:t>Session 1</a:t>
            </a:r>
          </a:p>
        </p:txBody>
      </p:sp>
      <p:sp>
        <p:nvSpPr>
          <p:cNvPr id="3" name="Slide Number Placeholder 2">
            <a:extLst>
              <a:ext uri="{FF2B5EF4-FFF2-40B4-BE49-F238E27FC236}">
                <a16:creationId xmlns:a16="http://schemas.microsoft.com/office/drawing/2014/main" id="{E17FD338-D4B6-4D1F-93F4-4B9998584FFE}"/>
              </a:ext>
            </a:extLst>
          </p:cNvPr>
          <p:cNvSpPr>
            <a:spLocks noGrp="1"/>
          </p:cNvSpPr>
          <p:nvPr>
            <p:ph type="sldNum" sz="quarter" idx="12"/>
          </p:nvPr>
        </p:nvSpPr>
        <p:spPr/>
        <p:txBody>
          <a:bodyPr/>
          <a:lstStyle/>
          <a:p>
            <a:fld id="{2274E9FA-37CF-4BA9-A9BB-09DC62AFE1DA}" type="slidenum">
              <a:rPr lang="en-US" sz="2000" smtClean="0"/>
              <a:t>2</a:t>
            </a:fld>
            <a:endParaRPr lang="en-US" sz="2000" dirty="0"/>
          </a:p>
        </p:txBody>
      </p:sp>
    </p:spTree>
    <p:extLst>
      <p:ext uri="{BB962C8B-B14F-4D97-AF65-F5344CB8AC3E}">
        <p14:creationId xmlns:p14="http://schemas.microsoft.com/office/powerpoint/2010/main" val="3645017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0394F4-0763-4935-BD9C-5C22128E1EC1}"/>
              </a:ext>
            </a:extLst>
          </p:cNvPr>
          <p:cNvPicPr>
            <a:picLocks noChangeAspect="1"/>
          </p:cNvPicPr>
          <p:nvPr/>
        </p:nvPicPr>
        <p:blipFill>
          <a:blip r:embed="rId3"/>
          <a:stretch>
            <a:fillRect/>
          </a:stretch>
        </p:blipFill>
        <p:spPr>
          <a:xfrm>
            <a:off x="1054711" y="2751259"/>
            <a:ext cx="9660182" cy="866146"/>
          </a:xfrm>
          <a:prstGeom prst="rect">
            <a:avLst/>
          </a:prstGeom>
        </p:spPr>
      </p:pic>
      <p:sp>
        <p:nvSpPr>
          <p:cNvPr id="3" name="Slide Number Placeholder 2">
            <a:extLst>
              <a:ext uri="{FF2B5EF4-FFF2-40B4-BE49-F238E27FC236}">
                <a16:creationId xmlns:a16="http://schemas.microsoft.com/office/drawing/2014/main" id="{A3CC5836-95C8-4704-A232-39C2EB84C560}"/>
              </a:ext>
            </a:extLst>
          </p:cNvPr>
          <p:cNvSpPr>
            <a:spLocks noGrp="1"/>
          </p:cNvSpPr>
          <p:nvPr>
            <p:ph type="sldNum" sz="quarter" idx="12"/>
          </p:nvPr>
        </p:nvSpPr>
        <p:spPr/>
        <p:txBody>
          <a:bodyPr/>
          <a:lstStyle/>
          <a:p>
            <a:fld id="{2274E9FA-37CF-4BA9-A9BB-09DC62AFE1DA}" type="slidenum">
              <a:rPr lang="en-US" sz="2000" smtClean="0"/>
              <a:t>20</a:t>
            </a:fld>
            <a:endParaRPr lang="en-US" sz="2000" dirty="0"/>
          </a:p>
        </p:txBody>
      </p:sp>
    </p:spTree>
    <p:extLst>
      <p:ext uri="{BB962C8B-B14F-4D97-AF65-F5344CB8AC3E}">
        <p14:creationId xmlns:p14="http://schemas.microsoft.com/office/powerpoint/2010/main" val="1961289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53BCE0-742D-4A46-B682-C5856D2238C2}"/>
              </a:ext>
            </a:extLst>
          </p:cNvPr>
          <p:cNvSpPr txBox="1"/>
          <p:nvPr/>
        </p:nvSpPr>
        <p:spPr>
          <a:xfrm>
            <a:off x="702275" y="1203850"/>
            <a:ext cx="10787449" cy="4031873"/>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WHAT RESEARCH TELLS US ABOUT DLI EDUCATION </a:t>
            </a:r>
          </a:p>
          <a:p>
            <a:pPr algn="ctr"/>
            <a:r>
              <a:rPr lang="en-US" sz="3200" dirty="0">
                <a:latin typeface="Calibri" panose="020F0502020204030204" pitchFamily="34" charset="0"/>
                <a:cs typeface="Calibri" panose="020F0502020204030204" pitchFamily="34" charset="0"/>
              </a:rPr>
              <a:t>AT THE SECONDARY LEVEL</a:t>
            </a:r>
          </a:p>
          <a:p>
            <a:pPr algn="ctr"/>
            <a:endParaRPr lang="en-US" sz="3200" dirty="0">
              <a:latin typeface="Calibri" panose="020F0502020204030204" pitchFamily="34" charset="0"/>
              <a:cs typeface="Calibri" panose="020F0502020204030204" pitchFamily="34" charset="0"/>
            </a:endParaRPr>
          </a:p>
          <a:p>
            <a:pPr lvl="6"/>
            <a:r>
              <a:rPr lang="en-US" sz="3200" dirty="0">
                <a:latin typeface="Calibri" panose="020F0502020204030204" pitchFamily="34" charset="0"/>
                <a:cs typeface="Calibri" panose="020F0502020204030204" pitchFamily="34" charset="0"/>
              </a:rPr>
              <a:t>1.  Students learning Spanish as a second language have a greater chance of reaching high levels of proficiency if they are in a DLI program and remain in it through grade 12.</a:t>
            </a:r>
          </a:p>
          <a:p>
            <a:pPr algn="ctr"/>
            <a:endParaRPr lang="en-US" sz="3200" dirty="0">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C843E7C5-350D-409A-A489-992ED783843B}"/>
              </a:ext>
            </a:extLst>
          </p:cNvPr>
          <p:cNvGrpSpPr/>
          <p:nvPr/>
        </p:nvGrpSpPr>
        <p:grpSpPr>
          <a:xfrm>
            <a:off x="1960601" y="2956023"/>
            <a:ext cx="1588715" cy="1471597"/>
            <a:chOff x="1705957" y="2103793"/>
            <a:chExt cx="2161457" cy="2164080"/>
          </a:xfrm>
        </p:grpSpPr>
        <p:pic>
          <p:nvPicPr>
            <p:cNvPr id="13" name="Picture 12" descr="Logo, icon&#10;&#10;Description automatically generated">
              <a:extLst>
                <a:ext uri="{FF2B5EF4-FFF2-40B4-BE49-F238E27FC236}">
                  <a16:creationId xmlns:a16="http://schemas.microsoft.com/office/drawing/2014/main" id="{24773F8E-7BF6-4240-8C23-1FB2CA911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957" y="2103793"/>
              <a:ext cx="2161457" cy="2164080"/>
            </a:xfrm>
            <a:prstGeom prst="rect">
              <a:avLst/>
            </a:prstGeom>
          </p:spPr>
        </p:pic>
        <p:sp>
          <p:nvSpPr>
            <p:cNvPr id="14" name="TextBox 13">
              <a:extLst>
                <a:ext uri="{FF2B5EF4-FFF2-40B4-BE49-F238E27FC236}">
                  <a16:creationId xmlns:a16="http://schemas.microsoft.com/office/drawing/2014/main" id="{031A320B-C568-4F37-B7B9-874721A522DF}"/>
                </a:ext>
              </a:extLst>
            </p:cNvPr>
            <p:cNvSpPr txBox="1"/>
            <p:nvPr/>
          </p:nvSpPr>
          <p:spPr>
            <a:xfrm>
              <a:off x="1705957" y="3808757"/>
              <a:ext cx="783378" cy="316825"/>
            </a:xfrm>
            <a:prstGeom prst="rect">
              <a:avLst/>
            </a:prstGeom>
            <a:noFill/>
          </p:spPr>
          <p:txBody>
            <a:bodyPr wrap="none" rtlCol="0">
              <a:spAutoFit/>
            </a:bodyPr>
            <a:lstStyle/>
            <a:p>
              <a:r>
                <a:rPr lang="en-US" sz="800" dirty="0" err="1">
                  <a:latin typeface="Calibri" panose="020F0502020204030204" pitchFamily="34" charset="0"/>
                  <a:hlinkClick r:id="rId4"/>
                </a:rPr>
                <a:t>Cleanpng</a:t>
              </a:r>
              <a:endParaRPr lang="en-US" sz="800" dirty="0">
                <a:latin typeface="Calibri" panose="020F0502020204030204" pitchFamily="34" charset="0"/>
              </a:endParaRPr>
            </a:p>
          </p:txBody>
        </p:sp>
      </p:grpSp>
      <p:sp>
        <p:nvSpPr>
          <p:cNvPr id="2" name="Slide Number Placeholder 1">
            <a:extLst>
              <a:ext uri="{FF2B5EF4-FFF2-40B4-BE49-F238E27FC236}">
                <a16:creationId xmlns:a16="http://schemas.microsoft.com/office/drawing/2014/main" id="{A77E5183-781B-4193-A282-36199B2CC9D6}"/>
              </a:ext>
            </a:extLst>
          </p:cNvPr>
          <p:cNvSpPr>
            <a:spLocks noGrp="1"/>
          </p:cNvSpPr>
          <p:nvPr>
            <p:ph type="sldNum" sz="quarter" idx="12"/>
          </p:nvPr>
        </p:nvSpPr>
        <p:spPr/>
        <p:txBody>
          <a:bodyPr/>
          <a:lstStyle/>
          <a:p>
            <a:fld id="{2274E9FA-37CF-4BA9-A9BB-09DC62AFE1DA}" type="slidenum">
              <a:rPr lang="en-US" sz="2000" smtClean="0"/>
              <a:t>21</a:t>
            </a:fld>
            <a:endParaRPr lang="en-US" sz="2000" dirty="0"/>
          </a:p>
        </p:txBody>
      </p:sp>
    </p:spTree>
    <p:extLst>
      <p:ext uri="{BB962C8B-B14F-4D97-AF65-F5344CB8AC3E}">
        <p14:creationId xmlns:p14="http://schemas.microsoft.com/office/powerpoint/2010/main" val="353862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34A6CA-0414-41BE-A64A-4BF64F5D843B}"/>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Calibri" panose="020F0502020204030204" pitchFamily="34" charset="0"/>
            </a:endParaRPr>
          </a:p>
        </p:txBody>
      </p:sp>
      <p:pic>
        <p:nvPicPr>
          <p:cNvPr id="3073" name="Picture 4">
            <a:extLst>
              <a:ext uri="{FF2B5EF4-FFF2-40B4-BE49-F238E27FC236}">
                <a16:creationId xmlns:a16="http://schemas.microsoft.com/office/drawing/2014/main" id="{472EE5F4-10A8-40B1-B335-282E3DF20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76" y="771215"/>
            <a:ext cx="5111326" cy="333626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7119EBD3-1016-497A-A0D8-BC49D28968ED}"/>
              </a:ext>
            </a:extLst>
          </p:cNvPr>
          <p:cNvSpPr>
            <a:spLocks noChangeArrowheads="1"/>
          </p:cNvSpPr>
          <p:nvPr/>
        </p:nvSpPr>
        <p:spPr bwMode="auto">
          <a:xfrm>
            <a:off x="5595947" y="43934"/>
            <a:ext cx="6596053"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altLang="en-US" sz="3200" dirty="0">
                <a:latin typeface="Calibri" panose="020F0502020204030204" pitchFamily="34" charset="0"/>
                <a:ea typeface="Calibri" panose="020F0502020204030204" pitchFamily="34" charset="0"/>
                <a:cs typeface="Calibri" panose="020F0502020204030204" pitchFamily="34" charset="0"/>
              </a:rPr>
              <a:t>Almost 100% of 12</a:t>
            </a:r>
            <a:r>
              <a:rPr lang="en-US" altLang="en-US" sz="3200" baseline="30000" dirty="0">
                <a:latin typeface="Calibri" panose="020F0502020204030204" pitchFamily="34" charset="0"/>
                <a:ea typeface="Calibri" panose="020F0502020204030204" pitchFamily="34" charset="0"/>
                <a:cs typeface="Calibri" panose="020F0502020204030204" pitchFamily="34" charset="0"/>
              </a:rPr>
              <a:t>th</a:t>
            </a:r>
            <a:r>
              <a:rPr lang="en-US" altLang="en-US" sz="3200" dirty="0">
                <a:latin typeface="Calibri" panose="020F0502020204030204" pitchFamily="34" charset="0"/>
                <a:ea typeface="Calibri" panose="020F0502020204030204" pitchFamily="34" charset="0"/>
                <a:cs typeface="Calibri" panose="020F0502020204030204" pitchFamily="34" charset="0"/>
              </a:rPr>
              <a:t> grade immersion students attained a Level 4 (ACTFL Intermediate Low) on the speaking assessment used for this study, and 50% attained a level 5 (Intermediate Mid) or higher.</a:t>
            </a:r>
            <a:br>
              <a:rPr kumimoji="0" lang="en-US" altLang="en-US" sz="32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br>
            <a:endParaRPr kumimoji="0" lang="en-US" altLang="en-US" sz="32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marL="457200" lvl="0" indent="-457200" defTabSz="914400" eaLnBrk="0" fontAlgn="base" hangingPunct="0">
              <a:spcBef>
                <a:spcPct val="0"/>
              </a:spcBef>
              <a:spcAft>
                <a:spcPct val="0"/>
              </a:spcAft>
              <a:buFont typeface="Wingdings" panose="05000000000000000000" pitchFamily="2" charset="2"/>
              <a:buChar char="§"/>
            </a:pPr>
            <a:r>
              <a:rPr kumimoji="0" lang="en-US" altLang="en-US"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About 30% of 12</a:t>
            </a:r>
            <a:r>
              <a:rPr kumimoji="0" lang="en-US" altLang="en-US" sz="32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a:t>
            </a:r>
            <a:r>
              <a:rPr kumimoji="0" lang="en-US" altLang="en-US"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grade s</a:t>
            </a:r>
            <a:r>
              <a:rPr lang="en-US" altLang="en-US" sz="3200" dirty="0">
                <a:latin typeface="Calibri" panose="020F0502020204030204" pitchFamily="34" charset="0"/>
                <a:ea typeface="Calibri" panose="020F0502020204030204" pitchFamily="34" charset="0"/>
                <a:cs typeface="Calibri" panose="020F0502020204030204" pitchFamily="34" charset="0"/>
              </a:rPr>
              <a:t>tudents in a traditional world language program attained a L</a:t>
            </a:r>
            <a:r>
              <a:rPr kumimoji="0" lang="en-US" altLang="en-US"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evel 4 and only 2% attained level 5.</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9F5F90C8-E59A-5644-A57A-805242C55C7F}"/>
              </a:ext>
            </a:extLst>
          </p:cNvPr>
          <p:cNvSpPr txBox="1"/>
          <p:nvPr/>
        </p:nvSpPr>
        <p:spPr>
          <a:xfrm>
            <a:off x="95153" y="6400800"/>
            <a:ext cx="11407673" cy="584775"/>
          </a:xfrm>
          <a:prstGeom prst="rect">
            <a:avLst/>
          </a:prstGeom>
          <a:noFill/>
        </p:spPr>
        <p:txBody>
          <a:bodyPr wrap="square" rtlCol="0">
            <a:spAutoFit/>
          </a:bodyPr>
          <a:lstStyle/>
          <a:p>
            <a:r>
              <a:rPr lang="en-US" sz="1400" dirty="0">
                <a:latin typeface="Calibri" panose="020F0502020204030204" pitchFamily="34" charset="0"/>
              </a:rPr>
              <a:t>(CASLS, 2013 </a:t>
            </a:r>
            <a:r>
              <a:rPr lang="en-US" altLang="en-US" sz="1400"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https://casls.uoregon.edu/wp-content/uploads/pdfs/tenquestions/TBQImmersionStudentProficiencyRevised.pdf</a:t>
            </a:r>
            <a:r>
              <a:rPr lang="en-US" altLang="en-US" sz="1400" dirty="0">
                <a:latin typeface="Calibri" panose="020F0502020204030204" pitchFamily="34" charset="0"/>
                <a:ea typeface="Calibri" panose="020F0502020204030204" pitchFamily="34" charset="0"/>
                <a:cs typeface="Calibri" panose="020F0502020204030204" pitchFamily="34" charset="0"/>
              </a:rPr>
              <a:t>)</a:t>
            </a:r>
            <a:endParaRPr lang="en-US" altLang="en-US" sz="1400" dirty="0">
              <a:latin typeface="Calibri" panose="020F0502020204030204" pitchFamily="34" charset="0"/>
            </a:endParaRPr>
          </a:p>
          <a:p>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CFAE3AA3-F836-4FD9-8B0F-0A095CF05175}"/>
              </a:ext>
            </a:extLst>
          </p:cNvPr>
          <p:cNvSpPr>
            <a:spLocks noGrp="1"/>
          </p:cNvSpPr>
          <p:nvPr>
            <p:ph type="sldNum" sz="quarter" idx="12"/>
          </p:nvPr>
        </p:nvSpPr>
        <p:spPr/>
        <p:txBody>
          <a:bodyPr/>
          <a:lstStyle/>
          <a:p>
            <a:fld id="{2274E9FA-37CF-4BA9-A9BB-09DC62AFE1DA}" type="slidenum">
              <a:rPr lang="en-US" sz="2000" smtClean="0"/>
              <a:t>22</a:t>
            </a:fld>
            <a:endParaRPr lang="en-US" sz="2000" dirty="0"/>
          </a:p>
        </p:txBody>
      </p:sp>
    </p:spTree>
    <p:extLst>
      <p:ext uri="{BB962C8B-B14F-4D97-AF65-F5344CB8AC3E}">
        <p14:creationId xmlns:p14="http://schemas.microsoft.com/office/powerpoint/2010/main" val="4220609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BF2CD9-E0F6-4221-9FC0-35261CD04DF2}"/>
              </a:ext>
            </a:extLst>
          </p:cNvPr>
          <p:cNvSpPr/>
          <p:nvPr/>
        </p:nvSpPr>
        <p:spPr>
          <a:xfrm>
            <a:off x="-531262" y="382012"/>
            <a:ext cx="12701336" cy="6093976"/>
          </a:xfrm>
          <a:prstGeom prst="rect">
            <a:avLst/>
          </a:prstGeom>
        </p:spPr>
        <p:txBody>
          <a:bodyPr wrap="square">
            <a:spAutoFit/>
          </a:bodyPr>
          <a:lstStyle/>
          <a:p>
            <a:pPr lvl="2"/>
            <a:r>
              <a:rPr lang="en-US" sz="2800" dirty="0">
                <a:latin typeface="Calibri" panose="020F0502020204030204" pitchFamily="34" charset="0"/>
                <a:cs typeface="Calibri" panose="020F0502020204030204" pitchFamily="34" charset="0"/>
              </a:rPr>
              <a:t>LEVEL 4 / ACTFL INTERMEDIATE LOW language learners can:</a:t>
            </a:r>
          </a:p>
          <a:p>
            <a:pPr marL="1371600" lvl="2" indent="-457200">
              <a:buFont typeface="Wingdings" panose="05000000000000000000" pitchFamily="2" charset="2"/>
              <a:buChar char="§"/>
            </a:pPr>
            <a:r>
              <a:rPr lang="en-US" sz="2800" dirty="0">
                <a:latin typeface="Calibri" panose="020F0502020204030204" pitchFamily="34" charset="0"/>
                <a:cs typeface="Calibri" panose="020F0502020204030204" pitchFamily="34" charset="0"/>
              </a:rPr>
              <a:t>understand native speakers if the topic is familiar and the speaker speaks slowly;</a:t>
            </a:r>
          </a:p>
          <a:p>
            <a:pPr marL="1371600" lvl="2" indent="-457200">
              <a:buFont typeface="Wingdings" panose="05000000000000000000" pitchFamily="2" charset="2"/>
              <a:buChar char="§"/>
            </a:pPr>
            <a:r>
              <a:rPr lang="en-US" sz="2800" dirty="0">
                <a:latin typeface="Calibri" panose="020F0502020204030204" pitchFamily="34" charset="0"/>
                <a:cs typeface="Calibri" panose="020F0502020204030204" pitchFamily="34" charset="0"/>
              </a:rPr>
              <a:t>maintain a simple conversation;</a:t>
            </a:r>
          </a:p>
          <a:p>
            <a:pPr marL="1371600" lvl="2" indent="-457200">
              <a:buFont typeface="Wingdings" panose="05000000000000000000" pitchFamily="2" charset="2"/>
              <a:buChar char="§"/>
            </a:pPr>
            <a:r>
              <a:rPr lang="en-US" sz="2800" dirty="0">
                <a:latin typeface="Calibri" panose="020F0502020204030204" pitchFamily="34" charset="0"/>
                <a:cs typeface="Calibri" panose="020F0502020204030204" pitchFamily="34" charset="0"/>
              </a:rPr>
              <a:t>read and understand short, uncomplicated texts;</a:t>
            </a:r>
          </a:p>
          <a:p>
            <a:pPr marL="1371600" lvl="2" indent="-457200">
              <a:buFont typeface="Wingdings" panose="05000000000000000000" pitchFamily="2" charset="2"/>
              <a:buChar char="§"/>
            </a:pPr>
            <a:r>
              <a:rPr lang="en-US" sz="2800" dirty="0">
                <a:latin typeface="Calibri" panose="020F0502020204030204" pitchFamily="34" charset="0"/>
                <a:cs typeface="Calibri" panose="020F0502020204030204" pitchFamily="34" charset="0"/>
              </a:rPr>
              <a:t>express their ideas in writing but with many errors.</a:t>
            </a:r>
          </a:p>
          <a:p>
            <a:pPr marL="457200" indent="-457200">
              <a:buFont typeface="Wingdings" panose="05000000000000000000" pitchFamily="2" charset="2"/>
              <a:buChar char="§"/>
            </a:pPr>
            <a:endParaRPr lang="en-US" sz="2800" dirty="0">
              <a:latin typeface="Calibri" panose="020F0502020204030204" pitchFamily="34" charset="0"/>
              <a:cs typeface="Calibri" panose="020F0502020204030204" pitchFamily="34" charset="0"/>
            </a:endParaRPr>
          </a:p>
          <a:p>
            <a:pPr lvl="2"/>
            <a:r>
              <a:rPr lang="en-US" sz="2800" dirty="0">
                <a:latin typeface="Calibri" panose="020F0502020204030204" pitchFamily="34" charset="0"/>
                <a:cs typeface="Calibri" panose="020F0502020204030204" pitchFamily="34" charset="0"/>
              </a:rPr>
              <a:t>LEVEL 5 / ACTFL INTERMEDIATE MID language learners can:</a:t>
            </a:r>
          </a:p>
          <a:p>
            <a:pPr marL="1371600" lvl="2" indent="-457200">
              <a:buFont typeface="Wingdings" panose="05000000000000000000" pitchFamily="2" charset="2"/>
              <a:buChar char="§"/>
            </a:pPr>
            <a:r>
              <a:rPr lang="en-US" sz="2800" dirty="0">
                <a:latin typeface="Calibri" panose="020F0502020204030204" pitchFamily="34" charset="0"/>
                <a:cs typeface="Calibri" panose="020F0502020204030204" pitchFamily="34" charset="0"/>
              </a:rPr>
              <a:t>initiate and maintain conversations with native speakers on familiar topics by asking and responding to a variety of questions;</a:t>
            </a:r>
          </a:p>
          <a:p>
            <a:pPr marL="1371600" lvl="2" indent="-457200">
              <a:buFont typeface="Wingdings" panose="05000000000000000000" pitchFamily="2" charset="2"/>
              <a:buChar char="§"/>
            </a:pPr>
            <a:r>
              <a:rPr lang="en-US" sz="2800" dirty="0">
                <a:latin typeface="Calibri" panose="020F0502020204030204" pitchFamily="34" charset="0"/>
                <a:cs typeface="Calibri" panose="020F0502020204030204" pitchFamily="34" charset="0"/>
              </a:rPr>
              <a:t>read and understand short, straightforward texts;</a:t>
            </a:r>
          </a:p>
          <a:p>
            <a:pPr marL="1371600" lvl="2" indent="-457200">
              <a:buFont typeface="Wingdings" panose="05000000000000000000" pitchFamily="2" charset="2"/>
              <a:buChar char="§"/>
            </a:pPr>
            <a:r>
              <a:rPr lang="en-US" sz="2800" dirty="0">
                <a:latin typeface="Calibri" panose="020F0502020204030204" pitchFamily="34" charset="0"/>
                <a:cs typeface="Calibri" panose="020F0502020204030204" pitchFamily="34" charset="0"/>
              </a:rPr>
              <a:t>communicate in writing in social contexts though professional writing is beyond their capability. </a:t>
            </a:r>
          </a:p>
          <a:p>
            <a:endParaRPr lang="en-US" sz="26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3E41FBA0-7C37-44D6-9398-C4C11A3DF5BF}"/>
              </a:ext>
            </a:extLst>
          </p:cNvPr>
          <p:cNvSpPr/>
          <p:nvPr/>
        </p:nvSpPr>
        <p:spPr>
          <a:xfrm>
            <a:off x="21926" y="6475988"/>
            <a:ext cx="6213106" cy="307777"/>
          </a:xfrm>
          <a:prstGeom prst="rect">
            <a:avLst/>
          </a:prstGeom>
        </p:spPr>
        <p:txBody>
          <a:bodyPr wrap="square">
            <a:spAutoFit/>
          </a:bodyPr>
          <a:lstStyle/>
          <a:p>
            <a:r>
              <a:rPr lang="en-US" sz="1400" dirty="0">
                <a:latin typeface="Calibri" panose="020F0502020204030204" pitchFamily="34" charset="0"/>
                <a:cs typeface="Calibri" panose="020F0502020204030204" pitchFamily="34" charset="0"/>
              </a:rPr>
              <a:t>(ACTFL, 2017 https://</a:t>
            </a:r>
            <a:r>
              <a:rPr lang="en-US" sz="1400" dirty="0" err="1">
                <a:latin typeface="Calibri" panose="020F0502020204030204" pitchFamily="34" charset="0"/>
                <a:cs typeface="Calibri" panose="020F0502020204030204" pitchFamily="34" charset="0"/>
              </a:rPr>
              <a:t>www.actfl.org</a:t>
            </a:r>
            <a:r>
              <a:rPr lang="en-US" sz="1400" dirty="0">
                <a:latin typeface="Calibri" panose="020F0502020204030204" pitchFamily="34" charset="0"/>
                <a:cs typeface="Calibri" panose="020F0502020204030204" pitchFamily="34" charset="0"/>
              </a:rPr>
              <a:t>/resources/</a:t>
            </a:r>
            <a:r>
              <a:rPr lang="en-US" sz="1400" dirty="0" err="1">
                <a:latin typeface="Calibri" panose="020F0502020204030204" pitchFamily="34" charset="0"/>
                <a:cs typeface="Calibri" panose="020F0502020204030204" pitchFamily="34" charset="0"/>
              </a:rPr>
              <a:t>ncssfl</a:t>
            </a: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actfl</a:t>
            </a:r>
            <a:r>
              <a:rPr lang="en-US" sz="1400" dirty="0">
                <a:latin typeface="Calibri" panose="020F0502020204030204" pitchFamily="34" charset="0"/>
                <a:cs typeface="Calibri" panose="020F0502020204030204" pitchFamily="34" charset="0"/>
              </a:rPr>
              <a:t>-can-do-statements)</a:t>
            </a:r>
          </a:p>
        </p:txBody>
      </p:sp>
      <p:grpSp>
        <p:nvGrpSpPr>
          <p:cNvPr id="7" name="Group 6">
            <a:extLst>
              <a:ext uri="{FF2B5EF4-FFF2-40B4-BE49-F238E27FC236}">
                <a16:creationId xmlns:a16="http://schemas.microsoft.com/office/drawing/2014/main" id="{1620F836-BCD3-4D07-8ACD-90B666E15E76}"/>
              </a:ext>
            </a:extLst>
          </p:cNvPr>
          <p:cNvGrpSpPr/>
          <p:nvPr/>
        </p:nvGrpSpPr>
        <p:grpSpPr>
          <a:xfrm>
            <a:off x="9271866" y="1967652"/>
            <a:ext cx="1478740" cy="1049356"/>
            <a:chOff x="8920480" y="1586450"/>
            <a:chExt cx="2001520" cy="2402094"/>
          </a:xfrm>
        </p:grpSpPr>
        <p:pic>
          <p:nvPicPr>
            <p:cNvPr id="5" name="Picture 4" descr="A picture containing text&#10;&#10;Description automatically generated">
              <a:extLst>
                <a:ext uri="{FF2B5EF4-FFF2-40B4-BE49-F238E27FC236}">
                  <a16:creationId xmlns:a16="http://schemas.microsoft.com/office/drawing/2014/main" id="{7D2BE305-E373-4956-9A86-443F372509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0480" y="1586450"/>
              <a:ext cx="2001520" cy="1727874"/>
            </a:xfrm>
            <a:prstGeom prst="rect">
              <a:avLst/>
            </a:prstGeom>
          </p:spPr>
        </p:pic>
        <p:sp>
          <p:nvSpPr>
            <p:cNvPr id="6" name="TextBox 5">
              <a:extLst>
                <a:ext uri="{FF2B5EF4-FFF2-40B4-BE49-F238E27FC236}">
                  <a16:creationId xmlns:a16="http://schemas.microsoft.com/office/drawing/2014/main" id="{EBAEF08A-71DF-445B-A95D-97650D00295D}"/>
                </a:ext>
              </a:extLst>
            </p:cNvPr>
            <p:cNvSpPr txBox="1"/>
            <p:nvPr/>
          </p:nvSpPr>
          <p:spPr>
            <a:xfrm>
              <a:off x="8920480" y="3213556"/>
              <a:ext cx="965200" cy="774988"/>
            </a:xfrm>
            <a:prstGeom prst="rect">
              <a:avLst/>
            </a:prstGeom>
            <a:noFill/>
          </p:spPr>
          <p:txBody>
            <a:bodyPr wrap="square" rtlCol="0">
              <a:spAutoFit/>
            </a:bodyPr>
            <a:lstStyle/>
            <a:p>
              <a:r>
                <a:rPr lang="en-US" sz="800" dirty="0">
                  <a:latin typeface="Calibri" panose="020F0502020204030204" pitchFamily="34" charset="0"/>
                  <a:hlinkClick r:id="rId4"/>
                </a:rPr>
                <a:t>Clipart Library</a:t>
              </a:r>
              <a:endParaRPr lang="en-US" sz="800" dirty="0">
                <a:latin typeface="Calibri" panose="020F0502020204030204" pitchFamily="34" charset="0"/>
              </a:endParaRPr>
            </a:p>
          </p:txBody>
        </p:sp>
      </p:grpSp>
      <p:sp>
        <p:nvSpPr>
          <p:cNvPr id="3" name="Slide Number Placeholder 2">
            <a:extLst>
              <a:ext uri="{FF2B5EF4-FFF2-40B4-BE49-F238E27FC236}">
                <a16:creationId xmlns:a16="http://schemas.microsoft.com/office/drawing/2014/main" id="{DB5C5F6F-1238-4D06-9EF2-1A4AE9442317}"/>
              </a:ext>
            </a:extLst>
          </p:cNvPr>
          <p:cNvSpPr>
            <a:spLocks noGrp="1"/>
          </p:cNvSpPr>
          <p:nvPr>
            <p:ph type="sldNum" sz="quarter" idx="12"/>
          </p:nvPr>
        </p:nvSpPr>
        <p:spPr/>
        <p:txBody>
          <a:bodyPr/>
          <a:lstStyle/>
          <a:p>
            <a:fld id="{2274E9FA-37CF-4BA9-A9BB-09DC62AFE1DA}" type="slidenum">
              <a:rPr lang="en-US" sz="2000" smtClean="0"/>
              <a:t>23</a:t>
            </a:fld>
            <a:endParaRPr lang="en-US" sz="2000" dirty="0"/>
          </a:p>
        </p:txBody>
      </p:sp>
    </p:spTree>
    <p:extLst>
      <p:ext uri="{BB962C8B-B14F-4D97-AF65-F5344CB8AC3E}">
        <p14:creationId xmlns:p14="http://schemas.microsoft.com/office/powerpoint/2010/main" val="139769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1000"/>
                                        <p:tgtEl>
                                          <p:spTgt spid="2">
                                            <p:txEl>
                                              <p:pRg st="7" end="7"/>
                                            </p:txEl>
                                          </p:spTgt>
                                        </p:tgtEl>
                                      </p:cBhvr>
                                    </p:animEffect>
                                    <p:anim calcmode="lin" valueType="num">
                                      <p:cBhvr>
                                        <p:cTn id="3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1000"/>
                                        <p:tgtEl>
                                          <p:spTgt spid="2">
                                            <p:txEl>
                                              <p:pRg st="8" end="8"/>
                                            </p:txEl>
                                          </p:spTgt>
                                        </p:tgtEl>
                                      </p:cBhvr>
                                    </p:animEffect>
                                    <p:anim calcmode="lin" valueType="num">
                                      <p:cBhvr>
                                        <p:cTn id="4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fade">
                                      <p:cBhvr>
                                        <p:cTn id="49" dur="1000"/>
                                        <p:tgtEl>
                                          <p:spTgt spid="2">
                                            <p:txEl>
                                              <p:pRg st="9" end="9"/>
                                            </p:txEl>
                                          </p:spTgt>
                                        </p:tgtEl>
                                      </p:cBhvr>
                                    </p:animEffect>
                                    <p:anim calcmode="lin" valueType="num">
                                      <p:cBhvr>
                                        <p:cTn id="5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257A71-BCF3-4077-9B6B-4EA68CE6FF69}"/>
              </a:ext>
            </a:extLst>
          </p:cNvPr>
          <p:cNvPicPr>
            <a:picLocks noChangeAspect="1"/>
          </p:cNvPicPr>
          <p:nvPr/>
        </p:nvPicPr>
        <p:blipFill>
          <a:blip r:embed="rId3"/>
          <a:stretch>
            <a:fillRect/>
          </a:stretch>
        </p:blipFill>
        <p:spPr>
          <a:xfrm>
            <a:off x="1284097" y="979424"/>
            <a:ext cx="9810750" cy="4724400"/>
          </a:xfrm>
          <a:prstGeom prst="rect">
            <a:avLst/>
          </a:prstGeom>
          <a:ln w="38100">
            <a:solidFill>
              <a:schemeClr val="tx1"/>
            </a:solidFill>
          </a:ln>
        </p:spPr>
      </p:pic>
      <p:sp>
        <p:nvSpPr>
          <p:cNvPr id="3" name="Oval 2">
            <a:extLst>
              <a:ext uri="{FF2B5EF4-FFF2-40B4-BE49-F238E27FC236}">
                <a16:creationId xmlns:a16="http://schemas.microsoft.com/office/drawing/2014/main" id="{93677D92-1031-46E9-8411-F24469350345}"/>
              </a:ext>
            </a:extLst>
          </p:cNvPr>
          <p:cNvSpPr/>
          <p:nvPr/>
        </p:nvSpPr>
        <p:spPr>
          <a:xfrm>
            <a:off x="6374892" y="1853375"/>
            <a:ext cx="2779776" cy="5608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C00000"/>
                </a:solidFill>
              </a:ln>
              <a:noFill/>
              <a:latin typeface="Calibri" panose="020F0502020204030204" pitchFamily="34" charset="0"/>
            </a:endParaRPr>
          </a:p>
        </p:txBody>
      </p:sp>
      <p:sp>
        <p:nvSpPr>
          <p:cNvPr id="4" name="Oval 3">
            <a:extLst>
              <a:ext uri="{FF2B5EF4-FFF2-40B4-BE49-F238E27FC236}">
                <a16:creationId xmlns:a16="http://schemas.microsoft.com/office/drawing/2014/main" id="{E3688A48-5EFF-4FB4-936B-EB42668B853E}"/>
              </a:ext>
            </a:extLst>
          </p:cNvPr>
          <p:cNvSpPr/>
          <p:nvPr/>
        </p:nvSpPr>
        <p:spPr>
          <a:xfrm>
            <a:off x="6376416" y="5004625"/>
            <a:ext cx="2779776" cy="5608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C00000"/>
                </a:solidFill>
              </a:ln>
              <a:noFill/>
              <a:latin typeface="Calibri" panose="020F0502020204030204" pitchFamily="34" charset="0"/>
            </a:endParaRPr>
          </a:p>
        </p:txBody>
      </p:sp>
      <p:sp>
        <p:nvSpPr>
          <p:cNvPr id="7" name="TextBox 6">
            <a:extLst>
              <a:ext uri="{FF2B5EF4-FFF2-40B4-BE49-F238E27FC236}">
                <a16:creationId xmlns:a16="http://schemas.microsoft.com/office/drawing/2014/main" id="{323EB1E3-F97E-2847-945D-EC6384630790}"/>
              </a:ext>
            </a:extLst>
          </p:cNvPr>
          <p:cNvSpPr txBox="1"/>
          <p:nvPr/>
        </p:nvSpPr>
        <p:spPr>
          <a:xfrm>
            <a:off x="95153" y="6400800"/>
            <a:ext cx="11407673" cy="584775"/>
          </a:xfrm>
          <a:prstGeom prst="rect">
            <a:avLst/>
          </a:prstGeom>
          <a:noFill/>
        </p:spPr>
        <p:txBody>
          <a:bodyPr wrap="square" rtlCol="0">
            <a:spAutoFit/>
          </a:bodyPr>
          <a:lstStyle/>
          <a:p>
            <a:r>
              <a:rPr lang="en-US" sz="1400" dirty="0">
                <a:latin typeface="Calibri" panose="020F0502020204030204" pitchFamily="34" charset="0"/>
              </a:rPr>
              <a:t>(CASLS, 2013 </a:t>
            </a:r>
            <a:r>
              <a:rPr lang="en-US" altLang="en-US" sz="1400"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https://casls.uoregon.edu/wp-content/uploads/pdfs/tenquestions/TBQImmersionStudentProficiencyRevised.pdf</a:t>
            </a:r>
            <a:r>
              <a:rPr lang="en-US" altLang="en-US" sz="1400" dirty="0">
                <a:latin typeface="Calibri" panose="020F0502020204030204" pitchFamily="34" charset="0"/>
                <a:ea typeface="Calibri" panose="020F0502020204030204" pitchFamily="34" charset="0"/>
                <a:cs typeface="Calibri" panose="020F0502020204030204" pitchFamily="34" charset="0"/>
              </a:rPr>
              <a:t>)</a:t>
            </a:r>
            <a:endParaRPr lang="en-US" altLang="en-US" sz="1400" dirty="0">
              <a:latin typeface="Calibri" panose="020F0502020204030204" pitchFamily="34" charset="0"/>
            </a:endParaRPr>
          </a:p>
          <a:p>
            <a:endParaRPr lang="en-US"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5DAACF0C-881F-4DE2-B03D-E1EF43944F2C}"/>
              </a:ext>
            </a:extLst>
          </p:cNvPr>
          <p:cNvSpPr>
            <a:spLocks noGrp="1"/>
          </p:cNvSpPr>
          <p:nvPr>
            <p:ph type="sldNum" sz="quarter" idx="12"/>
          </p:nvPr>
        </p:nvSpPr>
        <p:spPr/>
        <p:txBody>
          <a:bodyPr/>
          <a:lstStyle/>
          <a:p>
            <a:fld id="{2274E9FA-37CF-4BA9-A9BB-09DC62AFE1DA}" type="slidenum">
              <a:rPr lang="en-US" sz="2000" smtClean="0"/>
              <a:t>24</a:t>
            </a:fld>
            <a:endParaRPr lang="en-US" sz="2000" dirty="0"/>
          </a:p>
        </p:txBody>
      </p:sp>
    </p:spTree>
    <p:extLst>
      <p:ext uri="{BB962C8B-B14F-4D97-AF65-F5344CB8AC3E}">
        <p14:creationId xmlns:p14="http://schemas.microsoft.com/office/powerpoint/2010/main" val="2193248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07F25A-7408-4442-9DC5-3B002C85E3D8}"/>
              </a:ext>
            </a:extLst>
          </p:cNvPr>
          <p:cNvSpPr txBox="1"/>
          <p:nvPr/>
        </p:nvSpPr>
        <p:spPr>
          <a:xfrm>
            <a:off x="3985655" y="2309525"/>
            <a:ext cx="7843138" cy="1384995"/>
          </a:xfrm>
          <a:prstGeom prst="rect">
            <a:avLst/>
          </a:prstGeom>
          <a:noFill/>
        </p:spPr>
        <p:txBody>
          <a:bodyPr wrap="square" rtlCol="0">
            <a:spAutoFit/>
          </a:bodyPr>
          <a:lstStyle/>
          <a:p>
            <a:endParaRPr lang="en-US" sz="2800" dirty="0">
              <a:latin typeface="Calibri" panose="020F0502020204030204" pitchFamily="34" charset="0"/>
              <a:cs typeface="Calibri" panose="020F0502020204030204" pitchFamily="34" charset="0"/>
            </a:endParaRPr>
          </a:p>
          <a:p>
            <a:pPr algn="ctr"/>
            <a:endParaRPr lang="en-US" sz="2800" dirty="0">
              <a:latin typeface="Calibri" panose="020F0502020204030204" pitchFamily="34" charset="0"/>
              <a:cs typeface="Calibri" panose="020F0502020204030204" pitchFamily="34" charset="0"/>
            </a:endParaRPr>
          </a:p>
          <a:p>
            <a:pPr algn="ctr"/>
            <a:endParaRPr lang="en-US" sz="28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6B2B2EC9-E2C4-43AC-95DA-7B25C278F224}"/>
              </a:ext>
            </a:extLst>
          </p:cNvPr>
          <p:cNvSpPr txBox="1"/>
          <p:nvPr/>
        </p:nvSpPr>
        <p:spPr>
          <a:xfrm>
            <a:off x="290662" y="920621"/>
            <a:ext cx="11371593" cy="5016758"/>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WHAT RESEARCH TELLS US ABOUT DUAL LANGUAGE </a:t>
            </a:r>
          </a:p>
          <a:p>
            <a:pPr algn="ctr"/>
            <a:r>
              <a:rPr lang="en-US" sz="3200" dirty="0">
                <a:latin typeface="Calibri" panose="020F0502020204030204" pitchFamily="34" charset="0"/>
                <a:cs typeface="Calibri" panose="020F0502020204030204" pitchFamily="34" charset="0"/>
              </a:rPr>
              <a:t>AND IMMERSION EDUCATION AT THE SECONDARY LEVEL</a:t>
            </a:r>
          </a:p>
          <a:p>
            <a:pPr algn="ctr"/>
            <a:endParaRPr lang="en-US" sz="3200" dirty="0">
              <a:latin typeface="Calibri" panose="020F0502020204030204" pitchFamily="34" charset="0"/>
              <a:cs typeface="Calibri" panose="020F0502020204030204" pitchFamily="34" charset="0"/>
            </a:endParaRPr>
          </a:p>
          <a:p>
            <a:pPr algn="ctr"/>
            <a:endParaRPr lang="en-US" sz="3200" dirty="0">
              <a:latin typeface="Calibri" panose="020F0502020204030204" pitchFamily="34" charset="0"/>
              <a:cs typeface="Calibri" panose="020F0502020204030204" pitchFamily="34" charset="0"/>
            </a:endParaRPr>
          </a:p>
          <a:p>
            <a:pPr lvl="6"/>
            <a:r>
              <a:rPr lang="en-US" sz="3200" dirty="0">
                <a:latin typeface="Calibri" panose="020F0502020204030204" pitchFamily="34" charset="0"/>
                <a:cs typeface="Calibri" panose="020F0502020204030204" pitchFamily="34" charset="0"/>
              </a:rPr>
              <a:t>2.  English Language Learners (e.g., Spanish speakers)</a:t>
            </a:r>
            <a:r>
              <a:rPr lang="en-US" sz="3200" dirty="0">
                <a:solidFill>
                  <a:srgbClr val="FF0000"/>
                </a:solidFill>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who continue to develop their home language and literacy skills achieve higher levels of proficiency in English than those students in non-DLI programs.</a:t>
            </a:r>
          </a:p>
          <a:p>
            <a:pPr algn="ctr"/>
            <a:endParaRPr lang="en-US" sz="32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ED44F48-FA18-E146-AC21-1C1C20B1F07E}"/>
              </a:ext>
            </a:extLst>
          </p:cNvPr>
          <p:cNvSpPr txBox="1"/>
          <p:nvPr/>
        </p:nvSpPr>
        <p:spPr>
          <a:xfrm>
            <a:off x="290662" y="6428372"/>
            <a:ext cx="3412067" cy="307777"/>
          </a:xfrm>
          <a:prstGeom prst="rect">
            <a:avLst/>
          </a:prstGeom>
          <a:noFill/>
        </p:spPr>
        <p:txBody>
          <a:bodyPr wrap="square" rtlCol="0">
            <a:spAutoFit/>
          </a:bodyPr>
          <a:lstStyle/>
          <a:p>
            <a:r>
              <a:rPr lang="en-US" sz="1400" dirty="0">
                <a:latin typeface="Calibri" panose="020F0502020204030204" pitchFamily="34" charset="0"/>
              </a:rPr>
              <a:t>(Thomas &amp; Collier, 2012)</a:t>
            </a:r>
          </a:p>
        </p:txBody>
      </p:sp>
      <p:grpSp>
        <p:nvGrpSpPr>
          <p:cNvPr id="8" name="Group 7">
            <a:extLst>
              <a:ext uri="{FF2B5EF4-FFF2-40B4-BE49-F238E27FC236}">
                <a16:creationId xmlns:a16="http://schemas.microsoft.com/office/drawing/2014/main" id="{16BC4CF6-9EC5-4C1B-B4D1-55668E697652}"/>
              </a:ext>
            </a:extLst>
          </p:cNvPr>
          <p:cNvGrpSpPr/>
          <p:nvPr/>
        </p:nvGrpSpPr>
        <p:grpSpPr>
          <a:xfrm>
            <a:off x="1444418" y="3002022"/>
            <a:ext cx="1819342" cy="1645594"/>
            <a:chOff x="1705957" y="2068475"/>
            <a:chExt cx="2247706" cy="2164080"/>
          </a:xfrm>
        </p:grpSpPr>
        <p:pic>
          <p:nvPicPr>
            <p:cNvPr id="9" name="Picture 8" descr="Logo, icon&#10;&#10;Description automatically generated">
              <a:extLst>
                <a:ext uri="{FF2B5EF4-FFF2-40B4-BE49-F238E27FC236}">
                  <a16:creationId xmlns:a16="http://schemas.microsoft.com/office/drawing/2014/main" id="{46E903A6-1AF7-40B5-8D29-9E9879FCD2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206" y="2068475"/>
              <a:ext cx="2161457" cy="2164080"/>
            </a:xfrm>
            <a:prstGeom prst="rect">
              <a:avLst/>
            </a:prstGeom>
          </p:spPr>
        </p:pic>
        <p:sp>
          <p:nvSpPr>
            <p:cNvPr id="10" name="TextBox 9">
              <a:extLst>
                <a:ext uri="{FF2B5EF4-FFF2-40B4-BE49-F238E27FC236}">
                  <a16:creationId xmlns:a16="http://schemas.microsoft.com/office/drawing/2014/main" id="{3B74EF49-7B4F-4A6A-80F6-4E486A530738}"/>
                </a:ext>
              </a:extLst>
            </p:cNvPr>
            <p:cNvSpPr txBox="1"/>
            <p:nvPr/>
          </p:nvSpPr>
          <p:spPr>
            <a:xfrm>
              <a:off x="1705957" y="3749123"/>
              <a:ext cx="711371" cy="283325"/>
            </a:xfrm>
            <a:prstGeom prst="rect">
              <a:avLst/>
            </a:prstGeom>
            <a:noFill/>
          </p:spPr>
          <p:txBody>
            <a:bodyPr wrap="none" rtlCol="0">
              <a:spAutoFit/>
            </a:bodyPr>
            <a:lstStyle/>
            <a:p>
              <a:r>
                <a:rPr lang="en-US" sz="800" dirty="0" err="1">
                  <a:latin typeface="Calibri" panose="020F0502020204030204" pitchFamily="34" charset="0"/>
                  <a:hlinkClick r:id="rId4"/>
                </a:rPr>
                <a:t>Cleanpng</a:t>
              </a:r>
              <a:endParaRPr lang="en-US" sz="800" dirty="0">
                <a:latin typeface="Calibri" panose="020F0502020204030204" pitchFamily="34" charset="0"/>
              </a:endParaRPr>
            </a:p>
          </p:txBody>
        </p:sp>
      </p:grpSp>
      <p:sp>
        <p:nvSpPr>
          <p:cNvPr id="3" name="Slide Number Placeholder 2">
            <a:extLst>
              <a:ext uri="{FF2B5EF4-FFF2-40B4-BE49-F238E27FC236}">
                <a16:creationId xmlns:a16="http://schemas.microsoft.com/office/drawing/2014/main" id="{27CD267D-A7D0-44B4-BF6E-6F204B6318A3}"/>
              </a:ext>
            </a:extLst>
          </p:cNvPr>
          <p:cNvSpPr>
            <a:spLocks noGrp="1"/>
          </p:cNvSpPr>
          <p:nvPr>
            <p:ph type="sldNum" sz="quarter" idx="12"/>
          </p:nvPr>
        </p:nvSpPr>
        <p:spPr/>
        <p:txBody>
          <a:bodyPr/>
          <a:lstStyle/>
          <a:p>
            <a:fld id="{2274E9FA-37CF-4BA9-A9BB-09DC62AFE1DA}" type="slidenum">
              <a:rPr lang="en-US" sz="2000" smtClean="0"/>
              <a:t>25</a:t>
            </a:fld>
            <a:endParaRPr lang="en-US" sz="2000" dirty="0"/>
          </a:p>
        </p:txBody>
      </p:sp>
    </p:spTree>
    <p:extLst>
      <p:ext uri="{BB962C8B-B14F-4D97-AF65-F5344CB8AC3E}">
        <p14:creationId xmlns:p14="http://schemas.microsoft.com/office/powerpoint/2010/main" val="2827753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04567" y="6036173"/>
            <a:ext cx="184731" cy="461665"/>
          </a:xfrm>
          <a:prstGeom prst="rect">
            <a:avLst/>
          </a:prstGeom>
        </p:spPr>
        <p:txBody>
          <a:bodyPr wrap="none">
            <a:spAutoFit/>
          </a:bodyPr>
          <a:lstStyle/>
          <a:p>
            <a:endParaRPr lang="en-US" sz="2400" dirty="0">
              <a:latin typeface="Calibri" panose="020F0502020204030204" pitchFamily="34" charset="0"/>
            </a:endParaRPr>
          </a:p>
        </p:txBody>
      </p:sp>
      <p:sp>
        <p:nvSpPr>
          <p:cNvPr id="12" name="TextBox 11"/>
          <p:cNvSpPr txBox="1"/>
          <p:nvPr/>
        </p:nvSpPr>
        <p:spPr>
          <a:xfrm>
            <a:off x="5604164" y="3956129"/>
            <a:ext cx="6193125" cy="502766"/>
          </a:xfrm>
          <a:prstGeom prst="rect">
            <a:avLst/>
          </a:prstGeom>
          <a:noFill/>
        </p:spPr>
        <p:txBody>
          <a:bodyPr wrap="square" rtlCol="0">
            <a:spAutoFit/>
          </a:bodyPr>
          <a:lstStyle/>
          <a:p>
            <a:endParaRPr lang="en-US" sz="2667" dirty="0">
              <a:solidFill>
                <a:srgbClr val="002060"/>
              </a:solidFill>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AD5C397E-CD76-4418-A013-1130CBC425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8705" y="85202"/>
            <a:ext cx="4754590" cy="6152998"/>
          </a:xfrm>
          <a:prstGeom prst="rect">
            <a:avLst/>
          </a:prstGeom>
          <a:ln w="38100">
            <a:solidFill>
              <a:schemeClr val="tx1"/>
            </a:solidFill>
          </a:ln>
        </p:spPr>
      </p:pic>
      <p:sp>
        <p:nvSpPr>
          <p:cNvPr id="2" name="Slide Number Placeholder 1">
            <a:extLst>
              <a:ext uri="{FF2B5EF4-FFF2-40B4-BE49-F238E27FC236}">
                <a16:creationId xmlns:a16="http://schemas.microsoft.com/office/drawing/2014/main" id="{3A4D8DC6-E88C-490B-90A8-F842F41E3A2C}"/>
              </a:ext>
            </a:extLst>
          </p:cNvPr>
          <p:cNvSpPr>
            <a:spLocks noGrp="1"/>
          </p:cNvSpPr>
          <p:nvPr>
            <p:ph type="sldNum" sz="quarter" idx="12"/>
          </p:nvPr>
        </p:nvSpPr>
        <p:spPr/>
        <p:txBody>
          <a:bodyPr/>
          <a:lstStyle/>
          <a:p>
            <a:fld id="{2274E9FA-37CF-4BA9-A9BB-09DC62AFE1DA}" type="slidenum">
              <a:rPr lang="en-US" sz="2000" smtClean="0"/>
              <a:t>26</a:t>
            </a:fld>
            <a:endParaRPr lang="en-US" sz="2000" dirty="0"/>
          </a:p>
        </p:txBody>
      </p:sp>
    </p:spTree>
    <p:extLst>
      <p:ext uri="{BB962C8B-B14F-4D97-AF65-F5344CB8AC3E}">
        <p14:creationId xmlns:p14="http://schemas.microsoft.com/office/powerpoint/2010/main" val="2983128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5C397E-CD76-4418-A013-1130CBC425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4085"/>
          <a:stretch/>
        </p:blipFill>
        <p:spPr>
          <a:xfrm>
            <a:off x="378374" y="384135"/>
            <a:ext cx="6426463" cy="4650212"/>
          </a:xfrm>
          <a:prstGeom prst="rect">
            <a:avLst/>
          </a:prstGeom>
          <a:ln w="38100">
            <a:solidFill>
              <a:schemeClr val="tx1"/>
            </a:solidFill>
          </a:ln>
        </p:spPr>
      </p:pic>
      <p:sp>
        <p:nvSpPr>
          <p:cNvPr id="5" name="TextBox 4">
            <a:extLst>
              <a:ext uri="{FF2B5EF4-FFF2-40B4-BE49-F238E27FC236}">
                <a16:creationId xmlns:a16="http://schemas.microsoft.com/office/drawing/2014/main" id="{3DD5BB7B-9FE8-DF40-959B-211A166B63CC}"/>
              </a:ext>
            </a:extLst>
          </p:cNvPr>
          <p:cNvSpPr txBox="1"/>
          <p:nvPr/>
        </p:nvSpPr>
        <p:spPr>
          <a:xfrm>
            <a:off x="6918210" y="224561"/>
            <a:ext cx="5043417" cy="5221942"/>
          </a:xfrm>
          <a:prstGeom prst="rect">
            <a:avLst/>
          </a:prstGeom>
          <a:noFill/>
        </p:spPr>
        <p:txBody>
          <a:bodyPr wrap="square" rtlCol="0">
            <a:spAutoFit/>
          </a:bodyPr>
          <a:lstStyle/>
          <a:p>
            <a:pPr>
              <a:spcAft>
                <a:spcPts val="800"/>
              </a:spcAft>
              <a:defRPr/>
            </a:pPr>
            <a:r>
              <a:rPr lang="en-US" sz="3200" b="1" dirty="0">
                <a:latin typeface="Calibri" panose="020F0502020204030204" pitchFamily="34" charset="0"/>
                <a:cs typeface="Calibri" panose="020F0502020204030204" pitchFamily="34" charset="0"/>
              </a:rPr>
              <a:t>English learners </a:t>
            </a:r>
            <a:r>
              <a:rPr lang="en-US" sz="3200" dirty="0">
                <a:latin typeface="Calibri" panose="020F0502020204030204" pitchFamily="34" charset="0"/>
                <a:cs typeface="Calibri" panose="020F0502020204030204" pitchFamily="34" charset="0"/>
              </a:rPr>
              <a:t>in DLI programs generally</a:t>
            </a:r>
          </a:p>
          <a:p>
            <a:pPr marL="457200" indent="-457200">
              <a:spcAft>
                <a:spcPts val="800"/>
              </a:spcAft>
              <a:buFont typeface="Wingdings" panose="05000000000000000000" pitchFamily="2" charset="2"/>
              <a:buChar char="§"/>
              <a:defRPr/>
            </a:pPr>
            <a:r>
              <a:rPr lang="en-US" sz="3200" dirty="0">
                <a:latin typeface="Calibri" panose="020F0502020204030204" pitchFamily="34" charset="0"/>
                <a:cs typeface="Calibri" panose="020F0502020204030204" pitchFamily="34" charset="0"/>
              </a:rPr>
              <a:t>catch up to their English-speaking peers in reading by Grade 5 or 6; and</a:t>
            </a:r>
          </a:p>
          <a:p>
            <a:pPr marL="457200" indent="-457200">
              <a:spcAft>
                <a:spcPts val="800"/>
              </a:spcAft>
              <a:buFont typeface="Wingdings" panose="05000000000000000000" pitchFamily="2" charset="2"/>
              <a:buChar char="§"/>
              <a:defRPr/>
            </a:pPr>
            <a:r>
              <a:rPr lang="en-US" sz="3200" dirty="0">
                <a:latin typeface="Calibri" panose="020F0502020204030204" pitchFamily="34" charset="0"/>
                <a:cs typeface="Calibri" panose="020F0502020204030204" pitchFamily="34" charset="0"/>
              </a:rPr>
              <a:t>outperform average English-speaking peers if they continue in the program through high school.</a:t>
            </a:r>
          </a:p>
        </p:txBody>
      </p:sp>
      <p:sp>
        <p:nvSpPr>
          <p:cNvPr id="2" name="Slide Number Placeholder 1">
            <a:extLst>
              <a:ext uri="{FF2B5EF4-FFF2-40B4-BE49-F238E27FC236}">
                <a16:creationId xmlns:a16="http://schemas.microsoft.com/office/drawing/2014/main" id="{3A5822D8-7EBE-467A-89F3-14298DD3729F}"/>
              </a:ext>
            </a:extLst>
          </p:cNvPr>
          <p:cNvSpPr>
            <a:spLocks noGrp="1"/>
          </p:cNvSpPr>
          <p:nvPr>
            <p:ph type="sldNum" sz="quarter" idx="12"/>
          </p:nvPr>
        </p:nvSpPr>
        <p:spPr/>
        <p:txBody>
          <a:bodyPr/>
          <a:lstStyle/>
          <a:p>
            <a:fld id="{2274E9FA-37CF-4BA9-A9BB-09DC62AFE1DA}" type="slidenum">
              <a:rPr lang="en-US" sz="2000" smtClean="0"/>
              <a:t>27</a:t>
            </a:fld>
            <a:endParaRPr lang="en-US" sz="2000" dirty="0"/>
          </a:p>
        </p:txBody>
      </p:sp>
    </p:spTree>
    <p:extLst>
      <p:ext uri="{BB962C8B-B14F-4D97-AF65-F5344CB8AC3E}">
        <p14:creationId xmlns:p14="http://schemas.microsoft.com/office/powerpoint/2010/main" val="174122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52FB03C-B854-4DF6-8AA7-458D9D328308}"/>
              </a:ext>
            </a:extLst>
          </p:cNvPr>
          <p:cNvSpPr txBox="1"/>
          <p:nvPr/>
        </p:nvSpPr>
        <p:spPr>
          <a:xfrm>
            <a:off x="397041" y="1143692"/>
            <a:ext cx="11107099" cy="4031873"/>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WHAT RESEARCH TELLS US ABOUT DUAL LANGUAGE </a:t>
            </a:r>
          </a:p>
          <a:p>
            <a:pPr algn="ctr"/>
            <a:r>
              <a:rPr lang="en-US" sz="3200" dirty="0">
                <a:latin typeface="Calibri" panose="020F0502020204030204" pitchFamily="34" charset="0"/>
                <a:cs typeface="Calibri" panose="020F0502020204030204" pitchFamily="34" charset="0"/>
              </a:rPr>
              <a:t>AND IMMERSION EDUCATION AT THE SECONDARY LEVEL</a:t>
            </a:r>
          </a:p>
          <a:p>
            <a:pPr algn="ctr"/>
            <a:endParaRPr lang="en-US" sz="3200" dirty="0">
              <a:latin typeface="Calibri" panose="020F0502020204030204" pitchFamily="34" charset="0"/>
              <a:cs typeface="Calibri" panose="020F0502020204030204" pitchFamily="34" charset="0"/>
            </a:endParaRPr>
          </a:p>
          <a:p>
            <a:pPr lvl="5"/>
            <a:r>
              <a:rPr lang="en-US" sz="3200" dirty="0">
                <a:latin typeface="Calibri" panose="020F0502020204030204" pitchFamily="34" charset="0"/>
                <a:cs typeface="Calibri" panose="020F0502020204030204" pitchFamily="34" charset="0"/>
              </a:rPr>
              <a:t>3. </a:t>
            </a:r>
            <a:r>
              <a:rPr lang="en-US" sz="3200" dirty="0">
                <a:latin typeface="Calibri" panose="020F0502020204030204" pitchFamily="34" charset="0"/>
                <a:ea typeface="Calibri" panose="020F0502020204030204" pitchFamily="34" charset="0"/>
                <a:cs typeface="Calibri" panose="020F0502020204030204" pitchFamily="34" charset="0"/>
              </a:rPr>
              <a:t>Students taught subjects like math and science in a non-English language are not at a disadvantage when taking standardized tests or when applying for college admission.</a:t>
            </a:r>
            <a:endParaRPr lang="en-US" sz="3200" dirty="0">
              <a:latin typeface="Calibri" panose="020F0502020204030204" pitchFamily="34" charset="0"/>
              <a:cs typeface="Calibri" panose="020F0502020204030204" pitchFamily="34" charset="0"/>
            </a:endParaRPr>
          </a:p>
          <a:p>
            <a:pPr algn="ctr"/>
            <a:endParaRPr lang="en-US" sz="32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2A79A050-B3A4-2946-A6F0-46DF89D8B52D}"/>
              </a:ext>
            </a:extLst>
          </p:cNvPr>
          <p:cNvSpPr txBox="1"/>
          <p:nvPr/>
        </p:nvSpPr>
        <p:spPr>
          <a:xfrm>
            <a:off x="97105" y="6465705"/>
            <a:ext cx="8698938" cy="307777"/>
          </a:xfrm>
          <a:prstGeom prst="rect">
            <a:avLst/>
          </a:prstGeom>
          <a:noFill/>
        </p:spPr>
        <p:txBody>
          <a:bodyPr wrap="square" rtlCol="0">
            <a:spAutoFit/>
          </a:bodyPr>
          <a:lstStyle/>
          <a:p>
            <a:r>
              <a:rPr lang="en-US" sz="1400" dirty="0">
                <a:latin typeface="Calibri" panose="020F0502020204030204" pitchFamily="34" charset="0"/>
              </a:rPr>
              <a:t>(</a:t>
            </a:r>
            <a:r>
              <a:rPr lang="en-US" sz="1400" dirty="0" err="1">
                <a:latin typeface="Calibri" panose="020F0502020204030204" pitchFamily="34" charset="0"/>
              </a:rPr>
              <a:t>Montone</a:t>
            </a:r>
            <a:r>
              <a:rPr lang="en-US" sz="1400" dirty="0">
                <a:latin typeface="Calibri" panose="020F0502020204030204" pitchFamily="34" charset="0"/>
              </a:rPr>
              <a:t> &amp; Loeb, 2003 </a:t>
            </a:r>
            <a:r>
              <a:rPr lang="en-US" sz="1400" u="sng"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https://carla.umn.edu/immersion/acie/vol6/bridge-6(3).pdf</a:t>
            </a:r>
            <a:r>
              <a:rPr lang="en-US" sz="1400" u="sng" dirty="0">
                <a:latin typeface="Calibri" panose="020F0502020204030204" pitchFamily="34" charset="0"/>
                <a:ea typeface="Calibri" panose="020F0502020204030204" pitchFamily="34" charset="0"/>
                <a:cs typeface="Calibri" panose="020F0502020204030204" pitchFamily="34" charset="0"/>
              </a:rPr>
              <a:t>)</a:t>
            </a:r>
            <a:endParaRPr lang="en-US" sz="1400" dirty="0">
              <a:latin typeface="Calibri" panose="020F0502020204030204" pitchFamily="34" charset="0"/>
            </a:endParaRPr>
          </a:p>
        </p:txBody>
      </p:sp>
      <p:pic>
        <p:nvPicPr>
          <p:cNvPr id="9" name="Picture 8" descr="Logo, icon&#10;&#10;Description automatically generated">
            <a:extLst>
              <a:ext uri="{FF2B5EF4-FFF2-40B4-BE49-F238E27FC236}">
                <a16:creationId xmlns:a16="http://schemas.microsoft.com/office/drawing/2014/main" id="{72D0807D-B74D-4261-B886-56A6F5EB72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215" y="2587721"/>
            <a:ext cx="1576683" cy="1411439"/>
          </a:xfrm>
          <a:prstGeom prst="rect">
            <a:avLst/>
          </a:prstGeom>
        </p:spPr>
      </p:pic>
      <p:sp>
        <p:nvSpPr>
          <p:cNvPr id="2" name="Slide Number Placeholder 1">
            <a:extLst>
              <a:ext uri="{FF2B5EF4-FFF2-40B4-BE49-F238E27FC236}">
                <a16:creationId xmlns:a16="http://schemas.microsoft.com/office/drawing/2014/main" id="{85CB1F20-D057-45D1-89B4-F0C76C86C717}"/>
              </a:ext>
            </a:extLst>
          </p:cNvPr>
          <p:cNvSpPr>
            <a:spLocks noGrp="1"/>
          </p:cNvSpPr>
          <p:nvPr>
            <p:ph type="sldNum" sz="quarter" idx="12"/>
          </p:nvPr>
        </p:nvSpPr>
        <p:spPr/>
        <p:txBody>
          <a:bodyPr/>
          <a:lstStyle/>
          <a:p>
            <a:fld id="{2274E9FA-37CF-4BA9-A9BB-09DC62AFE1DA}" type="slidenum">
              <a:rPr lang="en-US" sz="2000" smtClean="0"/>
              <a:t>28</a:t>
            </a:fld>
            <a:endParaRPr lang="en-US" sz="2000" dirty="0"/>
          </a:p>
        </p:txBody>
      </p:sp>
    </p:spTree>
    <p:extLst>
      <p:ext uri="{BB962C8B-B14F-4D97-AF65-F5344CB8AC3E}">
        <p14:creationId xmlns:p14="http://schemas.microsoft.com/office/powerpoint/2010/main" val="2386052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874FF-C71F-4DA5-9719-8A8CFFCBB68F}"/>
              </a:ext>
            </a:extLst>
          </p:cNvPr>
          <p:cNvSpPr/>
          <p:nvPr/>
        </p:nvSpPr>
        <p:spPr>
          <a:xfrm>
            <a:off x="0" y="331677"/>
            <a:ext cx="12082483" cy="2818464"/>
          </a:xfrm>
          <a:prstGeom prst="rect">
            <a:avLst/>
          </a:prstGeom>
        </p:spPr>
        <p:txBody>
          <a:bodyPr wrap="square">
            <a:spAutoFit/>
          </a:bodyPr>
          <a:lstStyle/>
          <a:p>
            <a:pPr marL="117475" marR="0" lvl="1" indent="-65088">
              <a:lnSpc>
                <a:spcPct val="107000"/>
              </a:lnSpc>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Findings of a </a:t>
            </a:r>
            <a:r>
              <a:rPr lang="en-US" sz="3200" u="none" strike="noStrike" dirty="0">
                <a:effectLst/>
                <a:latin typeface="Calibri" panose="020F0502020204030204" pitchFamily="34" charset="0"/>
                <a:ea typeface="Calibri" panose="020F0502020204030204" pitchFamily="34" charset="0"/>
                <a:cs typeface="Calibri" panose="020F0502020204030204" pitchFamily="34" charset="0"/>
              </a:rPr>
              <a:t>study</a:t>
            </a:r>
            <a:r>
              <a:rPr lang="en-US" sz="3200" dirty="0">
                <a:effectLst/>
                <a:latin typeface="Calibri" panose="020F0502020204030204" pitchFamily="34" charset="0"/>
                <a:ea typeface="Calibri" panose="020F0502020204030204" pitchFamily="34" charset="0"/>
                <a:cs typeface="Calibri" panose="020F0502020204030204" pitchFamily="34" charset="0"/>
              </a:rPr>
              <a:t> of 85,662 students in North Carolina Public Schools:</a:t>
            </a:r>
            <a:br>
              <a:rPr lang="en-US" sz="3200" dirty="0">
                <a:effectLst/>
                <a:latin typeface="Calibri" panose="020F0502020204030204" pitchFamily="34" charset="0"/>
                <a:ea typeface="Calibri" panose="020F0502020204030204" pitchFamily="34" charset="0"/>
                <a:cs typeface="Calibri" panose="020F0502020204030204" pitchFamily="34" charset="0"/>
              </a:rPr>
            </a:br>
            <a:br>
              <a:rPr lang="en-US" sz="1400" dirty="0">
                <a:effectLst/>
                <a:latin typeface="Calibri" panose="020F0502020204030204" pitchFamily="34" charset="0"/>
                <a:ea typeface="Calibri" panose="020F0502020204030204" pitchFamily="34" charset="0"/>
                <a:cs typeface="Calibri" panose="020F0502020204030204" pitchFamily="34" charset="0"/>
              </a:rPr>
            </a:b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2171700" lvl="4" indent="-342900">
              <a:lnSpc>
                <a:spcPct val="107000"/>
              </a:lnSpc>
              <a:buFont typeface="Wingdings" panose="05000000000000000000" pitchFamily="2" charset="2"/>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Overall, </a:t>
            </a:r>
            <a:r>
              <a:rPr lang="en-US" sz="3200" dirty="0">
                <a:latin typeface="Calibri" panose="020F0502020204030204" pitchFamily="34" charset="0"/>
                <a:cs typeface="Calibri" panose="020F0502020204030204" pitchFamily="34" charset="0"/>
              </a:rPr>
              <a:t>two-way DLI students showed greater educational gains in </a:t>
            </a:r>
            <a:r>
              <a:rPr lang="en-US" sz="3200" u="sng" dirty="0">
                <a:latin typeface="Calibri" panose="020F0502020204030204" pitchFamily="34" charset="0"/>
                <a:cs typeface="Calibri" panose="020F0502020204030204" pitchFamily="34" charset="0"/>
              </a:rPr>
              <a:t>reading and math</a:t>
            </a:r>
            <a:r>
              <a:rPr lang="en-US" sz="3200" dirty="0">
                <a:latin typeface="Calibri" panose="020F0502020204030204" pitchFamily="34" charset="0"/>
                <a:cs typeface="Calibri" panose="020F0502020204030204" pitchFamily="34" charset="0"/>
              </a:rPr>
              <a:t> compared to similar students not in DLI education. </a:t>
            </a:r>
            <a:br>
              <a:rPr lang="en-US" sz="3200" dirty="0">
                <a:latin typeface="Calibri" panose="020F0502020204030204" pitchFamily="34" charset="0"/>
                <a:cs typeface="Calibri" panose="020F0502020204030204" pitchFamily="34" charset="0"/>
              </a:rPr>
            </a:br>
            <a:endParaRPr lang="en-US" sz="1000" dirty="0">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FB43CAF4-EC6C-4025-BF85-9443035417F1}"/>
              </a:ext>
            </a:extLst>
          </p:cNvPr>
          <p:cNvGrpSpPr/>
          <p:nvPr/>
        </p:nvGrpSpPr>
        <p:grpSpPr>
          <a:xfrm>
            <a:off x="310059" y="1543949"/>
            <a:ext cx="2030403" cy="1712329"/>
            <a:chOff x="310059" y="1543949"/>
            <a:chExt cx="2030403" cy="1712329"/>
          </a:xfrm>
        </p:grpSpPr>
        <p:pic>
          <p:nvPicPr>
            <p:cNvPr id="6" name="Picture 5" descr="A picture containing shape&#10;&#10;Description automatically generated">
              <a:extLst>
                <a:ext uri="{FF2B5EF4-FFF2-40B4-BE49-F238E27FC236}">
                  <a16:creationId xmlns:a16="http://schemas.microsoft.com/office/drawing/2014/main" id="{410FD0FA-60B1-48DE-8EF3-898EA2528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059" y="1543949"/>
              <a:ext cx="2030403" cy="1592656"/>
            </a:xfrm>
            <a:prstGeom prst="rect">
              <a:avLst/>
            </a:prstGeom>
          </p:spPr>
        </p:pic>
        <p:sp>
          <p:nvSpPr>
            <p:cNvPr id="7" name="TextBox 6">
              <a:extLst>
                <a:ext uri="{FF2B5EF4-FFF2-40B4-BE49-F238E27FC236}">
                  <a16:creationId xmlns:a16="http://schemas.microsoft.com/office/drawing/2014/main" id="{1B1944AE-B9A6-4A2A-AC58-7A1499F6C7D7}"/>
                </a:ext>
              </a:extLst>
            </p:cNvPr>
            <p:cNvSpPr txBox="1"/>
            <p:nvPr/>
          </p:nvSpPr>
          <p:spPr>
            <a:xfrm>
              <a:off x="310059" y="3040834"/>
              <a:ext cx="787395" cy="215444"/>
            </a:xfrm>
            <a:prstGeom prst="rect">
              <a:avLst/>
            </a:prstGeom>
            <a:noFill/>
          </p:spPr>
          <p:txBody>
            <a:bodyPr wrap="none" rtlCol="0">
              <a:spAutoFit/>
            </a:bodyPr>
            <a:lstStyle/>
            <a:p>
              <a:r>
                <a:rPr lang="en-US" sz="800" dirty="0">
                  <a:latin typeface="Calibri" panose="020F0502020204030204" pitchFamily="34" charset="0"/>
                  <a:hlinkClick r:id="rId4">
                    <a:extLst>
                      <a:ext uri="{A12FA001-AC4F-418D-AE19-62706E023703}">
                        <ahyp:hlinkClr xmlns:ahyp="http://schemas.microsoft.com/office/drawing/2018/hyperlinkcolor" val="tx"/>
                      </a:ext>
                    </a:extLst>
                  </a:hlinkClick>
                </a:rPr>
                <a:t>Clipart Library</a:t>
              </a:r>
              <a:endParaRPr lang="en-US" sz="800" dirty="0">
                <a:latin typeface="Calibri" panose="020F0502020204030204" pitchFamily="34" charset="0"/>
              </a:endParaRPr>
            </a:p>
          </p:txBody>
        </p:sp>
      </p:grpSp>
      <p:sp>
        <p:nvSpPr>
          <p:cNvPr id="4" name="TextBox 3">
            <a:extLst>
              <a:ext uri="{FF2B5EF4-FFF2-40B4-BE49-F238E27FC236}">
                <a16:creationId xmlns:a16="http://schemas.microsoft.com/office/drawing/2014/main" id="{F721F90C-101B-8945-A60E-4F593451FB13}"/>
              </a:ext>
            </a:extLst>
          </p:cNvPr>
          <p:cNvSpPr txBox="1"/>
          <p:nvPr/>
        </p:nvSpPr>
        <p:spPr>
          <a:xfrm>
            <a:off x="0" y="6550223"/>
            <a:ext cx="11349702" cy="307777"/>
          </a:xfrm>
          <a:prstGeom prst="rect">
            <a:avLst/>
          </a:prstGeom>
          <a:noFill/>
        </p:spPr>
        <p:txBody>
          <a:bodyPr wrap="square" rtlCol="0">
            <a:spAutoFit/>
          </a:bodyPr>
          <a:lstStyle/>
          <a:p>
            <a:r>
              <a:rPr lang="en-US" sz="1400" dirty="0">
                <a:latin typeface="Calibri" panose="020F0502020204030204" pitchFamily="34" charset="0"/>
              </a:rPr>
              <a:t>(Thomas &amp; Collier, 2011 </a:t>
            </a:r>
            <a:r>
              <a:rPr lang="en-US" sz="1400" u="sng" dirty="0">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http://dcimmersion.org/wp-content/uploads/2014/11/north-carolina-longitudinal-study.pdf</a:t>
            </a:r>
            <a:r>
              <a:rPr lang="en-US" sz="1400" u="sng" dirty="0">
                <a:latin typeface="Calibri" panose="020F0502020204030204" pitchFamily="34" charset="0"/>
                <a:ea typeface="Calibri" panose="020F0502020204030204" pitchFamily="34" charset="0"/>
                <a:cs typeface="Calibri" panose="020F0502020204030204" pitchFamily="34" charset="0"/>
              </a:rPr>
              <a:t>)</a:t>
            </a:r>
            <a:endParaRPr lang="en-US" sz="1400" dirty="0">
              <a:latin typeface="Calibri" panose="020F0502020204030204" pitchFamily="34" charset="0"/>
            </a:endParaRPr>
          </a:p>
        </p:txBody>
      </p:sp>
      <p:sp>
        <p:nvSpPr>
          <p:cNvPr id="5" name="TextBox 4">
            <a:extLst>
              <a:ext uri="{FF2B5EF4-FFF2-40B4-BE49-F238E27FC236}">
                <a16:creationId xmlns:a16="http://schemas.microsoft.com/office/drawing/2014/main" id="{F005C1E6-0300-4D95-A3F0-4324A4911AE4}"/>
              </a:ext>
            </a:extLst>
          </p:cNvPr>
          <p:cNvSpPr txBox="1"/>
          <p:nvPr/>
        </p:nvSpPr>
        <p:spPr>
          <a:xfrm>
            <a:off x="111374" y="3399836"/>
            <a:ext cx="11859733" cy="3046988"/>
          </a:xfrm>
          <a:prstGeom prst="rect">
            <a:avLst/>
          </a:prstGeom>
          <a:noFill/>
        </p:spPr>
        <p:txBody>
          <a:bodyPr wrap="square" rtlCol="0">
            <a:spAutoFit/>
          </a:bodyPr>
          <a:lstStyle/>
          <a:p>
            <a:pPr marL="457200" indent="-457200">
              <a:buFont typeface="Wingdings" panose="05000000000000000000" pitchFamily="2" charset="2"/>
              <a:buChar char="§"/>
            </a:pPr>
            <a:r>
              <a:rPr lang="en-US" sz="3200" dirty="0">
                <a:latin typeface="Calibri" panose="020F0502020204030204" pitchFamily="34" charset="0"/>
                <a:cs typeface="Calibri" panose="020F0502020204030204" pitchFamily="34" charset="0"/>
              </a:rPr>
              <a:t>After three years of study, they concluded that two-way DLI education is an effective way to improve the </a:t>
            </a:r>
            <a:r>
              <a:rPr lang="en-US" sz="3200" u="sng" dirty="0">
                <a:latin typeface="Calibri" panose="020F0502020204030204" pitchFamily="34" charset="0"/>
                <a:cs typeface="Calibri" panose="020F0502020204030204" pitchFamily="34" charset="0"/>
              </a:rPr>
              <a:t>reading and math scores of all students</a:t>
            </a:r>
            <a:r>
              <a:rPr lang="en-US" sz="3200" dirty="0">
                <a:latin typeface="Calibri" panose="020F0502020204030204" pitchFamily="34" charset="0"/>
                <a:cs typeface="Calibri" panose="020F0502020204030204" pitchFamily="34" charset="0"/>
              </a:rPr>
              <a:t>: </a:t>
            </a:r>
            <a:r>
              <a:rPr lang="en-US" sz="3200" dirty="0">
                <a:latin typeface="Calibri" panose="020F0502020204030204" pitchFamily="34" charset="0"/>
                <a:ea typeface="Calibri" panose="020F0502020204030204" pitchFamily="34" charset="0"/>
                <a:cs typeface="Calibri" panose="020F0502020204030204" pitchFamily="34" charset="0"/>
              </a:rPr>
              <a:t>English learners, language minority students who are not English learners, and native English speakers.</a:t>
            </a:r>
            <a:br>
              <a:rPr lang="en-US" sz="3200" dirty="0">
                <a:latin typeface="Calibri" panose="020F0502020204030204" pitchFamily="34" charset="0"/>
                <a:ea typeface="Calibri" panose="020F0502020204030204" pitchFamily="34" charset="0"/>
                <a:cs typeface="Calibri" panose="020F0502020204030204" pitchFamily="34" charset="0"/>
              </a:rPr>
            </a:br>
            <a:endParaRPr lang="en-US" sz="3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
            </a:pPr>
            <a:endParaRPr lang="en-US" sz="3200" dirty="0"/>
          </a:p>
        </p:txBody>
      </p:sp>
      <p:sp>
        <p:nvSpPr>
          <p:cNvPr id="8" name="Slide Number Placeholder 7">
            <a:extLst>
              <a:ext uri="{FF2B5EF4-FFF2-40B4-BE49-F238E27FC236}">
                <a16:creationId xmlns:a16="http://schemas.microsoft.com/office/drawing/2014/main" id="{2E77AEEA-9220-4986-A00F-8FE507805F24}"/>
              </a:ext>
            </a:extLst>
          </p:cNvPr>
          <p:cNvSpPr>
            <a:spLocks noGrp="1"/>
          </p:cNvSpPr>
          <p:nvPr>
            <p:ph type="sldNum" sz="quarter" idx="12"/>
          </p:nvPr>
        </p:nvSpPr>
        <p:spPr/>
        <p:txBody>
          <a:bodyPr/>
          <a:lstStyle/>
          <a:p>
            <a:fld id="{2274E9FA-37CF-4BA9-A9BB-09DC62AFE1DA}" type="slidenum">
              <a:rPr lang="en-US" sz="2000" smtClean="0"/>
              <a:t>29</a:t>
            </a:fld>
            <a:endParaRPr lang="en-US" sz="2000" dirty="0"/>
          </a:p>
        </p:txBody>
      </p:sp>
    </p:spTree>
    <p:extLst>
      <p:ext uri="{BB962C8B-B14F-4D97-AF65-F5344CB8AC3E}">
        <p14:creationId xmlns:p14="http://schemas.microsoft.com/office/powerpoint/2010/main" val="105641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3184525" y="2008188"/>
            <a:ext cx="9007475" cy="2930525"/>
          </a:xfrm>
        </p:spPr>
        <p:txBody>
          <a:bodyPr>
            <a:noAutofit/>
          </a:bodyPr>
          <a:lstStyle/>
          <a:p>
            <a:pPr>
              <a:spcBef>
                <a:spcPts val="800"/>
              </a:spcBef>
              <a:buClrTx/>
              <a:buFont typeface="Wingdings" panose="05000000000000000000" pitchFamily="2" charset="2"/>
              <a:buChar char="§"/>
            </a:pPr>
            <a:r>
              <a:rPr lang="en-US" sz="3200" dirty="0">
                <a:latin typeface="Calibri" panose="020F0502020204030204" pitchFamily="34" charset="0"/>
                <a:cs typeface="Calibri" panose="020F0502020204030204" pitchFamily="34" charset="0"/>
              </a:rPr>
              <a:t>Your name</a:t>
            </a:r>
          </a:p>
          <a:p>
            <a:pPr>
              <a:spcBef>
                <a:spcPts val="800"/>
              </a:spcBef>
              <a:buClrTx/>
              <a:buFont typeface="Wingdings" panose="05000000000000000000" pitchFamily="2" charset="2"/>
              <a:buChar char="§"/>
            </a:pPr>
            <a:r>
              <a:rPr lang="en-US" sz="3200" dirty="0">
                <a:latin typeface="Calibri" panose="020F0502020204030204" pitchFamily="34" charset="0"/>
                <a:cs typeface="Calibri" panose="020F0502020204030204" pitchFamily="34" charset="0"/>
              </a:rPr>
              <a:t>Number and ages of your children</a:t>
            </a:r>
          </a:p>
          <a:p>
            <a:pPr>
              <a:spcBef>
                <a:spcPts val="800"/>
              </a:spcBef>
              <a:buClrTx/>
              <a:buFont typeface="Wingdings" panose="05000000000000000000" pitchFamily="2" charset="2"/>
              <a:buChar char="§"/>
            </a:pPr>
            <a:r>
              <a:rPr lang="en-US" sz="3200" dirty="0">
                <a:latin typeface="Calibri" panose="020F0502020204030204" pitchFamily="34" charset="0"/>
                <a:cs typeface="Calibri" panose="020F0502020204030204" pitchFamily="34" charset="0"/>
              </a:rPr>
              <a:t>Your school </a:t>
            </a:r>
          </a:p>
          <a:p>
            <a:pPr>
              <a:spcBef>
                <a:spcPts val="800"/>
              </a:spcBef>
              <a:buClrTx/>
              <a:buFont typeface="Wingdings" panose="05000000000000000000" pitchFamily="2" charset="2"/>
              <a:buChar char="§"/>
            </a:pPr>
            <a:r>
              <a:rPr lang="en-US" sz="3200" dirty="0">
                <a:latin typeface="Calibri" panose="020F0502020204030204" pitchFamily="34" charset="0"/>
                <a:cs typeface="Calibri" panose="020F0502020204030204" pitchFamily="34" charset="0"/>
              </a:rPr>
              <a:t>Languages spoken at home</a:t>
            </a:r>
          </a:p>
          <a:p>
            <a:pPr>
              <a:spcBef>
                <a:spcPts val="800"/>
              </a:spcBef>
              <a:buClrTx/>
              <a:buFont typeface="Wingdings" panose="05000000000000000000" pitchFamily="2" charset="2"/>
              <a:buChar char="§"/>
            </a:pPr>
            <a:r>
              <a:rPr lang="en-US" sz="3200" dirty="0">
                <a:latin typeface="Calibri" panose="020F0502020204030204" pitchFamily="34" charset="0"/>
                <a:cs typeface="Calibri" panose="020F0502020204030204" pitchFamily="34" charset="0"/>
              </a:rPr>
              <a:t>What motivated you to come here tonight</a:t>
            </a:r>
          </a:p>
        </p:txBody>
      </p:sp>
      <p:sp>
        <p:nvSpPr>
          <p:cNvPr id="5" name="TextBox 4"/>
          <p:cNvSpPr txBox="1"/>
          <p:nvPr/>
        </p:nvSpPr>
        <p:spPr>
          <a:xfrm>
            <a:off x="501058" y="642235"/>
            <a:ext cx="2696059" cy="646331"/>
          </a:xfrm>
          <a:prstGeom prst="rect">
            <a:avLst/>
          </a:prstGeom>
          <a:noFill/>
        </p:spPr>
        <p:txBody>
          <a:bodyPr wrap="none" rtlCol="0">
            <a:spAutoFit/>
          </a:bodyPr>
          <a:lstStyle/>
          <a:p>
            <a:r>
              <a:rPr lang="en-US" sz="3600" dirty="0">
                <a:effectLst>
                  <a:outerShdw blurRad="38100" dist="38100" dir="2700000" algn="tl">
                    <a:srgbClr val="000000">
                      <a:alpha val="43137"/>
                    </a:srgbClr>
                  </a:outerShdw>
                </a:effectLst>
                <a:latin typeface="Calibri" panose="020F0502020204030204" pitchFamily="34" charset="0"/>
              </a:rPr>
              <a:t>Introductions</a:t>
            </a:r>
          </a:p>
        </p:txBody>
      </p:sp>
      <p:grpSp>
        <p:nvGrpSpPr>
          <p:cNvPr id="8" name="Group 7"/>
          <p:cNvGrpSpPr/>
          <p:nvPr/>
        </p:nvGrpSpPr>
        <p:grpSpPr>
          <a:xfrm>
            <a:off x="3448144" y="498875"/>
            <a:ext cx="1223626" cy="1367745"/>
            <a:chOff x="3048000" y="182451"/>
            <a:chExt cx="917719" cy="1025809"/>
          </a:xfrm>
        </p:grpSpPr>
        <p:pic>
          <p:nvPicPr>
            <p:cNvPr id="12" name="Picture 11" descr="Image result for speech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2451"/>
              <a:ext cx="917719" cy="91771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
            <p:cNvSpPr txBox="1"/>
            <p:nvPr/>
          </p:nvSpPr>
          <p:spPr>
            <a:xfrm>
              <a:off x="3048000" y="1046677"/>
              <a:ext cx="380152" cy="161583"/>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800" dirty="0" err="1">
                  <a:latin typeface="Calibri" panose="020F0502020204030204" pitchFamily="34" charset="0"/>
                  <a:cs typeface="Calibri" panose="020F0502020204030204" pitchFamily="34" charset="0"/>
                </a:rPr>
                <a:t>Pixabay</a:t>
              </a:r>
              <a:endParaRPr lang="en-US" sz="800" dirty="0">
                <a:latin typeface="Calibri" panose="020F0502020204030204" pitchFamily="34" charset="0"/>
                <a:cs typeface="Calibri" panose="020F0502020204030204" pitchFamily="34" charset="0"/>
              </a:endParaRPr>
            </a:p>
          </p:txBody>
        </p:sp>
      </p:grpSp>
      <p:sp>
        <p:nvSpPr>
          <p:cNvPr id="2" name="Slide Number Placeholder 1">
            <a:extLst>
              <a:ext uri="{FF2B5EF4-FFF2-40B4-BE49-F238E27FC236}">
                <a16:creationId xmlns:a16="http://schemas.microsoft.com/office/drawing/2014/main" id="{FA59B935-6CA8-4376-BDBF-316C5C103906}"/>
              </a:ext>
            </a:extLst>
          </p:cNvPr>
          <p:cNvSpPr>
            <a:spLocks noGrp="1"/>
          </p:cNvSpPr>
          <p:nvPr>
            <p:ph type="sldNum" sz="quarter" idx="12"/>
          </p:nvPr>
        </p:nvSpPr>
        <p:spPr/>
        <p:txBody>
          <a:bodyPr/>
          <a:lstStyle/>
          <a:p>
            <a:fld id="{2274E9FA-37CF-4BA9-A9BB-09DC62AFE1DA}" type="slidenum">
              <a:rPr lang="en-US" sz="2000" smtClean="0"/>
              <a:t>3</a:t>
            </a:fld>
            <a:endParaRPr lang="en-US" sz="2000" dirty="0"/>
          </a:p>
        </p:txBody>
      </p:sp>
    </p:spTree>
    <p:extLst>
      <p:ext uri="{BB962C8B-B14F-4D97-AF65-F5344CB8AC3E}">
        <p14:creationId xmlns:p14="http://schemas.microsoft.com/office/powerpoint/2010/main" val="450643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CE8B4C-FC15-4FBB-B32F-8DC64487B94A}"/>
              </a:ext>
            </a:extLst>
          </p:cNvPr>
          <p:cNvSpPr/>
          <p:nvPr/>
        </p:nvSpPr>
        <p:spPr>
          <a:xfrm>
            <a:off x="702527" y="1459929"/>
            <a:ext cx="10940833" cy="1653273"/>
          </a:xfrm>
          <a:prstGeom prst="rect">
            <a:avLst/>
          </a:prstGeom>
        </p:spPr>
        <p:txBody>
          <a:bodyPr wrap="square">
            <a:spAutoFit/>
          </a:bodyPr>
          <a:lstStyle/>
          <a:p>
            <a:pPr lvl="2">
              <a:lnSpc>
                <a:spcPct val="107000"/>
              </a:lnSpc>
              <a:buSzPts val="1400"/>
            </a:pPr>
            <a:endParaRPr lang="en-US" sz="2400" dirty="0">
              <a:latin typeface="Calibri" panose="020F0502020204030204" pitchFamily="34" charset="0"/>
              <a:ea typeface="Calibri" panose="020F0502020204030204" pitchFamily="34" charset="0"/>
              <a:cs typeface="Calibri" panose="020F0502020204030204" pitchFamily="34" charset="0"/>
            </a:endParaRPr>
          </a:p>
          <a:p>
            <a:pPr lvl="2">
              <a:lnSpc>
                <a:spcPct val="107000"/>
              </a:lnSpc>
              <a:buSzPts val="1400"/>
            </a:pPr>
            <a:endParaRPr lang="en-US" sz="2400" dirty="0">
              <a:latin typeface="Calibri" panose="020F0502020204030204" pitchFamily="34" charset="0"/>
              <a:ea typeface="Calibri" panose="020F0502020204030204" pitchFamily="34" charset="0"/>
              <a:cs typeface="Calibri" panose="020F0502020204030204" pitchFamily="34" charset="0"/>
            </a:endParaRPr>
          </a:p>
          <a:p>
            <a:pPr lvl="2">
              <a:lnSpc>
                <a:spcPct val="107000"/>
              </a:lnSpc>
              <a:buSzPts val="1400"/>
            </a:pPr>
            <a:br>
              <a:rPr lang="en-US" sz="2400" dirty="0">
                <a:latin typeface="Calibri" panose="020F0502020204030204" pitchFamily="34" charset="0"/>
                <a:ea typeface="Calibri" panose="020F0502020204030204" pitchFamily="34" charset="0"/>
                <a:cs typeface="Calibri" panose="020F0502020204030204" pitchFamily="34" charset="0"/>
              </a:rPr>
            </a:b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479149B-1497-41C6-8185-F04A532B6053}"/>
              </a:ext>
            </a:extLst>
          </p:cNvPr>
          <p:cNvSpPr txBox="1"/>
          <p:nvPr/>
        </p:nvSpPr>
        <p:spPr>
          <a:xfrm>
            <a:off x="260024" y="96132"/>
            <a:ext cx="2443682" cy="584775"/>
          </a:xfrm>
          <a:prstGeom prst="rect">
            <a:avLst/>
          </a:prstGeom>
          <a:noFill/>
        </p:spPr>
        <p:txBody>
          <a:bodyPr wrap="none" rtlCol="0">
            <a:spAutoFit/>
          </a:bodyPr>
          <a:lstStyle/>
          <a:p>
            <a:r>
              <a:rPr lang="en-US" sz="3200" dirty="0">
                <a:latin typeface="Calibri" panose="020F0502020204030204" pitchFamily="34" charset="0"/>
              </a:rPr>
              <a:t>IN</a:t>
            </a:r>
            <a:r>
              <a:rPr lang="en-US" sz="2800" dirty="0">
                <a:latin typeface="Calibri" panose="020F0502020204030204" pitchFamily="34" charset="0"/>
              </a:rPr>
              <a:t> </a:t>
            </a:r>
            <a:r>
              <a:rPr lang="en-US" sz="3200" dirty="0">
                <a:latin typeface="Calibri" panose="020F0502020204030204" pitchFamily="34" charset="0"/>
              </a:rPr>
              <a:t>SUMMARY</a:t>
            </a:r>
          </a:p>
        </p:txBody>
      </p:sp>
      <p:grpSp>
        <p:nvGrpSpPr>
          <p:cNvPr id="14" name="Group 13">
            <a:extLst>
              <a:ext uri="{FF2B5EF4-FFF2-40B4-BE49-F238E27FC236}">
                <a16:creationId xmlns:a16="http://schemas.microsoft.com/office/drawing/2014/main" id="{C9952745-DDF4-4EA1-9132-5C0C215743CA}"/>
              </a:ext>
            </a:extLst>
          </p:cNvPr>
          <p:cNvGrpSpPr/>
          <p:nvPr/>
        </p:nvGrpSpPr>
        <p:grpSpPr>
          <a:xfrm>
            <a:off x="87742" y="1059706"/>
            <a:ext cx="11782549" cy="1580043"/>
            <a:chOff x="914606" y="5553006"/>
            <a:chExt cx="10999982" cy="1580043"/>
          </a:xfrm>
        </p:grpSpPr>
        <p:sp>
          <p:nvSpPr>
            <p:cNvPr id="12" name="TextBox 11">
              <a:extLst>
                <a:ext uri="{FF2B5EF4-FFF2-40B4-BE49-F238E27FC236}">
                  <a16:creationId xmlns:a16="http://schemas.microsoft.com/office/drawing/2014/main" id="{8E8EA899-8EEB-46E0-BAFF-8FBBF8BEC25C}"/>
                </a:ext>
              </a:extLst>
            </p:cNvPr>
            <p:cNvSpPr txBox="1"/>
            <p:nvPr/>
          </p:nvSpPr>
          <p:spPr>
            <a:xfrm>
              <a:off x="1766951" y="5563389"/>
              <a:ext cx="10147637" cy="1569660"/>
            </a:xfrm>
            <a:prstGeom prst="rect">
              <a:avLst/>
            </a:prstGeom>
            <a:noFill/>
          </p:spPr>
          <p:txBody>
            <a:bodyPr wrap="square" rtlCol="0">
              <a:sp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If language study is not continued in middle school, the benefits from K-5 will eventually be lost.  In other words, use it or lose it!</a:t>
              </a:r>
              <a:endParaRPr lang="en-US" sz="3200" dirty="0">
                <a:latin typeface="Calibri" panose="020F0502020204030204" pitchFamily="34" charset="0"/>
              </a:endParaRPr>
            </a:p>
          </p:txBody>
        </p:sp>
        <p:pic>
          <p:nvPicPr>
            <p:cNvPr id="13" name="Picture 12" descr="A picture containing ax&#10;&#10;Description automatically generated">
              <a:extLst>
                <a:ext uri="{FF2B5EF4-FFF2-40B4-BE49-F238E27FC236}">
                  <a16:creationId xmlns:a16="http://schemas.microsoft.com/office/drawing/2014/main" id="{A7EC237C-B8AA-4931-9BBC-57F23A20B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606" y="5553006"/>
              <a:ext cx="852345" cy="852345"/>
            </a:xfrm>
            <a:prstGeom prst="rect">
              <a:avLst/>
            </a:prstGeom>
          </p:spPr>
        </p:pic>
      </p:grpSp>
      <p:grpSp>
        <p:nvGrpSpPr>
          <p:cNvPr id="18" name="Group 17">
            <a:extLst>
              <a:ext uri="{FF2B5EF4-FFF2-40B4-BE49-F238E27FC236}">
                <a16:creationId xmlns:a16="http://schemas.microsoft.com/office/drawing/2014/main" id="{4ADEE736-C0DB-48A7-9C7F-F93910216ECF}"/>
              </a:ext>
            </a:extLst>
          </p:cNvPr>
          <p:cNvGrpSpPr/>
          <p:nvPr/>
        </p:nvGrpSpPr>
        <p:grpSpPr>
          <a:xfrm>
            <a:off x="87743" y="4094880"/>
            <a:ext cx="11882626" cy="3046988"/>
            <a:chOff x="775458" y="3741662"/>
            <a:chExt cx="11882626" cy="3046988"/>
          </a:xfrm>
        </p:grpSpPr>
        <p:pic>
          <p:nvPicPr>
            <p:cNvPr id="10" name="Picture 9" descr="A picture containing ax&#10;&#10;Description automatically generated">
              <a:extLst>
                <a:ext uri="{FF2B5EF4-FFF2-40B4-BE49-F238E27FC236}">
                  <a16:creationId xmlns:a16="http://schemas.microsoft.com/office/drawing/2014/main" id="{B486ECA7-1F87-4B0A-A984-BAEC26973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458" y="3779144"/>
              <a:ext cx="852345" cy="852345"/>
            </a:xfrm>
            <a:prstGeom prst="rect">
              <a:avLst/>
            </a:prstGeom>
          </p:spPr>
        </p:pic>
        <p:sp>
          <p:nvSpPr>
            <p:cNvPr id="15" name="TextBox 14">
              <a:extLst>
                <a:ext uri="{FF2B5EF4-FFF2-40B4-BE49-F238E27FC236}">
                  <a16:creationId xmlns:a16="http://schemas.microsoft.com/office/drawing/2014/main" id="{4A668B72-C164-4AE2-A7BD-EE99DC4779C0}"/>
                </a:ext>
              </a:extLst>
            </p:cNvPr>
            <p:cNvSpPr txBox="1"/>
            <p:nvPr/>
          </p:nvSpPr>
          <p:spPr>
            <a:xfrm>
              <a:off x="1717251" y="3741662"/>
              <a:ext cx="10940833" cy="3046988"/>
            </a:xfrm>
            <a:prstGeom prst="rect">
              <a:avLst/>
            </a:prstGeom>
            <a:noFill/>
          </p:spPr>
          <p:txBody>
            <a:bodyPr wrap="square" rtlCol="0">
              <a:sp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DLI through high school is the best way for Spanish home language students to achieve high levels of proficiency in English, along with academic language proficiency and strong literacy in both languages.</a:t>
              </a:r>
              <a:br>
                <a:rPr lang="en-US" sz="3200" dirty="0">
                  <a:latin typeface="Calibri" panose="020F0502020204030204" pitchFamily="34" charset="0"/>
                  <a:ea typeface="Calibri" panose="020F0502020204030204" pitchFamily="34" charset="0"/>
                  <a:cs typeface="Calibri" panose="020F0502020204030204" pitchFamily="34" charset="0"/>
                </a:rPr>
              </a:br>
              <a:endParaRPr lang="en-US" sz="3200" dirty="0">
                <a:latin typeface="Calibri" panose="020F0502020204030204" pitchFamily="34" charset="0"/>
                <a:ea typeface="Calibri" panose="020F0502020204030204" pitchFamily="34" charset="0"/>
                <a:cs typeface="Calibri" panose="020F0502020204030204" pitchFamily="34" charset="0"/>
              </a:endParaRPr>
            </a:p>
            <a:p>
              <a:endParaRPr lang="en-US" sz="3200" dirty="0">
                <a:latin typeface="Calibri" panose="020F0502020204030204" pitchFamily="34" charset="0"/>
              </a:endParaRPr>
            </a:p>
          </p:txBody>
        </p:sp>
      </p:grpSp>
      <p:grpSp>
        <p:nvGrpSpPr>
          <p:cNvPr id="17" name="Group 16">
            <a:extLst>
              <a:ext uri="{FF2B5EF4-FFF2-40B4-BE49-F238E27FC236}">
                <a16:creationId xmlns:a16="http://schemas.microsoft.com/office/drawing/2014/main" id="{35D7F9E1-4989-4443-A2AD-E6D59E26726C}"/>
              </a:ext>
            </a:extLst>
          </p:cNvPr>
          <p:cNvGrpSpPr/>
          <p:nvPr/>
        </p:nvGrpSpPr>
        <p:grpSpPr>
          <a:xfrm>
            <a:off x="87742" y="2468895"/>
            <a:ext cx="12104257" cy="1616700"/>
            <a:chOff x="914607" y="2620860"/>
            <a:chExt cx="11171374" cy="1616700"/>
          </a:xfrm>
        </p:grpSpPr>
        <p:pic>
          <p:nvPicPr>
            <p:cNvPr id="9" name="Picture 8" descr="A picture containing ax&#10;&#10;Description automatically generated">
              <a:extLst>
                <a:ext uri="{FF2B5EF4-FFF2-40B4-BE49-F238E27FC236}">
                  <a16:creationId xmlns:a16="http://schemas.microsoft.com/office/drawing/2014/main" id="{D6195679-2524-44D5-853D-B3F5942D5F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607" y="2620860"/>
              <a:ext cx="852345" cy="852345"/>
            </a:xfrm>
            <a:prstGeom prst="rect">
              <a:avLst/>
            </a:prstGeom>
          </p:spPr>
        </p:pic>
        <p:sp>
          <p:nvSpPr>
            <p:cNvPr id="16" name="TextBox 15">
              <a:extLst>
                <a:ext uri="{FF2B5EF4-FFF2-40B4-BE49-F238E27FC236}">
                  <a16:creationId xmlns:a16="http://schemas.microsoft.com/office/drawing/2014/main" id="{EE085246-A3C7-4F2F-9E31-A15A0F01DB17}"/>
                </a:ext>
              </a:extLst>
            </p:cNvPr>
            <p:cNvSpPr txBox="1"/>
            <p:nvPr/>
          </p:nvSpPr>
          <p:spPr>
            <a:xfrm>
              <a:off x="1786827" y="2667900"/>
              <a:ext cx="10299154" cy="1569660"/>
            </a:xfrm>
            <a:prstGeom prst="rect">
              <a:avLst/>
            </a:prstGeom>
            <a:noFill/>
          </p:spPr>
          <p:txBody>
            <a:bodyPr wrap="square" rtlCol="0">
              <a:sp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DLI through high school is the best way for English home language students to achieve high levels of proficiency in Spanish.</a:t>
              </a:r>
              <a:endParaRPr lang="en-US" sz="3200" dirty="0">
                <a:latin typeface="Calibri" panose="020F0502020204030204" pitchFamily="34" charset="0"/>
              </a:endParaRPr>
            </a:p>
          </p:txBody>
        </p:sp>
      </p:grpSp>
      <p:sp>
        <p:nvSpPr>
          <p:cNvPr id="2" name="Slide Number Placeholder 1">
            <a:extLst>
              <a:ext uri="{FF2B5EF4-FFF2-40B4-BE49-F238E27FC236}">
                <a16:creationId xmlns:a16="http://schemas.microsoft.com/office/drawing/2014/main" id="{56088D96-8C74-4471-A5BC-C5DBC394E683}"/>
              </a:ext>
            </a:extLst>
          </p:cNvPr>
          <p:cNvSpPr>
            <a:spLocks noGrp="1"/>
          </p:cNvSpPr>
          <p:nvPr>
            <p:ph type="sldNum" sz="quarter" idx="12"/>
          </p:nvPr>
        </p:nvSpPr>
        <p:spPr/>
        <p:txBody>
          <a:bodyPr/>
          <a:lstStyle/>
          <a:p>
            <a:fld id="{2274E9FA-37CF-4BA9-A9BB-09DC62AFE1DA}" type="slidenum">
              <a:rPr lang="en-US" sz="2000" smtClean="0"/>
              <a:t>30</a:t>
            </a:fld>
            <a:endParaRPr lang="en-US" sz="2000" dirty="0"/>
          </a:p>
        </p:txBody>
      </p:sp>
    </p:spTree>
    <p:extLst>
      <p:ext uri="{BB962C8B-B14F-4D97-AF65-F5344CB8AC3E}">
        <p14:creationId xmlns:p14="http://schemas.microsoft.com/office/powerpoint/2010/main" val="49369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30396C-1A53-48D6-B6F1-6DA0538CF5A0}"/>
              </a:ext>
            </a:extLst>
          </p:cNvPr>
          <p:cNvSpPr/>
          <p:nvPr/>
        </p:nvSpPr>
        <p:spPr>
          <a:xfrm>
            <a:off x="1107440" y="1148991"/>
            <a:ext cx="10373360" cy="3541739"/>
          </a:xfrm>
          <a:prstGeom prst="rect">
            <a:avLst/>
          </a:prstGeom>
        </p:spPr>
        <p:txBody>
          <a:bodyPr wrap="square">
            <a:spAutoFit/>
          </a:bodyPr>
          <a:lstStyle/>
          <a:p>
            <a:pPr marR="0" lvl="1">
              <a:lnSpc>
                <a:spcPct val="107000"/>
              </a:lnSpc>
              <a:spcBef>
                <a:spcPts val="0"/>
              </a:spcBef>
              <a:spcAft>
                <a:spcPts val="0"/>
              </a:spcAft>
              <a:buSzPts val="1400"/>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R="0" lvl="1">
              <a:lnSpc>
                <a:spcPct val="107000"/>
              </a:lnSpc>
              <a:spcBef>
                <a:spcPts val="0"/>
              </a:spcBef>
              <a:spcAft>
                <a:spcPts val="0"/>
              </a:spcAft>
              <a:buSzPts val="1400"/>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R="0" lvl="1">
              <a:lnSpc>
                <a:spcPct val="107000"/>
              </a:lnSpc>
              <a:spcBef>
                <a:spcPts val="0"/>
              </a:spcBef>
              <a:spcAft>
                <a:spcPts val="0"/>
              </a:spcAft>
              <a:buSzPts val="1400"/>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R="0" lvl="1">
              <a:lnSpc>
                <a:spcPct val="107000"/>
              </a:lnSpc>
              <a:spcBef>
                <a:spcPts val="0"/>
              </a:spcBef>
              <a:spcAft>
                <a:spcPts val="0"/>
              </a:spcAft>
              <a:buSzPts val="1400"/>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R="0" lvl="1">
              <a:lnSpc>
                <a:spcPct val="107000"/>
              </a:lnSpc>
              <a:spcBef>
                <a:spcPts val="0"/>
              </a:spcBef>
              <a:spcAft>
                <a:spcPts val="800"/>
              </a:spcAft>
              <a:buSzPts val="1400"/>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R="0" lvl="1">
              <a:lnSpc>
                <a:spcPct val="107000"/>
              </a:lnSpc>
              <a:spcBef>
                <a:spcPts val="0"/>
              </a:spcBef>
              <a:spcAft>
                <a:spcPts val="800"/>
              </a:spcAft>
              <a:buSzPts val="1400"/>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R="0" lvl="1">
              <a:lnSpc>
                <a:spcPct val="107000"/>
              </a:lnSpc>
              <a:spcBef>
                <a:spcPts val="0"/>
              </a:spcBef>
              <a:spcAft>
                <a:spcPts val="800"/>
              </a:spcAft>
              <a:buSzPts val="1400"/>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R="0" lvl="1">
              <a:lnSpc>
                <a:spcPct val="107000"/>
              </a:lnSpc>
              <a:spcBef>
                <a:spcPts val="0"/>
              </a:spcBef>
              <a:spcAft>
                <a:spcPts val="800"/>
              </a:spcAft>
              <a:buSzPts val="1400"/>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8F22559B-E967-4F05-A0C1-5B7B6D04EB18}"/>
              </a:ext>
            </a:extLst>
          </p:cNvPr>
          <p:cNvGrpSpPr/>
          <p:nvPr/>
        </p:nvGrpSpPr>
        <p:grpSpPr>
          <a:xfrm>
            <a:off x="172035" y="483791"/>
            <a:ext cx="11808950" cy="2153211"/>
            <a:chOff x="836680" y="1186937"/>
            <a:chExt cx="10989560" cy="2153211"/>
          </a:xfrm>
        </p:grpSpPr>
        <p:pic>
          <p:nvPicPr>
            <p:cNvPr id="3" name="Picture 2" descr="A picture containing ax&#10;&#10;Description automatically generated">
              <a:extLst>
                <a:ext uri="{FF2B5EF4-FFF2-40B4-BE49-F238E27FC236}">
                  <a16:creationId xmlns:a16="http://schemas.microsoft.com/office/drawing/2014/main" id="{F9690EEC-9052-40ED-B4C9-1E0CAC3E9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80" y="1186937"/>
              <a:ext cx="852345" cy="852345"/>
            </a:xfrm>
            <a:prstGeom prst="rect">
              <a:avLst/>
            </a:prstGeom>
          </p:spPr>
        </p:pic>
        <p:sp>
          <p:nvSpPr>
            <p:cNvPr id="6" name="TextBox 5">
              <a:extLst>
                <a:ext uri="{FF2B5EF4-FFF2-40B4-BE49-F238E27FC236}">
                  <a16:creationId xmlns:a16="http://schemas.microsoft.com/office/drawing/2014/main" id="{13C1E0E6-6658-42CF-AD73-AFB9CCD94F96}"/>
                </a:ext>
              </a:extLst>
            </p:cNvPr>
            <p:cNvSpPr txBox="1"/>
            <p:nvPr/>
          </p:nvSpPr>
          <p:spPr>
            <a:xfrm>
              <a:off x="1689025" y="1278045"/>
              <a:ext cx="10137215" cy="2062103"/>
            </a:xfrm>
            <a:prstGeom prst="rect">
              <a:avLst/>
            </a:prstGeom>
            <a:noFill/>
          </p:spPr>
          <p:txBody>
            <a:bodyPr wrap="square" rtlCol="0">
              <a:sp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DLI through high school helps Spanish home language students maintain their language and cultural heritage.</a:t>
              </a:r>
              <a:br>
                <a:rPr lang="en-US" sz="3200" dirty="0">
                  <a:latin typeface="Calibri" panose="020F0502020204030204" pitchFamily="34" charset="0"/>
                  <a:ea typeface="Calibri" panose="020F0502020204030204" pitchFamily="34" charset="0"/>
                  <a:cs typeface="Calibri" panose="020F0502020204030204" pitchFamily="34" charset="0"/>
                </a:rPr>
              </a:br>
              <a:endParaRPr lang="en-US" sz="3200" dirty="0">
                <a:latin typeface="Calibri" panose="020F0502020204030204" pitchFamily="34" charset="0"/>
                <a:ea typeface="Calibri" panose="020F0502020204030204" pitchFamily="34" charset="0"/>
                <a:cs typeface="Calibri" panose="020F0502020204030204" pitchFamily="34" charset="0"/>
              </a:endParaRPr>
            </a:p>
            <a:p>
              <a:endParaRPr lang="en-US" sz="3200" dirty="0">
                <a:latin typeface="Calibri" panose="020F0502020204030204" pitchFamily="34" charset="0"/>
              </a:endParaRPr>
            </a:p>
          </p:txBody>
        </p:sp>
      </p:grpSp>
      <p:grpSp>
        <p:nvGrpSpPr>
          <p:cNvPr id="9" name="Group 8">
            <a:extLst>
              <a:ext uri="{FF2B5EF4-FFF2-40B4-BE49-F238E27FC236}">
                <a16:creationId xmlns:a16="http://schemas.microsoft.com/office/drawing/2014/main" id="{E7CD258C-FB8B-4613-A799-DEC6E9321FA2}"/>
              </a:ext>
            </a:extLst>
          </p:cNvPr>
          <p:cNvGrpSpPr/>
          <p:nvPr/>
        </p:nvGrpSpPr>
        <p:grpSpPr>
          <a:xfrm>
            <a:off x="211015" y="1910228"/>
            <a:ext cx="11693689" cy="3163161"/>
            <a:chOff x="836680" y="2339520"/>
            <a:chExt cx="10456455" cy="3163161"/>
          </a:xfrm>
        </p:grpSpPr>
        <p:pic>
          <p:nvPicPr>
            <p:cNvPr id="4" name="Picture 3" descr="A picture containing ax&#10;&#10;Description automatically generated">
              <a:extLst>
                <a:ext uri="{FF2B5EF4-FFF2-40B4-BE49-F238E27FC236}">
                  <a16:creationId xmlns:a16="http://schemas.microsoft.com/office/drawing/2014/main" id="{89A8A2B7-E996-4302-8AFB-60060BB53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80" y="2339520"/>
              <a:ext cx="852345" cy="852345"/>
            </a:xfrm>
            <a:prstGeom prst="rect">
              <a:avLst/>
            </a:prstGeom>
          </p:spPr>
        </p:pic>
        <p:sp>
          <p:nvSpPr>
            <p:cNvPr id="8" name="TextBox 7">
              <a:extLst>
                <a:ext uri="{FF2B5EF4-FFF2-40B4-BE49-F238E27FC236}">
                  <a16:creationId xmlns:a16="http://schemas.microsoft.com/office/drawing/2014/main" id="{A30E883D-9007-4B85-90CE-76F254EBB94C}"/>
                </a:ext>
              </a:extLst>
            </p:cNvPr>
            <p:cNvSpPr txBox="1"/>
            <p:nvPr/>
          </p:nvSpPr>
          <p:spPr>
            <a:xfrm>
              <a:off x="1620815" y="2455693"/>
              <a:ext cx="9672320" cy="3046988"/>
            </a:xfrm>
            <a:prstGeom prst="rect">
              <a:avLst/>
            </a:prstGeom>
            <a:noFill/>
          </p:spPr>
          <p:txBody>
            <a:bodyPr wrap="square" rtlCol="0">
              <a:sp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Taking math and science in Spanish does not put students at a disadvantage later on.  On the contrary, DLI students generally do as well as or better than non-DLI students on standardized tests. </a:t>
              </a:r>
              <a:br>
                <a:rPr lang="en-US" sz="3200" strike="sngStrike" dirty="0">
                  <a:solidFill>
                    <a:srgbClr val="FF0000"/>
                  </a:solidFill>
                  <a:latin typeface="Calibri" panose="020F0502020204030204" pitchFamily="34" charset="0"/>
                  <a:ea typeface="Calibri" panose="020F0502020204030204" pitchFamily="34" charset="0"/>
                  <a:cs typeface="Calibri" panose="020F0502020204030204" pitchFamily="34" charset="0"/>
                </a:rPr>
              </a:br>
              <a:endParaRPr lang="en-US" sz="3200" strike="sngStrike"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sz="3200" dirty="0">
                <a:latin typeface="Calibri" panose="020F0502020204030204" pitchFamily="34" charset="0"/>
              </a:endParaRPr>
            </a:p>
          </p:txBody>
        </p:sp>
      </p:grpSp>
      <p:sp>
        <p:nvSpPr>
          <p:cNvPr id="5" name="Slide Number Placeholder 4">
            <a:extLst>
              <a:ext uri="{FF2B5EF4-FFF2-40B4-BE49-F238E27FC236}">
                <a16:creationId xmlns:a16="http://schemas.microsoft.com/office/drawing/2014/main" id="{BD6C784E-1C93-403B-925B-60694C2054EF}"/>
              </a:ext>
            </a:extLst>
          </p:cNvPr>
          <p:cNvSpPr>
            <a:spLocks noGrp="1"/>
          </p:cNvSpPr>
          <p:nvPr>
            <p:ph type="sldNum" sz="quarter" idx="12"/>
          </p:nvPr>
        </p:nvSpPr>
        <p:spPr/>
        <p:txBody>
          <a:bodyPr/>
          <a:lstStyle/>
          <a:p>
            <a:fld id="{2274E9FA-37CF-4BA9-A9BB-09DC62AFE1DA}" type="slidenum">
              <a:rPr lang="en-US" sz="2000" smtClean="0"/>
              <a:t>31</a:t>
            </a:fld>
            <a:endParaRPr lang="en-US" sz="2000" dirty="0"/>
          </a:p>
        </p:txBody>
      </p:sp>
    </p:spTree>
    <p:extLst>
      <p:ext uri="{BB962C8B-B14F-4D97-AF65-F5344CB8AC3E}">
        <p14:creationId xmlns:p14="http://schemas.microsoft.com/office/powerpoint/2010/main" val="99406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563AB0-C489-4E04-87CD-93D426594CF0}"/>
              </a:ext>
            </a:extLst>
          </p:cNvPr>
          <p:cNvPicPr>
            <a:picLocks noChangeAspect="1"/>
          </p:cNvPicPr>
          <p:nvPr/>
        </p:nvPicPr>
        <p:blipFill>
          <a:blip r:embed="rId3"/>
          <a:stretch>
            <a:fillRect/>
          </a:stretch>
        </p:blipFill>
        <p:spPr>
          <a:xfrm>
            <a:off x="3995737" y="1699803"/>
            <a:ext cx="4200525" cy="2619375"/>
          </a:xfrm>
          <a:prstGeom prst="rect">
            <a:avLst/>
          </a:prstGeom>
          <a:ln w="38100">
            <a:noFill/>
          </a:ln>
        </p:spPr>
      </p:pic>
      <p:sp>
        <p:nvSpPr>
          <p:cNvPr id="2" name="Slide Number Placeholder 1">
            <a:extLst>
              <a:ext uri="{FF2B5EF4-FFF2-40B4-BE49-F238E27FC236}">
                <a16:creationId xmlns:a16="http://schemas.microsoft.com/office/drawing/2014/main" id="{E0362D67-1135-4112-AA90-0F996B2C9272}"/>
              </a:ext>
            </a:extLst>
          </p:cNvPr>
          <p:cNvSpPr>
            <a:spLocks noGrp="1"/>
          </p:cNvSpPr>
          <p:nvPr>
            <p:ph type="sldNum" sz="quarter" idx="12"/>
          </p:nvPr>
        </p:nvSpPr>
        <p:spPr/>
        <p:txBody>
          <a:bodyPr/>
          <a:lstStyle/>
          <a:p>
            <a:fld id="{2274E9FA-37CF-4BA9-A9BB-09DC62AFE1DA}" type="slidenum">
              <a:rPr lang="en-US" sz="2000" smtClean="0"/>
              <a:t>32</a:t>
            </a:fld>
            <a:endParaRPr lang="en-US" sz="2000" dirty="0"/>
          </a:p>
        </p:txBody>
      </p:sp>
    </p:spTree>
    <p:extLst>
      <p:ext uri="{BB962C8B-B14F-4D97-AF65-F5344CB8AC3E}">
        <p14:creationId xmlns:p14="http://schemas.microsoft.com/office/powerpoint/2010/main" val="4139133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12" name="Content Placeholder 11"/>
          <p:cNvSpPr>
            <a:spLocks noGrp="1"/>
          </p:cNvSpPr>
          <p:nvPr>
            <p:ph idx="4294967295"/>
          </p:nvPr>
        </p:nvSpPr>
        <p:spPr>
          <a:xfrm>
            <a:off x="1876750" y="2645264"/>
            <a:ext cx="4654550" cy="3408363"/>
          </a:xfrm>
        </p:spPr>
        <p:txBody>
          <a:bodyPr>
            <a:normAutofit/>
          </a:bodyPr>
          <a:lstStyle/>
          <a:p>
            <a:pPr marL="0" indent="0">
              <a:buNone/>
            </a:pPr>
            <a:r>
              <a:rPr lang="en-US" sz="3200" dirty="0"/>
              <a:t>Please complete the short questionnaire to help us to see what you learned in this workshop and how we can improve it.</a:t>
            </a:r>
          </a:p>
        </p:txBody>
      </p:sp>
      <p:sp>
        <p:nvSpPr>
          <p:cNvPr id="15" name="TextBox 14"/>
          <p:cNvSpPr txBox="1"/>
          <p:nvPr/>
        </p:nvSpPr>
        <p:spPr>
          <a:xfrm>
            <a:off x="2961588" y="6436740"/>
            <a:ext cx="7139424" cy="338554"/>
          </a:xfrm>
          <a:prstGeom prst="rect">
            <a:avLst/>
          </a:prstGeom>
          <a:noFill/>
        </p:spPr>
        <p:txBody>
          <a:bodyPr wrap="square" rtlCol="0">
            <a:spAutoFit/>
          </a:bodyPr>
          <a:lstStyle/>
          <a:p>
            <a:r>
              <a:rPr lang="en-US" sz="16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788" y="6340665"/>
            <a:ext cx="685800" cy="482600"/>
          </a:xfrm>
          <a:prstGeom prst="rect">
            <a:avLst/>
          </a:prstGeom>
        </p:spPr>
      </p:pic>
      <p:sp>
        <p:nvSpPr>
          <p:cNvPr id="3" name="TextBox 2">
            <a:extLst>
              <a:ext uri="{FF2B5EF4-FFF2-40B4-BE49-F238E27FC236}">
                <a16:creationId xmlns:a16="http://schemas.microsoft.com/office/drawing/2014/main" id="{B2EDA6A1-0D76-D04A-AF50-C666A1B6C7D9}"/>
              </a:ext>
            </a:extLst>
          </p:cNvPr>
          <p:cNvSpPr txBox="1"/>
          <p:nvPr/>
        </p:nvSpPr>
        <p:spPr>
          <a:xfrm>
            <a:off x="1473200" y="656882"/>
            <a:ext cx="9245600" cy="1077218"/>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thank you for coming this evening</a:t>
            </a:r>
          </a:p>
          <a:p>
            <a:pPr algn="ct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for your active participation!</a:t>
            </a:r>
          </a:p>
        </p:txBody>
      </p:sp>
      <p:grpSp>
        <p:nvGrpSpPr>
          <p:cNvPr id="7" name="Group 6">
            <a:extLst>
              <a:ext uri="{FF2B5EF4-FFF2-40B4-BE49-F238E27FC236}">
                <a16:creationId xmlns:a16="http://schemas.microsoft.com/office/drawing/2014/main" id="{333EC2E2-9FAA-4327-8B2F-1FA34FC3848C}"/>
              </a:ext>
            </a:extLst>
          </p:cNvPr>
          <p:cNvGrpSpPr/>
          <p:nvPr/>
        </p:nvGrpSpPr>
        <p:grpSpPr>
          <a:xfrm>
            <a:off x="6840302" y="2789575"/>
            <a:ext cx="2880193" cy="2136980"/>
            <a:chOff x="5130227" y="2092181"/>
            <a:chExt cx="2160145" cy="1602735"/>
          </a:xfrm>
        </p:grpSpPr>
        <p:pic>
          <p:nvPicPr>
            <p:cNvPr id="5" name="Picture 4" descr="A picture containing room&#10;&#10;Description automatically generated">
              <a:extLst>
                <a:ext uri="{FF2B5EF4-FFF2-40B4-BE49-F238E27FC236}">
                  <a16:creationId xmlns:a16="http://schemas.microsoft.com/office/drawing/2014/main" id="{9BC3B5E6-A7E9-4CA0-8221-804ECBE6CF1E}"/>
                </a:ext>
              </a:extLst>
            </p:cNvPr>
            <p:cNvPicPr>
              <a:picLocks noChangeAspect="1"/>
            </p:cNvPicPr>
            <p:nvPr/>
          </p:nvPicPr>
          <p:blipFill>
            <a:blip r:embed="rId4"/>
            <a:stretch>
              <a:fillRect/>
            </a:stretch>
          </p:blipFill>
          <p:spPr>
            <a:xfrm>
              <a:off x="5130227" y="2092181"/>
              <a:ext cx="2160145" cy="1440096"/>
            </a:xfrm>
            <a:prstGeom prst="rect">
              <a:avLst/>
            </a:prstGeom>
            <a:ln w="38100">
              <a:noFill/>
            </a:ln>
          </p:spPr>
        </p:pic>
        <p:sp>
          <p:nvSpPr>
            <p:cNvPr id="6" name="TextBox 5">
              <a:extLst>
                <a:ext uri="{FF2B5EF4-FFF2-40B4-BE49-F238E27FC236}">
                  <a16:creationId xmlns:a16="http://schemas.microsoft.com/office/drawing/2014/main" id="{6407D0F1-77F0-4AB4-ACED-5075343A7C00}"/>
                </a:ext>
              </a:extLst>
            </p:cNvPr>
            <p:cNvSpPr txBox="1"/>
            <p:nvPr/>
          </p:nvSpPr>
          <p:spPr>
            <a:xfrm>
              <a:off x="6804421" y="3502507"/>
              <a:ext cx="459501" cy="192409"/>
            </a:xfrm>
            <a:prstGeom prst="rect">
              <a:avLst/>
            </a:prstGeom>
            <a:noFill/>
            <a:ln w="38100">
              <a:noFill/>
            </a:ln>
          </p:spPr>
          <p:txBody>
            <a:bodyPr wrap="none" rtlCol="0">
              <a:spAutoFit/>
            </a:bodyPr>
            <a:lstStyle/>
            <a:p>
              <a:r>
                <a:rPr lang="en-US" sz="1067" dirty="0">
                  <a:latin typeface="Calibri" panose="020F0502020204030204" pitchFamily="34" charset="0"/>
                </a:rPr>
                <a:t>Pixabay</a:t>
              </a:r>
            </a:p>
          </p:txBody>
        </p:sp>
      </p:grpSp>
      <p:sp>
        <p:nvSpPr>
          <p:cNvPr id="2" name="Slide Number Placeholder 1">
            <a:extLst>
              <a:ext uri="{FF2B5EF4-FFF2-40B4-BE49-F238E27FC236}">
                <a16:creationId xmlns:a16="http://schemas.microsoft.com/office/drawing/2014/main" id="{4EBB29C2-D667-44E4-AF7D-7E714B5DD638}"/>
              </a:ext>
            </a:extLst>
          </p:cNvPr>
          <p:cNvSpPr>
            <a:spLocks noGrp="1"/>
          </p:cNvSpPr>
          <p:nvPr>
            <p:ph type="sldNum" sz="quarter" idx="12"/>
          </p:nvPr>
        </p:nvSpPr>
        <p:spPr/>
        <p:txBody>
          <a:bodyPr/>
          <a:lstStyle/>
          <a:p>
            <a:fld id="{2274E9FA-37CF-4BA9-A9BB-09DC62AFE1DA}" type="slidenum">
              <a:rPr lang="en-US" sz="2000" smtClean="0"/>
              <a:t>33</a:t>
            </a:fld>
            <a:endParaRPr lang="en-US" sz="2000" dirty="0"/>
          </a:p>
        </p:txBody>
      </p:sp>
    </p:spTree>
    <p:extLst>
      <p:ext uri="{BB962C8B-B14F-4D97-AF65-F5344CB8AC3E}">
        <p14:creationId xmlns:p14="http://schemas.microsoft.com/office/powerpoint/2010/main" val="1944136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4EDA6-ED3B-BE4C-9416-08B842A8E425}"/>
              </a:ext>
            </a:extLst>
          </p:cNvPr>
          <p:cNvSpPr>
            <a:spLocks noGrp="1"/>
          </p:cNvSpPr>
          <p:nvPr>
            <p:ph type="title" idx="4294967295"/>
          </p:nvPr>
        </p:nvSpPr>
        <p:spPr>
          <a:xfrm>
            <a:off x="0" y="0"/>
            <a:ext cx="10515600" cy="981075"/>
          </a:xfrm>
        </p:spPr>
        <p:txBody>
          <a:bodyPr>
            <a:normAutofit/>
          </a:bodyPr>
          <a:lstStyle/>
          <a:p>
            <a:r>
              <a:rPr lang="en-US" sz="3200" dirty="0">
                <a:effectLst>
                  <a:outerShdw blurRad="38100" dist="38100" dir="2700000" algn="tl">
                    <a:srgbClr val="000000">
                      <a:alpha val="43137"/>
                    </a:srgbClr>
                  </a:outerShdw>
                </a:effectLst>
                <a:latin typeface="Calibri" panose="020F0502020204030204" pitchFamily="34" charset="0"/>
              </a:rPr>
              <a:t>      References</a:t>
            </a:r>
          </a:p>
        </p:txBody>
      </p:sp>
      <p:sp>
        <p:nvSpPr>
          <p:cNvPr id="3" name="Content Placeholder 2">
            <a:extLst>
              <a:ext uri="{FF2B5EF4-FFF2-40B4-BE49-F238E27FC236}">
                <a16:creationId xmlns:a16="http://schemas.microsoft.com/office/drawing/2014/main" id="{5723348D-FB50-214B-92EC-F67BFAB62E89}"/>
              </a:ext>
            </a:extLst>
          </p:cNvPr>
          <p:cNvSpPr>
            <a:spLocks noGrp="1"/>
          </p:cNvSpPr>
          <p:nvPr>
            <p:ph idx="4294967295"/>
          </p:nvPr>
        </p:nvSpPr>
        <p:spPr>
          <a:xfrm>
            <a:off x="579438" y="1035050"/>
            <a:ext cx="11612562" cy="5146675"/>
          </a:xfrm>
        </p:spPr>
        <p:txBody>
          <a:bodyPr>
            <a:noAutofit/>
          </a:bodyPr>
          <a:lstStyle/>
          <a:p>
            <a:r>
              <a:rPr lang="en-US" sz="2000" dirty="0">
                <a:solidFill>
                  <a:schemeClr val="tx1"/>
                </a:solidFill>
              </a:rPr>
              <a:t>American Academy of Arts and Sciences. (2016). </a:t>
            </a:r>
            <a:r>
              <a:rPr lang="en-US" sz="2000" i="1" dirty="0">
                <a:solidFill>
                  <a:schemeClr val="tx1"/>
                </a:solidFill>
              </a:rPr>
              <a:t>The state of languages in the U.S.: A statistical portrait. </a:t>
            </a:r>
            <a:r>
              <a:rPr lang="en-US" sz="2000" dirty="0">
                <a:solidFill>
                  <a:schemeClr val="tx1"/>
                </a:solidFill>
              </a:rPr>
              <a:t>Cambridge, MA: Author. Retrieved from: </a:t>
            </a:r>
            <a:r>
              <a:rPr lang="en-US" sz="2000" dirty="0">
                <a:solidFill>
                  <a:schemeClr val="tx1"/>
                </a:solidFill>
                <a:hlinkClick r:id="rId3">
                  <a:extLst>
                    <a:ext uri="{A12FA001-AC4F-418D-AE19-62706E023703}">
                      <ahyp:hlinkClr xmlns:ahyp="http://schemas.microsoft.com/office/drawing/2018/hyperlinkcolor" val="tx"/>
                    </a:ext>
                  </a:extLst>
                </a:hlinkClick>
              </a:rPr>
              <a:t>https://www.amacad.org/content/publications/publication.aspx?d=22429</a:t>
            </a:r>
            <a:r>
              <a:rPr lang="en-US" sz="2000" dirty="0">
                <a:solidFill>
                  <a:schemeClr val="tx1"/>
                </a:solidFill>
              </a:rPr>
              <a:t>. </a:t>
            </a:r>
          </a:p>
          <a:p>
            <a:r>
              <a:rPr lang="en-US" sz="2000" dirty="0">
                <a:solidFill>
                  <a:schemeClr val="tx1"/>
                </a:solidFill>
              </a:rPr>
              <a:t>American Council on the Teaching of Foreign Languages (ACTFL). (2017). </a:t>
            </a:r>
            <a:r>
              <a:rPr lang="en-US" sz="2000" i="1" dirty="0">
                <a:solidFill>
                  <a:schemeClr val="tx1"/>
                </a:solidFill>
              </a:rPr>
              <a:t>ACTFL-NCSSFL Can-Do Statements. </a:t>
            </a:r>
            <a:r>
              <a:rPr lang="en-US" sz="2000" dirty="0">
                <a:solidFill>
                  <a:schemeClr val="tx1"/>
                </a:solidFill>
              </a:rPr>
              <a:t>Alexandria, VA: Author. Retrieved from: </a:t>
            </a:r>
            <a:r>
              <a:rPr lang="en-US" sz="2000" dirty="0">
                <a:solidFill>
                  <a:schemeClr val="tx1"/>
                </a:solidFill>
                <a:hlinkClick r:id="rId4">
                  <a:extLst>
                    <a:ext uri="{A12FA001-AC4F-418D-AE19-62706E023703}">
                      <ahyp:hlinkClr xmlns:ahyp="http://schemas.microsoft.com/office/drawing/2018/hyperlinkcolor" val="tx"/>
                    </a:ext>
                  </a:extLst>
                </a:hlinkClick>
              </a:rPr>
              <a:t>https://www.actfl.org/resources/ncssfl-actfl-can-do-statements</a:t>
            </a:r>
            <a:r>
              <a:rPr lang="en-US" sz="2000" dirty="0">
                <a:solidFill>
                  <a:schemeClr val="tx1"/>
                </a:solidFill>
              </a:rPr>
              <a:t>.</a:t>
            </a:r>
          </a:p>
          <a:p>
            <a:r>
              <a:rPr lang="en-US" sz="2000" dirty="0">
                <a:solidFill>
                  <a:schemeClr val="tx1"/>
                </a:solidFill>
              </a:rPr>
              <a:t>Center for Advanced Second Language Studies (CASLS). (2013). </a:t>
            </a:r>
            <a:r>
              <a:rPr lang="en-US" sz="2000" i="1" dirty="0">
                <a:solidFill>
                  <a:schemeClr val="tx1"/>
                </a:solidFill>
              </a:rPr>
              <a:t>What levels of proficiency do immersion students achieve? </a:t>
            </a:r>
            <a:r>
              <a:rPr lang="en-US" sz="2000" dirty="0">
                <a:solidFill>
                  <a:schemeClr val="tx1"/>
                </a:solidFill>
              </a:rPr>
              <a:t>Eugene, OR: Author. Retrieved from: </a:t>
            </a:r>
            <a:r>
              <a:rPr lang="en-US" altLang="en-US" sz="2000" dirty="0">
                <a:solidFill>
                  <a:schemeClr val="tx1"/>
                </a:solidFill>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https://casls.uoregon.edu/wp-content/uploads/pdfs/tenquestions/TBQImmersionStudentProficiencyRevised.pdf</a:t>
            </a:r>
            <a:r>
              <a:rPr lang="en-US" sz="2000" dirty="0">
                <a:solidFill>
                  <a:schemeClr val="tx1"/>
                </a:solidFill>
              </a:rPr>
              <a:t> </a:t>
            </a:r>
          </a:p>
          <a:p>
            <a:r>
              <a:rPr lang="en-US" dirty="0">
                <a:solidFill>
                  <a:schemeClr val="tx1"/>
                </a:solidFill>
              </a:rPr>
              <a:t>Lazar, M. (2019). </a:t>
            </a:r>
            <a:r>
              <a:rPr lang="en-US" i="1" dirty="0">
                <a:solidFill>
                  <a:schemeClr val="tx1"/>
                </a:solidFill>
              </a:rPr>
              <a:t>Why immersion is important in Middle school? </a:t>
            </a:r>
            <a:r>
              <a:rPr lang="en-US" dirty="0">
                <a:solidFill>
                  <a:schemeClr val="tx1"/>
                </a:solidFill>
              </a:rPr>
              <a:t>Retrieved from </a:t>
            </a:r>
            <a:r>
              <a:rPr lang="en-US" dirty="0">
                <a:solidFill>
                  <a:schemeClr val="tx1"/>
                </a:solidFill>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https://medium.com/@mehdilazar/why-immersion-is-important-in-middle-school-f73a77390ab5</a:t>
            </a:r>
            <a:endParaRPr lang="en-US" dirty="0">
              <a:solidFill>
                <a:schemeClr val="tx1"/>
              </a:solidFill>
              <a:ea typeface="Calibri" panose="020F0502020204030204" pitchFamily="34" charset="0"/>
              <a:cs typeface="Calibri" panose="020F0502020204030204" pitchFamily="34" charset="0"/>
            </a:endParaRPr>
          </a:p>
          <a:p>
            <a:r>
              <a:rPr lang="en-US" dirty="0" err="1">
                <a:solidFill>
                  <a:schemeClr val="tx1"/>
                </a:solidFill>
                <a:cs typeface="Calibri" panose="020F0502020204030204" pitchFamily="34" charset="0"/>
              </a:rPr>
              <a:t>Montone</a:t>
            </a:r>
            <a:r>
              <a:rPr lang="en-US" dirty="0">
                <a:solidFill>
                  <a:schemeClr val="tx1"/>
                </a:solidFill>
                <a:cs typeface="Calibri" panose="020F0502020204030204" pitchFamily="34" charset="0"/>
              </a:rPr>
              <a:t>, C. L., &amp; Loeb, M. I. (2003). Implementing two-way immersion programs in secondary schools. </a:t>
            </a:r>
            <a:r>
              <a:rPr lang="en-US" i="1" dirty="0">
                <a:solidFill>
                  <a:schemeClr val="tx1"/>
                </a:solidFill>
                <a:cs typeface="Calibri" panose="020F0502020204030204" pitchFamily="34" charset="0"/>
              </a:rPr>
              <a:t>ACIE Newsletter, 6</a:t>
            </a:r>
            <a:r>
              <a:rPr lang="en-US" dirty="0">
                <a:solidFill>
                  <a:schemeClr val="tx1"/>
                </a:solidFill>
                <a:cs typeface="Calibri" panose="020F0502020204030204" pitchFamily="34" charset="0"/>
              </a:rPr>
              <a:t>(3), 1–8. Retrieved from: </a:t>
            </a:r>
            <a:r>
              <a:rPr lang="en-US" u="sng" dirty="0">
                <a:solidFill>
                  <a:schemeClr val="tx1"/>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https://carla.umn.edu/immersion/acie/vol6/bridge-6(3).pdf</a:t>
            </a:r>
            <a:endParaRPr lang="en-US" u="sng"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chemeClr val="tx1"/>
                </a:solidFill>
              </a:rPr>
              <a:t>School Learning Support Program. (2010). </a:t>
            </a:r>
            <a:r>
              <a:rPr lang="en-US" i="1" dirty="0">
                <a:solidFill>
                  <a:schemeClr val="tx1"/>
                </a:solidFill>
              </a:rPr>
              <a:t>Positively engaging parents. </a:t>
            </a:r>
            <a:r>
              <a:rPr lang="en-US" dirty="0">
                <a:solidFill>
                  <a:schemeClr val="tx1"/>
                </a:solidFill>
              </a:rPr>
              <a:t>Retrieved from: </a:t>
            </a:r>
            <a:r>
              <a:rPr lang="en-US" u="sng" dirty="0">
                <a:solidFill>
                  <a:schemeClr val="tx1"/>
                </a:solidFill>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https://teachingmattersamy.weebly.com/uploads/1/3/9/9/13999466/positively_engaging_parents.pdf</a:t>
            </a:r>
            <a:endParaRPr lang="en-US" u="sng" dirty="0">
              <a:solidFill>
                <a:schemeClr val="tx1"/>
              </a:solidFill>
              <a:ea typeface="Calibri" panose="020F0502020204030204" pitchFamily="34" charset="0"/>
              <a:cs typeface="Calibri" panose="020F0502020204030204" pitchFamily="34" charset="0"/>
            </a:endParaRPr>
          </a:p>
          <a:p>
            <a:endParaRPr lang="en-US" dirty="0">
              <a:solidFill>
                <a:srgbClr val="002060"/>
              </a:solidFill>
            </a:endParaRPr>
          </a:p>
          <a:p>
            <a:endParaRPr lang="en-US" sz="2000" dirty="0">
              <a:solidFill>
                <a:srgbClr val="002060"/>
              </a:solidFill>
            </a:endParaRPr>
          </a:p>
          <a:p>
            <a:endParaRPr lang="en-US" sz="2000" dirty="0">
              <a:solidFill>
                <a:srgbClr val="002060"/>
              </a:solidFill>
            </a:endParaRPr>
          </a:p>
        </p:txBody>
      </p:sp>
      <p:sp>
        <p:nvSpPr>
          <p:cNvPr id="4" name="Slide Number Placeholder 3">
            <a:extLst>
              <a:ext uri="{FF2B5EF4-FFF2-40B4-BE49-F238E27FC236}">
                <a16:creationId xmlns:a16="http://schemas.microsoft.com/office/drawing/2014/main" id="{0A152495-0567-48AD-8B25-5C6F6A60FCF4}"/>
              </a:ext>
            </a:extLst>
          </p:cNvPr>
          <p:cNvSpPr>
            <a:spLocks noGrp="1"/>
          </p:cNvSpPr>
          <p:nvPr>
            <p:ph type="sldNum" sz="quarter" idx="12"/>
          </p:nvPr>
        </p:nvSpPr>
        <p:spPr/>
        <p:txBody>
          <a:bodyPr/>
          <a:lstStyle/>
          <a:p>
            <a:fld id="{2274E9FA-37CF-4BA9-A9BB-09DC62AFE1DA}" type="slidenum">
              <a:rPr lang="en-US" sz="2000" smtClean="0"/>
              <a:t>34</a:t>
            </a:fld>
            <a:endParaRPr lang="en-US" sz="2000" dirty="0"/>
          </a:p>
        </p:txBody>
      </p:sp>
    </p:spTree>
    <p:extLst>
      <p:ext uri="{BB962C8B-B14F-4D97-AF65-F5344CB8AC3E}">
        <p14:creationId xmlns:p14="http://schemas.microsoft.com/office/powerpoint/2010/main" val="981817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4EDA6-ED3B-BE4C-9416-08B842A8E425}"/>
              </a:ext>
            </a:extLst>
          </p:cNvPr>
          <p:cNvSpPr>
            <a:spLocks noGrp="1"/>
          </p:cNvSpPr>
          <p:nvPr>
            <p:ph type="title"/>
          </p:nvPr>
        </p:nvSpPr>
        <p:spPr>
          <a:xfrm>
            <a:off x="439616" y="0"/>
            <a:ext cx="10515600" cy="981075"/>
          </a:xfrm>
        </p:spPr>
        <p:txBody>
          <a:bodyPr>
            <a:normAutofit/>
          </a:bodyPr>
          <a:lstStyle/>
          <a:p>
            <a:r>
              <a:rPr lang="en-US" sz="3200" dirty="0">
                <a:effectLst>
                  <a:outerShdw blurRad="38100" dist="38100" dir="2700000" algn="tl">
                    <a:srgbClr val="000000">
                      <a:alpha val="43137"/>
                    </a:srgbClr>
                  </a:outerShdw>
                </a:effectLst>
                <a:latin typeface="Calibri" panose="020F0502020204030204" pitchFamily="34" charset="0"/>
              </a:rPr>
              <a:t>References</a:t>
            </a:r>
          </a:p>
        </p:txBody>
      </p:sp>
      <p:sp>
        <p:nvSpPr>
          <p:cNvPr id="3" name="Content Placeholder 2">
            <a:extLst>
              <a:ext uri="{FF2B5EF4-FFF2-40B4-BE49-F238E27FC236}">
                <a16:creationId xmlns:a16="http://schemas.microsoft.com/office/drawing/2014/main" id="{5723348D-FB50-214B-92EC-F67BFAB62E89}"/>
              </a:ext>
            </a:extLst>
          </p:cNvPr>
          <p:cNvSpPr>
            <a:spLocks noGrp="1"/>
          </p:cNvSpPr>
          <p:nvPr>
            <p:ph idx="1"/>
          </p:nvPr>
        </p:nvSpPr>
        <p:spPr>
          <a:xfrm>
            <a:off x="439616" y="1201615"/>
            <a:ext cx="11353800" cy="4830763"/>
          </a:xfrm>
        </p:spPr>
        <p:txBody>
          <a:bodyPr>
            <a:noAutofit/>
          </a:bodyPr>
          <a:lstStyle/>
          <a:p>
            <a:r>
              <a:rPr lang="en-US" sz="2000" dirty="0">
                <a:solidFill>
                  <a:schemeClr val="tx1"/>
                </a:solidFill>
              </a:rPr>
              <a:t>Thomas, W. P., &amp; Collier, V. P. (2011). </a:t>
            </a:r>
            <a:r>
              <a:rPr lang="en-US" sz="2000" i="1" dirty="0">
                <a:solidFill>
                  <a:schemeClr val="tx1"/>
                </a:solidFill>
              </a:rPr>
              <a:t>English learners in North Carolina dual language programs: Year 3 of this Study: School Year 2009–2010. </a:t>
            </a:r>
            <a:r>
              <a:rPr lang="en-US" sz="2000" dirty="0">
                <a:solidFill>
                  <a:schemeClr val="tx1"/>
                </a:solidFill>
              </a:rPr>
              <a:t>Executive Summary. Retrieved from: </a:t>
            </a:r>
            <a:r>
              <a:rPr lang="en-US" sz="2000" dirty="0">
                <a:solidFill>
                  <a:schemeClr val="tx1"/>
                </a:solidFill>
                <a:latin typeface="Calibri" panose="020F0502020204030204" pitchFamily="34" charset="0"/>
              </a:rPr>
              <a:t>2011 </a:t>
            </a:r>
            <a:r>
              <a:rPr lang="en-US" sz="2000" u="sng" dirty="0">
                <a:solidFill>
                  <a:schemeClr val="tx1"/>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http://dcimmersion.org/wp-content/uploads/2014/11/north-carolina-longitudinal-study.pdf</a:t>
            </a:r>
            <a:r>
              <a:rPr lang="en-US" sz="2000"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en-US" sz="2000" dirty="0">
              <a:solidFill>
                <a:schemeClr val="tx1"/>
              </a:solidFill>
            </a:endParaRPr>
          </a:p>
          <a:p>
            <a:r>
              <a:rPr lang="en-US" sz="2000" dirty="0">
                <a:solidFill>
                  <a:schemeClr val="tx1"/>
                </a:solidFill>
              </a:rPr>
              <a:t>Thomas, W. P., &amp; Collier, V. P. (2012). </a:t>
            </a:r>
            <a:r>
              <a:rPr lang="en-US" sz="2000" i="1" dirty="0">
                <a:solidFill>
                  <a:schemeClr val="tx1"/>
                </a:solidFill>
              </a:rPr>
              <a:t>Dual language education for a transformed world. </a:t>
            </a:r>
            <a:r>
              <a:rPr lang="en-US" sz="2000" dirty="0">
                <a:solidFill>
                  <a:schemeClr val="tx1"/>
                </a:solidFill>
              </a:rPr>
              <a:t>Albuquerque, NM: Dual Language Education of New Mexico and Fuente Press.</a:t>
            </a:r>
          </a:p>
          <a:p>
            <a:endParaRPr lang="en-US" sz="2000" dirty="0">
              <a:solidFill>
                <a:srgbClr val="002060"/>
              </a:solidFill>
            </a:endParaRPr>
          </a:p>
        </p:txBody>
      </p:sp>
      <p:sp>
        <p:nvSpPr>
          <p:cNvPr id="4" name="Slide Number Placeholder 3">
            <a:extLst>
              <a:ext uri="{FF2B5EF4-FFF2-40B4-BE49-F238E27FC236}">
                <a16:creationId xmlns:a16="http://schemas.microsoft.com/office/drawing/2014/main" id="{7C91B057-5DA7-49A0-A2E5-01C4790C50F8}"/>
              </a:ext>
            </a:extLst>
          </p:cNvPr>
          <p:cNvSpPr>
            <a:spLocks noGrp="1"/>
          </p:cNvSpPr>
          <p:nvPr>
            <p:ph type="sldNum" sz="quarter" idx="12"/>
          </p:nvPr>
        </p:nvSpPr>
        <p:spPr/>
        <p:txBody>
          <a:bodyPr/>
          <a:lstStyle/>
          <a:p>
            <a:fld id="{2274E9FA-37CF-4BA9-A9BB-09DC62AFE1DA}" type="slidenum">
              <a:rPr lang="en-US" sz="2000" smtClean="0"/>
              <a:t>35</a:t>
            </a:fld>
            <a:endParaRPr lang="en-US" sz="2000" dirty="0"/>
          </a:p>
        </p:txBody>
      </p:sp>
    </p:spTree>
    <p:extLst>
      <p:ext uri="{BB962C8B-B14F-4D97-AF65-F5344CB8AC3E}">
        <p14:creationId xmlns:p14="http://schemas.microsoft.com/office/powerpoint/2010/main" val="62857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4294967295"/>
          </p:nvPr>
        </p:nvSpPr>
        <p:spPr>
          <a:xfrm>
            <a:off x="415131" y="1311520"/>
            <a:ext cx="11361738" cy="4556125"/>
          </a:xfrm>
        </p:spPr>
        <p:txBody>
          <a:bodyPr>
            <a:normAutofit/>
          </a:bodyPr>
          <a:lstStyle/>
          <a:p>
            <a:r>
              <a:rPr lang="en-US" sz="2400" dirty="0">
                <a:solidFill>
                  <a:schemeClr val="tx1"/>
                </a:solidFill>
              </a:rPr>
              <a:t>Clipart and images taken from Creative Commons, </a:t>
            </a:r>
            <a:r>
              <a:rPr lang="en-US" sz="2400" dirty="0" err="1">
                <a:solidFill>
                  <a:schemeClr val="tx1"/>
                </a:solidFill>
              </a:rPr>
              <a:t>Pixabay</a:t>
            </a:r>
            <a:r>
              <a:rPr lang="en-US" sz="2400" dirty="0">
                <a:solidFill>
                  <a:schemeClr val="tx1"/>
                </a:solidFill>
              </a:rPr>
              <a:t>, Pixy, Clipart Library, </a:t>
            </a:r>
            <a:r>
              <a:rPr lang="en-US" sz="2400" dirty="0" err="1">
                <a:solidFill>
                  <a:schemeClr val="tx1"/>
                </a:solidFill>
              </a:rPr>
              <a:t>Pxhere</a:t>
            </a:r>
            <a:r>
              <a:rPr lang="en-US" sz="2400" dirty="0">
                <a:solidFill>
                  <a:schemeClr val="tx1"/>
                </a:solidFill>
              </a:rPr>
              <a:t>, </a:t>
            </a:r>
            <a:r>
              <a:rPr lang="en-US" sz="2400" dirty="0" err="1">
                <a:solidFill>
                  <a:schemeClr val="tx1"/>
                </a:solidFill>
              </a:rPr>
              <a:t>Cleanpng</a:t>
            </a:r>
            <a:r>
              <a:rPr lang="en-US" sz="2400" dirty="0">
                <a:solidFill>
                  <a:schemeClr val="tx1"/>
                </a:solidFill>
              </a:rPr>
              <a:t>, IMGBIN, and Line17qq are copyright-free and do not require permission or attributions.</a:t>
            </a:r>
            <a:br>
              <a:rPr lang="en-US" sz="2400" dirty="0">
                <a:solidFill>
                  <a:schemeClr val="tx1"/>
                </a:solidFill>
              </a:rPr>
            </a:br>
            <a:endParaRPr lang="en-US" sz="2400" dirty="0">
              <a:solidFill>
                <a:schemeClr val="tx1"/>
              </a:solidFill>
            </a:endParaRPr>
          </a:p>
          <a:p>
            <a:pPr marL="0" indent="0">
              <a:buNone/>
            </a:pPr>
            <a:r>
              <a:rPr lang="en-US" sz="2400" dirty="0">
                <a:solidFill>
                  <a:schemeClr val="tx1"/>
                </a:solidFill>
              </a:rPr>
              <a:t> The following images are reproduced with permission from their respective sources:</a:t>
            </a:r>
          </a:p>
          <a:p>
            <a:r>
              <a:rPr lang="en-US" sz="2400" dirty="0">
                <a:solidFill>
                  <a:schemeClr val="tx1"/>
                </a:solidFill>
              </a:rPr>
              <a:t>   Slides 22 and 23, graph:  Wayne P. Thomas and Virginia P. Collier</a:t>
            </a:r>
            <a:br>
              <a:rPr lang="en-US" sz="2400" dirty="0">
                <a:solidFill>
                  <a:schemeClr val="tx1"/>
                </a:solidFill>
              </a:rPr>
            </a:br>
            <a:r>
              <a:rPr lang="en-US" sz="2400" dirty="0">
                <a:solidFill>
                  <a:schemeClr val="tx1"/>
                </a:solidFill>
              </a:rPr>
              <a:t>   (https://www.thomasandcollier.com)</a:t>
            </a:r>
          </a:p>
          <a:p>
            <a:endParaRPr lang="en-US" sz="2400" dirty="0"/>
          </a:p>
          <a:p>
            <a:endParaRPr lang="en-US" sz="2400" dirty="0"/>
          </a:p>
          <a:p>
            <a:endParaRPr lang="en-US" sz="2400" dirty="0"/>
          </a:p>
        </p:txBody>
      </p:sp>
      <p:sp>
        <p:nvSpPr>
          <p:cNvPr id="7" name="TextBox 6"/>
          <p:cNvSpPr txBox="1"/>
          <p:nvPr/>
        </p:nvSpPr>
        <p:spPr>
          <a:xfrm>
            <a:off x="415609" y="334036"/>
            <a:ext cx="6254276" cy="584775"/>
          </a:xfrm>
          <a:prstGeom prst="rect">
            <a:avLst/>
          </a:prstGeom>
          <a:noFill/>
        </p:spPr>
        <p:txBody>
          <a:bodyPr wrap="none" rtlCol="0">
            <a:spAutoFit/>
          </a:bodyPr>
          <a:lstStyle/>
          <a:p>
            <a:r>
              <a:rPr lang="en-US" sz="3200" dirty="0">
                <a:effectLst>
                  <a:outerShdw blurRad="38100" dist="38100" dir="2700000" algn="tl">
                    <a:srgbClr val="000000">
                      <a:alpha val="43137"/>
                    </a:srgbClr>
                  </a:outerShdw>
                </a:effectLst>
                <a:latin typeface="Calibri" panose="020F0502020204030204" pitchFamily="34" charset="0"/>
              </a:rPr>
              <a:t>Acknowledgements and Permissions</a:t>
            </a:r>
          </a:p>
        </p:txBody>
      </p:sp>
      <p:sp>
        <p:nvSpPr>
          <p:cNvPr id="2" name="Slide Number Placeholder 1">
            <a:extLst>
              <a:ext uri="{FF2B5EF4-FFF2-40B4-BE49-F238E27FC236}">
                <a16:creationId xmlns:a16="http://schemas.microsoft.com/office/drawing/2014/main" id="{FA9A7F6D-274D-48B1-82C4-571415B47A3B}"/>
              </a:ext>
            </a:extLst>
          </p:cNvPr>
          <p:cNvSpPr>
            <a:spLocks noGrp="1"/>
          </p:cNvSpPr>
          <p:nvPr>
            <p:ph type="sldNum" sz="quarter" idx="12"/>
          </p:nvPr>
        </p:nvSpPr>
        <p:spPr/>
        <p:txBody>
          <a:bodyPr/>
          <a:lstStyle/>
          <a:p>
            <a:fld id="{2274E9FA-37CF-4BA9-A9BB-09DC62AFE1DA}" type="slidenum">
              <a:rPr lang="en-US" sz="2000" smtClean="0"/>
              <a:t>36</a:t>
            </a:fld>
            <a:endParaRPr lang="en-US" sz="2000" dirty="0"/>
          </a:p>
        </p:txBody>
      </p:sp>
    </p:spTree>
    <p:extLst>
      <p:ext uri="{BB962C8B-B14F-4D97-AF65-F5344CB8AC3E}">
        <p14:creationId xmlns:p14="http://schemas.microsoft.com/office/powerpoint/2010/main" val="398471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75349" y="321734"/>
            <a:ext cx="2632772" cy="666786"/>
          </a:xfrm>
          <a:prstGeom prst="rect">
            <a:avLst/>
          </a:prstGeom>
          <a:noFill/>
        </p:spPr>
        <p:txBody>
          <a:bodyPr wrap="none" rtlCol="0">
            <a:spAutoFit/>
          </a:bodyPr>
          <a:lstStyle/>
          <a:p>
            <a:r>
              <a:rPr lang="en-US" sz="3733" dirty="0">
                <a:effectLst>
                  <a:outerShdw blurRad="38100" dist="38100" dir="2700000" algn="tl">
                    <a:srgbClr val="000000">
                      <a:alpha val="43137"/>
                    </a:srgbClr>
                  </a:outerShdw>
                </a:effectLst>
                <a:latin typeface="Calibri" panose="020F0502020204030204" pitchFamily="34" charset="0"/>
              </a:rPr>
              <a:t>Contributors</a:t>
            </a:r>
          </a:p>
        </p:txBody>
      </p:sp>
      <p:sp>
        <p:nvSpPr>
          <p:cNvPr id="6" name="Content Placeholder 3">
            <a:extLst>
              <a:ext uri="{FF2B5EF4-FFF2-40B4-BE49-F238E27FC236}">
                <a16:creationId xmlns:a16="http://schemas.microsoft.com/office/drawing/2014/main" id="{919A340E-AB4D-42F0-86A4-558DEFD2C5FE}"/>
              </a:ext>
            </a:extLst>
          </p:cNvPr>
          <p:cNvSpPr txBox="1">
            <a:spLocks/>
          </p:cNvSpPr>
          <p:nvPr/>
        </p:nvSpPr>
        <p:spPr>
          <a:xfrm>
            <a:off x="406400" y="1085278"/>
            <a:ext cx="4851400" cy="438996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alibri" panose="020F0502020204030204"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alibri" panose="020F0502020204030204"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alibri" panose="020F0502020204030204"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alibri" panose="020F0502020204030204"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a:t>University of  Minnesota:</a:t>
            </a:r>
          </a:p>
          <a:p>
            <a:pPr>
              <a:buClr>
                <a:schemeClr val="tx1"/>
              </a:buClr>
              <a:buSzPct val="100000"/>
              <a:buFont typeface="Wingdings" panose="05000000000000000000" pitchFamily="2" charset="2"/>
              <a:buChar char="§"/>
            </a:pPr>
            <a:r>
              <a:rPr lang="en-US" dirty="0"/>
              <a:t>Maureen Curran-Dorsano</a:t>
            </a:r>
          </a:p>
          <a:p>
            <a:pPr>
              <a:buClr>
                <a:schemeClr val="tx1"/>
              </a:buClr>
              <a:buSzPct val="100000"/>
              <a:buFont typeface="Wingdings" panose="05000000000000000000" pitchFamily="2" charset="2"/>
              <a:buChar char="§"/>
            </a:pPr>
            <a:r>
              <a:rPr lang="en-US" dirty="0"/>
              <a:t>Diane J. </a:t>
            </a:r>
            <a:r>
              <a:rPr lang="en-US" dirty="0" err="1"/>
              <a:t>Tedick</a:t>
            </a:r>
            <a:endParaRPr lang="en-US" dirty="0"/>
          </a:p>
          <a:p>
            <a:endParaRPr lang="en-US" dirty="0"/>
          </a:p>
          <a:p>
            <a:pPr marL="0" indent="0">
              <a:buNone/>
            </a:pPr>
            <a:r>
              <a:rPr lang="en-US" dirty="0"/>
              <a:t>Special thanks to our translator, Anselmo C. </a:t>
            </a:r>
            <a:r>
              <a:rPr lang="en-US" dirty="0" err="1"/>
              <a:t>Castelán</a:t>
            </a:r>
            <a:r>
              <a:rPr lang="en-US" dirty="0"/>
              <a:t>,</a:t>
            </a:r>
          </a:p>
          <a:p>
            <a:pPr marL="0" indent="0">
              <a:buNone/>
            </a:pPr>
            <a:r>
              <a:rPr lang="en-US" dirty="0"/>
              <a:t>and to the parents of secondary DLI students who provided input and ideas regarding the content of these workshops</a:t>
            </a:r>
          </a:p>
          <a:p>
            <a:pPr marL="0" indent="0">
              <a:buNone/>
            </a:pPr>
            <a:endParaRPr lang="en-US" sz="2667" dirty="0">
              <a:solidFill>
                <a:srgbClr val="002060"/>
              </a:solidFill>
            </a:endParaRPr>
          </a:p>
        </p:txBody>
      </p:sp>
      <p:sp>
        <p:nvSpPr>
          <p:cNvPr id="7" name="TextBox 6">
            <a:extLst>
              <a:ext uri="{FF2B5EF4-FFF2-40B4-BE49-F238E27FC236}">
                <a16:creationId xmlns:a16="http://schemas.microsoft.com/office/drawing/2014/main" id="{46AAF97A-6DF8-4909-B30B-B11E3F0E9E3A}"/>
              </a:ext>
            </a:extLst>
          </p:cNvPr>
          <p:cNvSpPr txBox="1"/>
          <p:nvPr/>
        </p:nvSpPr>
        <p:spPr>
          <a:xfrm>
            <a:off x="394588" y="378802"/>
            <a:ext cx="1723357" cy="666786"/>
          </a:xfrm>
          <a:prstGeom prst="rect">
            <a:avLst/>
          </a:prstGeom>
          <a:noFill/>
        </p:spPr>
        <p:txBody>
          <a:bodyPr wrap="none" rtlCol="0">
            <a:spAutoFit/>
          </a:bodyPr>
          <a:lstStyle/>
          <a:p>
            <a:r>
              <a:rPr lang="en-US" sz="3733" dirty="0">
                <a:effectLst>
                  <a:outerShdw blurRad="38100" dist="38100" dir="2700000" algn="tl">
                    <a:srgbClr val="000000">
                      <a:alpha val="43137"/>
                    </a:srgbClr>
                  </a:outerShdw>
                </a:effectLst>
                <a:latin typeface="Calibri" panose="020F0502020204030204" pitchFamily="34" charset="0"/>
              </a:rPr>
              <a:t>Authors</a:t>
            </a:r>
          </a:p>
        </p:txBody>
      </p:sp>
      <p:sp>
        <p:nvSpPr>
          <p:cNvPr id="9" name="Text Placeholder 2">
            <a:extLst>
              <a:ext uri="{FF2B5EF4-FFF2-40B4-BE49-F238E27FC236}">
                <a16:creationId xmlns:a16="http://schemas.microsoft.com/office/drawing/2014/main" id="{02C4EF08-1843-3F4C-A3D5-655AA2235281}"/>
              </a:ext>
            </a:extLst>
          </p:cNvPr>
          <p:cNvSpPr txBox="1">
            <a:spLocks/>
          </p:cNvSpPr>
          <p:nvPr/>
        </p:nvSpPr>
        <p:spPr>
          <a:xfrm>
            <a:off x="5384801" y="1002219"/>
            <a:ext cx="6051433" cy="43899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33"/>
              </a:spcBef>
              <a:buFont typeface="Wingdings" panose="05000000000000000000" pitchFamily="2" charset="2"/>
              <a:buChar char="§"/>
            </a:pPr>
            <a:r>
              <a:rPr lang="en-US" sz="2400" dirty="0">
                <a:latin typeface="Calibri" panose="020F0502020204030204" pitchFamily="34" charset="0"/>
              </a:rPr>
              <a:t>Camila Carroll, Saint Paul Public Schools</a:t>
            </a:r>
          </a:p>
          <a:p>
            <a:pPr>
              <a:spcBef>
                <a:spcPts val="533"/>
              </a:spcBef>
              <a:buFont typeface="Wingdings" panose="05000000000000000000" pitchFamily="2" charset="2"/>
              <a:buChar char="§"/>
            </a:pPr>
            <a:r>
              <a:rPr lang="en-US" sz="2400" dirty="0">
                <a:latin typeface="Calibri" panose="020F0502020204030204" pitchFamily="34" charset="0"/>
              </a:rPr>
              <a:t>Elizabeth Dwight, Minneapolis Public Schools</a:t>
            </a:r>
          </a:p>
          <a:p>
            <a:pPr>
              <a:spcBef>
                <a:spcPts val="533"/>
              </a:spcBef>
              <a:buFont typeface="Wingdings" panose="05000000000000000000" pitchFamily="2" charset="2"/>
              <a:buChar char="§"/>
            </a:pPr>
            <a:r>
              <a:rPr lang="en-US" sz="2400" dirty="0">
                <a:latin typeface="Calibri" panose="020F0502020204030204" pitchFamily="34" charset="0"/>
              </a:rPr>
              <a:t>Robyn Eliason, Minneapolis Public Schools</a:t>
            </a:r>
          </a:p>
          <a:p>
            <a:pPr>
              <a:spcBef>
                <a:spcPts val="533"/>
              </a:spcBef>
              <a:buFont typeface="Wingdings" panose="05000000000000000000" pitchFamily="2" charset="2"/>
              <a:buChar char="§"/>
            </a:pPr>
            <a:r>
              <a:rPr lang="en-US" sz="2400" dirty="0">
                <a:latin typeface="Calibri" panose="020F0502020204030204" pitchFamily="34" charset="0"/>
              </a:rPr>
              <a:t>Liz Hathaway-</a:t>
            </a:r>
            <a:r>
              <a:rPr lang="en-US" sz="2400" dirty="0" err="1">
                <a:latin typeface="Calibri" panose="020F0502020204030204" pitchFamily="34" charset="0"/>
              </a:rPr>
              <a:t>Castelán</a:t>
            </a:r>
            <a:r>
              <a:rPr lang="en-US" sz="2400" dirty="0">
                <a:latin typeface="Calibri" panose="020F0502020204030204" pitchFamily="34" charset="0"/>
              </a:rPr>
              <a:t>, Saint Paul Public Schools</a:t>
            </a:r>
          </a:p>
          <a:p>
            <a:pPr>
              <a:spcBef>
                <a:spcPts val="533"/>
              </a:spcBef>
              <a:buFont typeface="Wingdings" panose="05000000000000000000" pitchFamily="2" charset="2"/>
              <a:buChar char="§"/>
            </a:pPr>
            <a:r>
              <a:rPr lang="en-US" sz="2400" dirty="0">
                <a:latin typeface="Calibri" panose="020F0502020204030204" pitchFamily="34" charset="0"/>
              </a:rPr>
              <a:t>María Lara, Risen Christ Catholic School</a:t>
            </a:r>
          </a:p>
          <a:p>
            <a:pPr>
              <a:spcBef>
                <a:spcPts val="533"/>
              </a:spcBef>
              <a:buFont typeface="Wingdings" panose="05000000000000000000" pitchFamily="2" charset="2"/>
              <a:buChar char="§"/>
            </a:pPr>
            <a:r>
              <a:rPr lang="en-US" sz="2400" dirty="0">
                <a:latin typeface="Calibri" panose="020F0502020204030204" pitchFamily="34" charset="0"/>
              </a:rPr>
              <a:t>Leah Laurent, Minneapolis Public Schools</a:t>
            </a:r>
          </a:p>
          <a:p>
            <a:pPr>
              <a:spcBef>
                <a:spcPts val="533"/>
              </a:spcBef>
              <a:buFont typeface="Wingdings" panose="05000000000000000000" pitchFamily="2" charset="2"/>
              <a:buChar char="§"/>
            </a:pPr>
            <a:r>
              <a:rPr lang="en-US" sz="2400" dirty="0">
                <a:latin typeface="Calibri" panose="020F0502020204030204" pitchFamily="34" charset="0"/>
              </a:rPr>
              <a:t>Corina Pastrana, Minneapolis Public Schools</a:t>
            </a:r>
          </a:p>
          <a:p>
            <a:pPr>
              <a:spcBef>
                <a:spcPts val="533"/>
              </a:spcBef>
              <a:buFont typeface="Wingdings" panose="05000000000000000000" pitchFamily="2" charset="2"/>
              <a:buChar char="§"/>
            </a:pPr>
            <a:r>
              <a:rPr lang="en-US" sz="2400" dirty="0">
                <a:latin typeface="Calibri" panose="020F0502020204030204" pitchFamily="34" charset="0"/>
              </a:rPr>
              <a:t>Carmen Grace </a:t>
            </a:r>
            <a:r>
              <a:rPr lang="en-US" sz="2400" dirty="0" err="1">
                <a:latin typeface="Calibri" panose="020F0502020204030204" pitchFamily="34" charset="0"/>
              </a:rPr>
              <a:t>Poppert</a:t>
            </a:r>
            <a:r>
              <a:rPr lang="en-US" sz="2400" dirty="0">
                <a:latin typeface="Calibri" panose="020F0502020204030204" pitchFamily="34" charset="0"/>
              </a:rPr>
              <a:t>, Risen Christ Catholic School</a:t>
            </a:r>
          </a:p>
          <a:p>
            <a:pPr>
              <a:spcBef>
                <a:spcPts val="533"/>
              </a:spcBef>
              <a:buFont typeface="Wingdings" panose="05000000000000000000" pitchFamily="2" charset="2"/>
              <a:buChar char="§"/>
            </a:pPr>
            <a:r>
              <a:rPr lang="en-US" sz="2400" dirty="0">
                <a:latin typeface="Calibri" panose="020F0502020204030204" pitchFamily="34" charset="0"/>
              </a:rPr>
              <a:t>Amanda Sell, Saint Paul Public Schools</a:t>
            </a:r>
          </a:p>
          <a:p>
            <a:pPr>
              <a:spcBef>
                <a:spcPts val="533"/>
              </a:spcBef>
              <a:buFont typeface="Wingdings" panose="05000000000000000000" pitchFamily="2" charset="2"/>
              <a:buChar char="§"/>
            </a:pPr>
            <a:r>
              <a:rPr lang="en-US" sz="2400" dirty="0">
                <a:latin typeface="Calibri" panose="020F0502020204030204" pitchFamily="34" charset="0"/>
              </a:rPr>
              <a:t>Sarah </a:t>
            </a:r>
            <a:r>
              <a:rPr lang="en-US" sz="2400" dirty="0" err="1">
                <a:latin typeface="Calibri" panose="020F0502020204030204" pitchFamily="34" charset="0"/>
              </a:rPr>
              <a:t>Streitz</a:t>
            </a:r>
            <a:r>
              <a:rPr lang="en-US" sz="2400" dirty="0">
                <a:latin typeface="Calibri" panose="020F0502020204030204" pitchFamily="34" charset="0"/>
              </a:rPr>
              <a:t>, Richfield Public Schools</a:t>
            </a:r>
          </a:p>
          <a:p>
            <a:pPr>
              <a:spcBef>
                <a:spcPts val="533"/>
              </a:spcBef>
              <a:buFont typeface="Wingdings" panose="05000000000000000000" pitchFamily="2" charset="2"/>
              <a:buChar char="§"/>
            </a:pPr>
            <a:r>
              <a:rPr lang="en-US" sz="2400" dirty="0">
                <a:latin typeface="Calibri" panose="020F0502020204030204" pitchFamily="34" charset="0"/>
              </a:rPr>
              <a:t>Ana Vásquez, Minneapolis Public Schools</a:t>
            </a:r>
          </a:p>
          <a:p>
            <a:pPr>
              <a:spcBef>
                <a:spcPts val="533"/>
              </a:spcBef>
            </a:pPr>
            <a:endParaRPr lang="en-US" sz="2400" dirty="0">
              <a:solidFill>
                <a:srgbClr val="002060"/>
              </a:solidFill>
              <a:latin typeface="Calibri" panose="020F0502020204030204" pitchFamily="34" charset="0"/>
            </a:endParaRPr>
          </a:p>
          <a:p>
            <a:endParaRPr lang="en-US" sz="240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D6CE6BA6-4D2C-4809-BDAB-AD82CFFA7289}"/>
              </a:ext>
            </a:extLst>
          </p:cNvPr>
          <p:cNvSpPr>
            <a:spLocks noGrp="1"/>
          </p:cNvSpPr>
          <p:nvPr>
            <p:ph type="sldNum" sz="quarter" idx="12"/>
          </p:nvPr>
        </p:nvSpPr>
        <p:spPr/>
        <p:txBody>
          <a:bodyPr/>
          <a:lstStyle/>
          <a:p>
            <a:fld id="{2274E9FA-37CF-4BA9-A9BB-09DC62AFE1DA}" type="slidenum">
              <a:rPr lang="en-US" sz="2000" smtClean="0"/>
              <a:t>37</a:t>
            </a:fld>
            <a:endParaRPr lang="en-US" sz="2000" dirty="0"/>
          </a:p>
        </p:txBody>
      </p:sp>
    </p:spTree>
    <p:extLst>
      <p:ext uri="{BB962C8B-B14F-4D97-AF65-F5344CB8AC3E}">
        <p14:creationId xmlns:p14="http://schemas.microsoft.com/office/powerpoint/2010/main" val="2122148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TextBox 1"/>
          <p:cNvSpPr txBox="1"/>
          <p:nvPr/>
        </p:nvSpPr>
        <p:spPr>
          <a:xfrm>
            <a:off x="965813" y="2397948"/>
            <a:ext cx="10540159" cy="2062103"/>
          </a:xfrm>
          <a:prstGeom prst="rect">
            <a:avLst/>
          </a:prstGeom>
          <a:noFill/>
        </p:spPr>
        <p:txBody>
          <a:bodyPr wrap="square" rtlCol="0">
            <a:spAutoFit/>
          </a:bodyPr>
          <a:lstStyle/>
          <a:p>
            <a:pPr algn="ctr"/>
            <a:r>
              <a:rPr lang="en-US" sz="3200" dirty="0">
                <a:latin typeface="Calibri" panose="020F0502020204030204" pitchFamily="34" charset="0"/>
                <a:ea typeface="Calibri" charset="0"/>
                <a:cs typeface="Calibri" charset="0"/>
              </a:rPr>
              <a:t>To enrich the educational experience of Dual Language </a:t>
            </a:r>
            <a:br>
              <a:rPr lang="en-US" sz="3200" dirty="0">
                <a:latin typeface="Calibri" panose="020F0502020204030204" pitchFamily="34" charset="0"/>
                <a:ea typeface="Calibri" charset="0"/>
                <a:cs typeface="Calibri" charset="0"/>
              </a:rPr>
            </a:br>
            <a:r>
              <a:rPr lang="en-US" sz="3200" dirty="0">
                <a:latin typeface="Calibri" panose="020F0502020204030204" pitchFamily="34" charset="0"/>
                <a:ea typeface="Calibri" charset="0"/>
                <a:cs typeface="Calibri" charset="0"/>
              </a:rPr>
              <a:t>and Immersion (DLI) learners </a:t>
            </a:r>
          </a:p>
          <a:p>
            <a:pPr algn="ctr"/>
            <a:r>
              <a:rPr lang="en-US" sz="3200" dirty="0">
                <a:latin typeface="Calibri" panose="020F0502020204030204" pitchFamily="34" charset="0"/>
                <a:ea typeface="Calibri" charset="0"/>
                <a:cs typeface="Calibri" charset="0"/>
              </a:rPr>
              <a:t>by </a:t>
            </a:r>
            <a:r>
              <a:rPr lang="en-US" sz="3200" b="1" dirty="0">
                <a:solidFill>
                  <a:srgbClr val="7A111A"/>
                </a:solidFill>
                <a:latin typeface="Calibri" panose="020F0502020204030204" pitchFamily="34" charset="0"/>
                <a:ea typeface="Calibri" charset="0"/>
                <a:cs typeface="Calibri" charset="0"/>
              </a:rPr>
              <a:t>engaging</a:t>
            </a:r>
            <a:r>
              <a:rPr lang="en-US" sz="3200" dirty="0">
                <a:latin typeface="Calibri" panose="020F0502020204030204" pitchFamily="34" charset="0"/>
                <a:ea typeface="Calibri" charset="0"/>
                <a:cs typeface="Calibri" charset="0"/>
              </a:rPr>
              <a:t>,</a:t>
            </a:r>
            <a:r>
              <a:rPr lang="en-US" sz="3200" b="1" dirty="0">
                <a:latin typeface="Calibri" panose="020F0502020204030204" pitchFamily="34" charset="0"/>
                <a:ea typeface="Calibri" charset="0"/>
                <a:cs typeface="Calibri" charset="0"/>
              </a:rPr>
              <a:t> </a:t>
            </a:r>
            <a:r>
              <a:rPr lang="en-US" sz="3200" b="1" dirty="0">
                <a:solidFill>
                  <a:srgbClr val="7A111A"/>
                </a:solidFill>
                <a:latin typeface="Calibri" panose="020F0502020204030204" pitchFamily="34" charset="0"/>
                <a:ea typeface="Calibri" charset="0"/>
                <a:cs typeface="Calibri" charset="0"/>
              </a:rPr>
              <a:t>educating</a:t>
            </a:r>
            <a:r>
              <a:rPr lang="en-US" sz="3200" dirty="0">
                <a:latin typeface="Calibri" panose="020F0502020204030204" pitchFamily="34" charset="0"/>
                <a:ea typeface="Calibri" charset="0"/>
                <a:cs typeface="Calibri" charset="0"/>
              </a:rPr>
              <a:t> and </a:t>
            </a:r>
            <a:r>
              <a:rPr lang="en-US" sz="3200" b="1" dirty="0">
                <a:solidFill>
                  <a:srgbClr val="7A111A"/>
                </a:solidFill>
                <a:latin typeface="Calibri" panose="020F0502020204030204" pitchFamily="34" charset="0"/>
                <a:ea typeface="Calibri" charset="0"/>
                <a:cs typeface="Calibri" charset="0"/>
              </a:rPr>
              <a:t>empowering</a:t>
            </a:r>
            <a:r>
              <a:rPr lang="en-US" sz="3200" dirty="0">
                <a:solidFill>
                  <a:srgbClr val="7A111A"/>
                </a:solidFill>
                <a:latin typeface="Calibri" panose="020F0502020204030204" pitchFamily="34" charset="0"/>
                <a:ea typeface="Calibri" charset="0"/>
                <a:cs typeface="Calibri" charset="0"/>
              </a:rPr>
              <a:t> </a:t>
            </a:r>
            <a:r>
              <a:rPr lang="en-US" sz="3200" dirty="0">
                <a:latin typeface="Calibri" panose="020F0502020204030204" pitchFamily="34" charset="0"/>
                <a:ea typeface="Calibri" charset="0"/>
                <a:cs typeface="Calibri" charset="0"/>
              </a:rPr>
              <a:t>families.</a:t>
            </a:r>
            <a:br>
              <a:rPr lang="en-US" sz="3200" dirty="0">
                <a:solidFill>
                  <a:schemeClr val="accent2">
                    <a:lumMod val="75000"/>
                  </a:schemeClr>
                </a:solidFill>
                <a:latin typeface="Calibri" panose="020F0502020204030204" pitchFamily="34" charset="0"/>
                <a:cs typeface="Calibri" panose="020F0502020204030204" pitchFamily="34" charset="0"/>
              </a:rPr>
            </a:br>
            <a:endParaRPr lang="en-US" sz="3200" dirty="0">
              <a:solidFill>
                <a:schemeClr val="accent2">
                  <a:lumMod val="75000"/>
                </a:schemeClr>
              </a:solidFill>
              <a:latin typeface="Calibri" panose="020F0502020204030204" pitchFamily="34" charset="0"/>
              <a:cs typeface="Calibri" panose="020F0502020204030204" pitchFamily="34" charset="0"/>
            </a:endParaRPr>
          </a:p>
        </p:txBody>
      </p:sp>
      <p:sp>
        <p:nvSpPr>
          <p:cNvPr id="8" name="TextBox 7"/>
          <p:cNvSpPr txBox="1"/>
          <p:nvPr/>
        </p:nvSpPr>
        <p:spPr>
          <a:xfrm>
            <a:off x="357003" y="347915"/>
            <a:ext cx="9012043"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Mission Statement</a:t>
            </a:r>
          </a:p>
        </p:txBody>
      </p:sp>
      <p:sp>
        <p:nvSpPr>
          <p:cNvPr id="10" name="TextBox 9"/>
          <p:cNvSpPr txBox="1"/>
          <p:nvPr/>
        </p:nvSpPr>
        <p:spPr>
          <a:xfrm>
            <a:off x="3100039" y="6501280"/>
            <a:ext cx="7078968" cy="338554"/>
          </a:xfrm>
          <a:prstGeom prst="rect">
            <a:avLst/>
          </a:prstGeom>
          <a:noFill/>
        </p:spPr>
        <p:txBody>
          <a:bodyPr wrap="square" rtlCol="0">
            <a:spAutoFit/>
          </a:bodyPr>
          <a:lstStyle/>
          <a:p>
            <a:r>
              <a:rPr lang="en-US" sz="16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285" y="6375400"/>
            <a:ext cx="685800" cy="482600"/>
          </a:xfrm>
          <a:prstGeom prst="rect">
            <a:avLst/>
          </a:prstGeom>
        </p:spPr>
      </p:pic>
      <p:sp>
        <p:nvSpPr>
          <p:cNvPr id="3" name="Slide Number Placeholder 2">
            <a:extLst>
              <a:ext uri="{FF2B5EF4-FFF2-40B4-BE49-F238E27FC236}">
                <a16:creationId xmlns:a16="http://schemas.microsoft.com/office/drawing/2014/main" id="{E1477CED-F6E2-47B0-870A-684E600AE2E0}"/>
              </a:ext>
            </a:extLst>
          </p:cNvPr>
          <p:cNvSpPr>
            <a:spLocks noGrp="1"/>
          </p:cNvSpPr>
          <p:nvPr>
            <p:ph type="sldNum" sz="quarter" idx="12"/>
          </p:nvPr>
        </p:nvSpPr>
        <p:spPr/>
        <p:txBody>
          <a:bodyPr/>
          <a:lstStyle/>
          <a:p>
            <a:fld id="{2274E9FA-37CF-4BA9-A9BB-09DC62AFE1DA}" type="slidenum">
              <a:rPr lang="en-US" sz="2000" smtClean="0"/>
              <a:t>4</a:t>
            </a:fld>
            <a:endParaRPr lang="en-US" sz="2000"/>
          </a:p>
        </p:txBody>
      </p:sp>
    </p:spTree>
    <p:extLst>
      <p:ext uri="{BB962C8B-B14F-4D97-AF65-F5344CB8AC3E}">
        <p14:creationId xmlns:p14="http://schemas.microsoft.com/office/powerpoint/2010/main" val="2269849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37C700-A583-4DAF-95AF-763F24F94927}"/>
              </a:ext>
            </a:extLst>
          </p:cNvPr>
          <p:cNvSpPr/>
          <p:nvPr/>
        </p:nvSpPr>
        <p:spPr>
          <a:xfrm>
            <a:off x="2515341" y="2893767"/>
            <a:ext cx="7161318" cy="2800395"/>
          </a:xfrm>
          <a:prstGeom prst="rect">
            <a:avLst/>
          </a:prstGeom>
        </p:spPr>
        <p:txBody>
          <a:bodyPr vert="horz" lIns="91440" tIns="45720" rIns="91440" bIns="45720" rtlCol="0" anchor="t">
            <a:noAutofit/>
          </a:bodyPr>
          <a:lstStyle/>
          <a:p>
            <a:pPr algn="ctr" defTabSz="914400">
              <a:lnSpc>
                <a:spcPct val="90000"/>
              </a:lnSpc>
              <a:spcBef>
                <a:spcPts val="1000"/>
              </a:spcBef>
              <a:spcAft>
                <a:spcPts val="800"/>
              </a:spcAft>
              <a:buClr>
                <a:schemeClr val="accent1"/>
              </a:buClr>
            </a:pPr>
            <a:r>
              <a:rPr lang="en-US" sz="3200" dirty="0">
                <a:latin typeface="Calibri" panose="020F0502020204030204" pitchFamily="34" charset="0"/>
                <a:cs typeface="Calibri" panose="020F0502020204030204" pitchFamily="34" charset="0"/>
              </a:rPr>
              <a:t>I understand that a strong DLI community of parents, school staff and students </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will enhance students’ success.</a:t>
            </a:r>
            <a:r>
              <a:rPr lang="en-US" sz="3200" dirty="0">
                <a:effectLst/>
                <a:latin typeface="Calibri" panose="020F0502020204030204" pitchFamily="34" charset="0"/>
                <a:cs typeface="Calibri" panose="020F0502020204030204" pitchFamily="34" charset="0"/>
              </a:rPr>
              <a:t> </a:t>
            </a:r>
          </a:p>
        </p:txBody>
      </p:sp>
      <p:sp>
        <p:nvSpPr>
          <p:cNvPr id="7" name="Flowchart: Preparation 6">
            <a:extLst>
              <a:ext uri="{FF2B5EF4-FFF2-40B4-BE49-F238E27FC236}">
                <a16:creationId xmlns:a16="http://schemas.microsoft.com/office/drawing/2014/main" id="{3FC0E607-D1D9-4C04-837A-A8A33CD697D9}"/>
              </a:ext>
            </a:extLst>
          </p:cNvPr>
          <p:cNvSpPr/>
          <p:nvPr/>
        </p:nvSpPr>
        <p:spPr>
          <a:xfrm>
            <a:off x="4321342" y="1481761"/>
            <a:ext cx="3549316" cy="779369"/>
          </a:xfrm>
          <a:prstGeom prst="flowChartPreparation">
            <a:avLst/>
          </a:prstGeom>
          <a:solidFill>
            <a:schemeClr val="accent1">
              <a:lumMod val="60000"/>
              <a:lumOff val="4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effectLst>
                  <a:outerShdw blurRad="50800" dist="38100" dir="2700000" algn="tl" rotWithShape="0">
                    <a:prstClr val="black">
                      <a:alpha val="40000"/>
                    </a:prstClr>
                  </a:outerShdw>
                </a:effectLst>
                <a:latin typeface="Calibri" panose="020F0502020204030204" pitchFamily="34" charset="0"/>
              </a:rPr>
              <a:t>Objective 1</a:t>
            </a:r>
          </a:p>
        </p:txBody>
      </p:sp>
      <p:sp>
        <p:nvSpPr>
          <p:cNvPr id="2" name="Slide Number Placeholder 1">
            <a:extLst>
              <a:ext uri="{FF2B5EF4-FFF2-40B4-BE49-F238E27FC236}">
                <a16:creationId xmlns:a16="http://schemas.microsoft.com/office/drawing/2014/main" id="{22674F71-C0E6-472F-9A49-38E12CA026F0}"/>
              </a:ext>
            </a:extLst>
          </p:cNvPr>
          <p:cNvSpPr>
            <a:spLocks noGrp="1"/>
          </p:cNvSpPr>
          <p:nvPr>
            <p:ph type="sldNum" sz="quarter" idx="12"/>
          </p:nvPr>
        </p:nvSpPr>
        <p:spPr/>
        <p:txBody>
          <a:bodyPr/>
          <a:lstStyle/>
          <a:p>
            <a:fld id="{2274E9FA-37CF-4BA9-A9BB-09DC62AFE1DA}" type="slidenum">
              <a:rPr lang="en-US" sz="2000" smtClean="0"/>
              <a:t>5</a:t>
            </a:fld>
            <a:endParaRPr lang="en-US" sz="2000" dirty="0"/>
          </a:p>
        </p:txBody>
      </p:sp>
    </p:spTree>
    <p:extLst>
      <p:ext uri="{BB962C8B-B14F-4D97-AF65-F5344CB8AC3E}">
        <p14:creationId xmlns:p14="http://schemas.microsoft.com/office/powerpoint/2010/main" val="1250489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B72515-F409-4187-B994-E2627BACA2FE}"/>
              </a:ext>
            </a:extLst>
          </p:cNvPr>
          <p:cNvSpPr/>
          <p:nvPr/>
        </p:nvSpPr>
        <p:spPr>
          <a:xfrm>
            <a:off x="812824" y="2459415"/>
            <a:ext cx="10903016" cy="2554545"/>
          </a:xfrm>
          <a:prstGeom prst="rect">
            <a:avLst/>
          </a:prstGeom>
        </p:spPr>
        <p:txBody>
          <a:bodyPr wrap="square">
            <a:spAutoFit/>
          </a:bodyPr>
          <a:lstStyle/>
          <a:p>
            <a:r>
              <a:rPr lang="en-US" sz="3200" dirty="0">
                <a:latin typeface="Calibri" panose="020F0502020204030204" pitchFamily="34" charset="0"/>
                <a:ea typeface="Calibri" panose="020F0502020204030204" pitchFamily="34" charset="0"/>
              </a:rPr>
              <a:t>“Developing a climate in which all members of the school community are understood, valued and respected, and in which a genuine desire is fostered to achieve improved educational outcomes and greater success for students….should be the aim of all stakeholders.”</a:t>
            </a:r>
            <a:endParaRPr lang="en-US" sz="3200" dirty="0">
              <a:latin typeface="Calibri" panose="020F0502020204030204" pitchFamily="34" charset="0"/>
            </a:endParaRPr>
          </a:p>
        </p:txBody>
      </p:sp>
      <p:grpSp>
        <p:nvGrpSpPr>
          <p:cNvPr id="4" name="Group 3">
            <a:extLst>
              <a:ext uri="{FF2B5EF4-FFF2-40B4-BE49-F238E27FC236}">
                <a16:creationId xmlns:a16="http://schemas.microsoft.com/office/drawing/2014/main" id="{3FF1B9A7-2CE7-449C-933A-3575A2A60542}"/>
              </a:ext>
            </a:extLst>
          </p:cNvPr>
          <p:cNvGrpSpPr/>
          <p:nvPr/>
        </p:nvGrpSpPr>
        <p:grpSpPr>
          <a:xfrm>
            <a:off x="4415248" y="577016"/>
            <a:ext cx="2910586" cy="1528231"/>
            <a:chOff x="3528392" y="574772"/>
            <a:chExt cx="5001245" cy="2347338"/>
          </a:xfrm>
        </p:grpSpPr>
        <p:pic>
          <p:nvPicPr>
            <p:cNvPr id="9" name="Picture 8">
              <a:extLst>
                <a:ext uri="{FF2B5EF4-FFF2-40B4-BE49-F238E27FC236}">
                  <a16:creationId xmlns:a16="http://schemas.microsoft.com/office/drawing/2014/main" id="{E85EA085-81FB-4FF3-855A-4E0893291266}"/>
                </a:ext>
              </a:extLst>
            </p:cNvPr>
            <p:cNvPicPr>
              <a:picLocks noChangeAspect="1"/>
            </p:cNvPicPr>
            <p:nvPr/>
          </p:nvPicPr>
          <p:blipFill>
            <a:blip r:embed="rId3"/>
            <a:stretch>
              <a:fillRect/>
            </a:stretch>
          </p:blipFill>
          <p:spPr>
            <a:xfrm>
              <a:off x="3662362" y="574772"/>
              <a:ext cx="4867275" cy="2114550"/>
            </a:xfrm>
            <a:prstGeom prst="rect">
              <a:avLst/>
            </a:prstGeom>
            <a:ln w="28575">
              <a:solidFill>
                <a:schemeClr val="tx1">
                  <a:lumMod val="50000"/>
                  <a:lumOff val="50000"/>
                </a:schemeClr>
              </a:solidFill>
            </a:ln>
          </p:spPr>
        </p:pic>
        <p:sp>
          <p:nvSpPr>
            <p:cNvPr id="3" name="TextBox 2">
              <a:extLst>
                <a:ext uri="{FF2B5EF4-FFF2-40B4-BE49-F238E27FC236}">
                  <a16:creationId xmlns:a16="http://schemas.microsoft.com/office/drawing/2014/main" id="{B90EB46B-D944-4749-9E99-5079113BBE35}"/>
                </a:ext>
              </a:extLst>
            </p:cNvPr>
            <p:cNvSpPr txBox="1"/>
            <p:nvPr/>
          </p:nvSpPr>
          <p:spPr>
            <a:xfrm>
              <a:off x="3528392" y="2689322"/>
              <a:ext cx="860222" cy="232788"/>
            </a:xfrm>
            <a:prstGeom prst="rect">
              <a:avLst/>
            </a:prstGeom>
            <a:noFill/>
          </p:spPr>
          <p:txBody>
            <a:bodyPr wrap="none" rtlCol="0">
              <a:spAutoFit/>
            </a:bodyPr>
            <a:lstStyle/>
            <a:p>
              <a:r>
                <a:rPr lang="en-US" sz="800" dirty="0">
                  <a:latin typeface="Calibri" panose="020F0502020204030204" pitchFamily="34" charset="0"/>
                  <a:hlinkClick r:id="rId4"/>
                </a:rPr>
                <a:t>Clipart Library</a:t>
              </a:r>
              <a:endParaRPr lang="en-US" sz="800" dirty="0">
                <a:latin typeface="Calibri" panose="020F0502020204030204" pitchFamily="34" charset="0"/>
              </a:endParaRPr>
            </a:p>
          </p:txBody>
        </p:sp>
      </p:grpSp>
      <p:sp>
        <p:nvSpPr>
          <p:cNvPr id="5" name="TextBox 4">
            <a:extLst>
              <a:ext uri="{FF2B5EF4-FFF2-40B4-BE49-F238E27FC236}">
                <a16:creationId xmlns:a16="http://schemas.microsoft.com/office/drawing/2014/main" id="{5B507679-E30F-2948-A271-AB8162B6E69D}"/>
              </a:ext>
            </a:extLst>
          </p:cNvPr>
          <p:cNvSpPr txBox="1"/>
          <p:nvPr/>
        </p:nvSpPr>
        <p:spPr>
          <a:xfrm>
            <a:off x="38798" y="6481720"/>
            <a:ext cx="11005976" cy="307777"/>
          </a:xfrm>
          <a:prstGeom prst="rect">
            <a:avLst/>
          </a:prstGeom>
          <a:noFill/>
        </p:spPr>
        <p:txBody>
          <a:bodyPr wrap="square" rtlCol="0">
            <a:spAutoFit/>
          </a:bodyPr>
          <a:lstStyle/>
          <a:p>
            <a:r>
              <a:rPr lang="en-US" sz="1400" dirty="0">
                <a:latin typeface="Calibri" panose="020F0502020204030204" pitchFamily="34" charset="0"/>
              </a:rPr>
              <a:t>(School Learning Support Program, 2010 - </a:t>
            </a:r>
            <a:r>
              <a:rPr lang="en-US" sz="1400" u="sng" dirty="0">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https://teachingmattersamy.weebly.com/uploads/1/3/9/9/13999466/positively_engaging_parents.pdf</a:t>
            </a:r>
            <a:r>
              <a:rPr lang="en-US" sz="1400" dirty="0">
                <a:latin typeface="Calibri" panose="020F0502020204030204" pitchFamily="34" charset="0"/>
              </a:rPr>
              <a:t>)</a:t>
            </a:r>
          </a:p>
        </p:txBody>
      </p:sp>
      <p:sp>
        <p:nvSpPr>
          <p:cNvPr id="6" name="Slide Number Placeholder 5">
            <a:extLst>
              <a:ext uri="{FF2B5EF4-FFF2-40B4-BE49-F238E27FC236}">
                <a16:creationId xmlns:a16="http://schemas.microsoft.com/office/drawing/2014/main" id="{BF8CCD10-C10B-4A1A-AE9D-BB778335E301}"/>
              </a:ext>
            </a:extLst>
          </p:cNvPr>
          <p:cNvSpPr>
            <a:spLocks noGrp="1"/>
          </p:cNvSpPr>
          <p:nvPr>
            <p:ph type="sldNum" sz="quarter" idx="12"/>
          </p:nvPr>
        </p:nvSpPr>
        <p:spPr/>
        <p:txBody>
          <a:bodyPr/>
          <a:lstStyle/>
          <a:p>
            <a:fld id="{2274E9FA-37CF-4BA9-A9BB-09DC62AFE1DA}" type="slidenum">
              <a:rPr lang="en-US" sz="2000" smtClean="0"/>
              <a:t>6</a:t>
            </a:fld>
            <a:endParaRPr lang="en-US" sz="2000" dirty="0"/>
          </a:p>
        </p:txBody>
      </p:sp>
    </p:spTree>
    <p:extLst>
      <p:ext uri="{BB962C8B-B14F-4D97-AF65-F5344CB8AC3E}">
        <p14:creationId xmlns:p14="http://schemas.microsoft.com/office/powerpoint/2010/main" val="3173354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4A0FAB-9AD3-465D-8CFE-8832E458C906}"/>
              </a:ext>
            </a:extLst>
          </p:cNvPr>
          <p:cNvSpPr txBox="1"/>
          <p:nvPr/>
        </p:nvSpPr>
        <p:spPr>
          <a:xfrm>
            <a:off x="788079" y="2521059"/>
            <a:ext cx="11206629" cy="2062103"/>
          </a:xfrm>
          <a:prstGeom prst="rect">
            <a:avLst/>
          </a:prstGeom>
          <a:noFill/>
        </p:spPr>
        <p:txBody>
          <a:bodyPr wrap="square" rtlCol="0">
            <a:spAutoFit/>
          </a:bodyPr>
          <a:lstStyle/>
          <a:p>
            <a:pPr lvl="0" defTabSz="914400">
              <a:defRPr/>
            </a:pPr>
            <a:r>
              <a:rPr lang="en-US" sz="2800" i="1" dirty="0">
                <a:latin typeface="Calibri" panose="020F0502020204030204" pitchFamily="34" charset="0"/>
                <a:ea typeface="Calibri" panose="020F0502020204030204" pitchFamily="34" charset="0"/>
                <a:cs typeface="Calibri" panose="020F0502020204030204" pitchFamily="34" charset="0"/>
              </a:rPr>
              <a:t>1.  </a:t>
            </a:r>
            <a:r>
              <a:rPr lang="en-US" sz="3200" i="1" dirty="0">
                <a:latin typeface="Calibri" panose="020F0502020204030204" pitchFamily="34" charset="0"/>
                <a:ea typeface="Calibri" panose="020F0502020204030204" pitchFamily="34" charset="0"/>
                <a:cs typeface="Calibri" panose="020F0502020204030204" pitchFamily="34" charset="0"/>
              </a:rPr>
              <a:t>What is one thing that makes you feel (or would make you feel)</a:t>
            </a:r>
            <a:br>
              <a:rPr lang="en-US" sz="3200" i="1" dirty="0">
                <a:latin typeface="Calibri" panose="020F0502020204030204" pitchFamily="34" charset="0"/>
                <a:ea typeface="Calibri" panose="020F0502020204030204" pitchFamily="34" charset="0"/>
                <a:cs typeface="Calibri" panose="020F0502020204030204" pitchFamily="34" charset="0"/>
              </a:rPr>
            </a:br>
            <a:r>
              <a:rPr lang="en-US" sz="3200" i="1" dirty="0">
                <a:latin typeface="Calibri" panose="020F0502020204030204" pitchFamily="34" charset="0"/>
                <a:ea typeface="Calibri" panose="020F0502020204030204" pitchFamily="34" charset="0"/>
                <a:cs typeface="Calibri" panose="020F0502020204030204" pitchFamily="34" charset="0"/>
              </a:rPr>
              <a:t>     “understood, valued and respected”?</a:t>
            </a:r>
            <a:br>
              <a:rPr lang="en-US" sz="3200" i="1" dirty="0">
                <a:latin typeface="Calibri" panose="020F0502020204030204" pitchFamily="34" charset="0"/>
                <a:ea typeface="Calibri" panose="020F0502020204030204" pitchFamily="34" charset="0"/>
                <a:cs typeface="Calibri" panose="020F0502020204030204" pitchFamily="34" charset="0"/>
              </a:rPr>
            </a:br>
            <a:endParaRPr lang="en-US" sz="3200" i="1" dirty="0">
              <a:latin typeface="Calibri" panose="020F0502020204030204" pitchFamily="34" charset="0"/>
              <a:ea typeface="Calibri" panose="020F0502020204030204" pitchFamily="34" charset="0"/>
              <a:cs typeface="Calibri" panose="020F0502020204030204" pitchFamily="34" charset="0"/>
            </a:endParaRPr>
          </a:p>
          <a:p>
            <a:pPr lvl="0" defTabSz="914400">
              <a:defRPr/>
            </a:pPr>
            <a:r>
              <a:rPr lang="en-US" sz="3200" i="1" dirty="0">
                <a:latin typeface="Calibri" panose="020F0502020204030204" pitchFamily="34" charset="0"/>
                <a:ea typeface="Calibri" panose="020F0502020204030204" pitchFamily="34" charset="0"/>
                <a:cs typeface="Calibri" panose="020F0502020204030204" pitchFamily="34" charset="0"/>
              </a:rPr>
              <a:t>2.  </a:t>
            </a:r>
            <a:r>
              <a:rPr lang="en-US" sz="3200" i="1" dirty="0">
                <a:latin typeface="Calibri" panose="020F0502020204030204" pitchFamily="34" charset="0"/>
                <a:ea typeface="Calibri" panose="020F0502020204030204" pitchFamily="34" charset="0"/>
                <a:cs typeface="Times New Roman" panose="02020603050405020304" pitchFamily="18" charset="0"/>
              </a:rPr>
              <a:t>How might this affect your child’s success in school?</a:t>
            </a:r>
          </a:p>
        </p:txBody>
      </p:sp>
      <p:grpSp>
        <p:nvGrpSpPr>
          <p:cNvPr id="2" name="Group 1">
            <a:extLst>
              <a:ext uri="{FF2B5EF4-FFF2-40B4-BE49-F238E27FC236}">
                <a16:creationId xmlns:a16="http://schemas.microsoft.com/office/drawing/2014/main" id="{1BB1DA7B-9AB9-4021-89EE-523F85C2A3FE}"/>
              </a:ext>
            </a:extLst>
          </p:cNvPr>
          <p:cNvGrpSpPr/>
          <p:nvPr/>
        </p:nvGrpSpPr>
        <p:grpSpPr>
          <a:xfrm>
            <a:off x="405738" y="228054"/>
            <a:ext cx="2217146" cy="1593671"/>
            <a:chOff x="402685" y="228054"/>
            <a:chExt cx="2940283" cy="2165862"/>
          </a:xfrm>
        </p:grpSpPr>
        <p:pic>
          <p:nvPicPr>
            <p:cNvPr id="3" name="Picture 2" descr="C:\Users\Maureen\AppData\Local\Microsoft\Windows\INetCache\IE\QMZ19K1V\6479325377_ba1fa998bc[1].jpg">
              <a:extLst>
                <a:ext uri="{FF2B5EF4-FFF2-40B4-BE49-F238E27FC236}">
                  <a16:creationId xmlns:a16="http://schemas.microsoft.com/office/drawing/2014/main" id="{022E16DC-E974-4D53-844D-6D7D2F2A9F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68"/>
            <a:stretch/>
          </p:blipFill>
          <p:spPr bwMode="auto">
            <a:xfrm>
              <a:off x="415100" y="228054"/>
              <a:ext cx="2927868" cy="2165862"/>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736A13A-0BC9-4085-8053-1A7F31EE03A2}"/>
                </a:ext>
              </a:extLst>
            </p:cNvPr>
            <p:cNvSpPr txBox="1"/>
            <p:nvPr/>
          </p:nvSpPr>
          <p:spPr>
            <a:xfrm rot="16200000">
              <a:off x="-116954" y="902530"/>
              <a:ext cx="1324992" cy="285713"/>
            </a:xfrm>
            <a:prstGeom prst="rect">
              <a:avLst/>
            </a:prstGeom>
            <a:noFill/>
          </p:spPr>
          <p:txBody>
            <a:bodyPr wrap="none" rtlCol="0">
              <a:spAutoFit/>
            </a:bodyPr>
            <a:lstStyle/>
            <a:p>
              <a:r>
                <a:rPr lang="en-US" sz="800" dirty="0">
                  <a:latin typeface="Calibri" panose="020F0502020204030204" pitchFamily="34" charset="0"/>
                  <a:cs typeface="Calibri" panose="020F0502020204030204" pitchFamily="34" charset="0"/>
                </a:rPr>
                <a:t>Creative Commons</a:t>
              </a:r>
            </a:p>
          </p:txBody>
        </p:sp>
      </p:grpSp>
      <p:sp>
        <p:nvSpPr>
          <p:cNvPr id="5" name="Slide Number Placeholder 4">
            <a:extLst>
              <a:ext uri="{FF2B5EF4-FFF2-40B4-BE49-F238E27FC236}">
                <a16:creationId xmlns:a16="http://schemas.microsoft.com/office/drawing/2014/main" id="{E938FDA1-3764-4F32-A63A-8DD18BB839EE}"/>
              </a:ext>
            </a:extLst>
          </p:cNvPr>
          <p:cNvSpPr>
            <a:spLocks noGrp="1"/>
          </p:cNvSpPr>
          <p:nvPr>
            <p:ph type="sldNum" sz="quarter" idx="12"/>
          </p:nvPr>
        </p:nvSpPr>
        <p:spPr/>
        <p:txBody>
          <a:bodyPr/>
          <a:lstStyle/>
          <a:p>
            <a:fld id="{2274E9FA-37CF-4BA9-A9BB-09DC62AFE1DA}" type="slidenum">
              <a:rPr lang="en-US" sz="2000" smtClean="0"/>
              <a:t>7</a:t>
            </a:fld>
            <a:endParaRPr lang="en-US" sz="2000" dirty="0"/>
          </a:p>
        </p:txBody>
      </p:sp>
    </p:spTree>
    <p:extLst>
      <p:ext uri="{BB962C8B-B14F-4D97-AF65-F5344CB8AC3E}">
        <p14:creationId xmlns:p14="http://schemas.microsoft.com/office/powerpoint/2010/main" val="174765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FF96DA-2C0B-47F9-920E-37B6381E6E76}"/>
              </a:ext>
            </a:extLst>
          </p:cNvPr>
          <p:cNvSpPr/>
          <p:nvPr/>
        </p:nvSpPr>
        <p:spPr>
          <a:xfrm>
            <a:off x="818707" y="2100935"/>
            <a:ext cx="10069101" cy="3230628"/>
          </a:xfrm>
          <a:prstGeom prst="rect">
            <a:avLst/>
          </a:prstGeom>
        </p:spPr>
        <p:txBody>
          <a:bodyPr wrap="square">
            <a:spAutoFit/>
          </a:bodyPr>
          <a:lstStyle/>
          <a:p>
            <a:pPr>
              <a:lnSpc>
                <a:spcPct val="107000"/>
              </a:lnSpc>
            </a:pPr>
            <a:r>
              <a:rPr lang="en-US" sz="3200" dirty="0">
                <a:latin typeface="Calibri" panose="020F0502020204030204" pitchFamily="34" charset="0"/>
                <a:ea typeface="Calibri" panose="020F0502020204030204" pitchFamily="34" charset="0"/>
                <a:cs typeface="Calibri" panose="020F0502020204030204" pitchFamily="34" charset="0"/>
              </a:rPr>
              <a:t>I understand that </a:t>
            </a:r>
          </a:p>
          <a:p>
            <a:pPr marL="514350" indent="-514350">
              <a:lnSpc>
                <a:spcPct val="107000"/>
              </a:lnSpc>
              <a:buAutoNum type="alphaLcParenR"/>
            </a:pPr>
            <a:r>
              <a:rPr lang="en-US" sz="3200" dirty="0">
                <a:latin typeface="Calibri" panose="020F0502020204030204" pitchFamily="34" charset="0"/>
                <a:ea typeface="Calibri" panose="020F0502020204030204" pitchFamily="34" charset="0"/>
                <a:cs typeface="Calibri" panose="020F0502020204030204" pitchFamily="34" charset="0"/>
              </a:rPr>
              <a:t>achieving high levels of proficiency in two languages is </a:t>
            </a:r>
            <a:br>
              <a:rPr lang="en-US" sz="3200" dirty="0">
                <a:latin typeface="Calibri" panose="020F0502020204030204" pitchFamily="34" charset="0"/>
                <a:ea typeface="Calibri" panose="020F0502020204030204" pitchFamily="34" charset="0"/>
                <a:cs typeface="Calibri" panose="020F0502020204030204" pitchFamily="34" charset="0"/>
              </a:rPr>
            </a:br>
            <a:r>
              <a:rPr lang="en-US" sz="3200" dirty="0">
                <a:latin typeface="Calibri" panose="020F0502020204030204" pitchFamily="34" charset="0"/>
                <a:ea typeface="Calibri" panose="020F0502020204030204" pitchFamily="34" charset="0"/>
                <a:cs typeface="Calibri" panose="020F0502020204030204" pitchFamily="34" charset="0"/>
              </a:rPr>
              <a:t>a long-term process; and</a:t>
            </a:r>
          </a:p>
          <a:p>
            <a:pPr marL="514350" indent="-514350">
              <a:lnSpc>
                <a:spcPct val="107000"/>
              </a:lnSpc>
              <a:buAutoNum type="alphaLcParenR"/>
            </a:pPr>
            <a:r>
              <a:rPr lang="en-US" sz="3200" dirty="0">
                <a:latin typeface="Calibri" panose="020F0502020204030204" pitchFamily="34" charset="0"/>
                <a:ea typeface="Calibri" panose="020F0502020204030204" pitchFamily="34" charset="0"/>
                <a:cs typeface="Calibri" panose="020F0502020204030204" pitchFamily="34" charset="0"/>
              </a:rPr>
              <a:t>my understanding and support of DLI education will help sustain my child’s commitment to the program through high school. </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 name="Flowchart: Preparation 10">
            <a:extLst>
              <a:ext uri="{FF2B5EF4-FFF2-40B4-BE49-F238E27FC236}">
                <a16:creationId xmlns:a16="http://schemas.microsoft.com/office/drawing/2014/main" id="{3C5E92F7-313B-4EA1-9B19-CF7DD03E1497}"/>
              </a:ext>
            </a:extLst>
          </p:cNvPr>
          <p:cNvSpPr/>
          <p:nvPr/>
        </p:nvSpPr>
        <p:spPr>
          <a:xfrm>
            <a:off x="4078599" y="656305"/>
            <a:ext cx="3549316" cy="779369"/>
          </a:xfrm>
          <a:prstGeom prst="flowChartPreparation">
            <a:avLst/>
          </a:prstGeom>
          <a:solidFill>
            <a:schemeClr val="accent1">
              <a:lumMod val="60000"/>
              <a:lumOff val="4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effectLst>
                  <a:outerShdw blurRad="50800" dist="38100" dir="2700000" algn="tl" rotWithShape="0">
                    <a:prstClr val="black">
                      <a:alpha val="40000"/>
                    </a:prstClr>
                  </a:outerShdw>
                </a:effectLst>
                <a:latin typeface="Calibri" panose="020F0502020204030204" pitchFamily="34" charset="0"/>
              </a:rPr>
              <a:t>Objective 2</a:t>
            </a:r>
          </a:p>
        </p:txBody>
      </p:sp>
      <p:sp>
        <p:nvSpPr>
          <p:cNvPr id="3" name="Slide Number Placeholder 2">
            <a:extLst>
              <a:ext uri="{FF2B5EF4-FFF2-40B4-BE49-F238E27FC236}">
                <a16:creationId xmlns:a16="http://schemas.microsoft.com/office/drawing/2014/main" id="{AFC4CEFE-D6DF-4BF7-8B95-F3185AFA209B}"/>
              </a:ext>
            </a:extLst>
          </p:cNvPr>
          <p:cNvSpPr>
            <a:spLocks noGrp="1"/>
          </p:cNvSpPr>
          <p:nvPr>
            <p:ph type="sldNum" sz="quarter" idx="12"/>
          </p:nvPr>
        </p:nvSpPr>
        <p:spPr/>
        <p:txBody>
          <a:bodyPr/>
          <a:lstStyle/>
          <a:p>
            <a:fld id="{2274E9FA-37CF-4BA9-A9BB-09DC62AFE1DA}" type="slidenum">
              <a:rPr lang="en-US" sz="2000" smtClean="0"/>
              <a:t>8</a:t>
            </a:fld>
            <a:endParaRPr lang="en-US" sz="2000" dirty="0"/>
          </a:p>
        </p:txBody>
      </p:sp>
    </p:spTree>
    <p:extLst>
      <p:ext uri="{BB962C8B-B14F-4D97-AF65-F5344CB8AC3E}">
        <p14:creationId xmlns:p14="http://schemas.microsoft.com/office/powerpoint/2010/main" val="3386264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383B2A-D8C9-4E52-B170-4E9EEBA75D7F}"/>
              </a:ext>
            </a:extLst>
          </p:cNvPr>
          <p:cNvSpPr/>
          <p:nvPr/>
        </p:nvSpPr>
        <p:spPr>
          <a:xfrm>
            <a:off x="962036" y="658629"/>
            <a:ext cx="8422596" cy="592919"/>
          </a:xfrm>
          <a:prstGeom prst="rect">
            <a:avLst/>
          </a:prstGeom>
        </p:spPr>
        <p:txBody>
          <a:bodyPr wrap="square">
            <a:spAutoFit/>
          </a:bodyPr>
          <a:lstStyle/>
          <a:p>
            <a:pPr>
              <a:lnSpc>
                <a:spcPct val="107000"/>
              </a:lnSpc>
              <a:spcAft>
                <a:spcPts val="800"/>
              </a:spcAft>
            </a:pPr>
            <a:r>
              <a:rPr lang="en-US" sz="3200" dirty="0">
                <a:latin typeface="Calibri" panose="020F0502020204030204" pitchFamily="34" charset="0"/>
                <a:cs typeface="Calibri" panose="020F0502020204030204" pitchFamily="34" charset="0"/>
              </a:rPr>
              <a:t>DLI at the secondary level</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35B3CFE-5667-4959-9073-2E2AFBA7A4D0}"/>
              </a:ext>
            </a:extLst>
          </p:cNvPr>
          <p:cNvSpPr txBox="1"/>
          <p:nvPr/>
        </p:nvSpPr>
        <p:spPr>
          <a:xfrm>
            <a:off x="5173334" y="1825929"/>
            <a:ext cx="6521361" cy="3539430"/>
          </a:xfrm>
          <a:prstGeom prst="rect">
            <a:avLst/>
          </a:prstGeom>
          <a:noFill/>
        </p:spPr>
        <p:txBody>
          <a:bodyPr wrap="square" rtlCol="0">
            <a:sp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An important developmental milestone happens just before puberty and lasts until the mid-twenties. This second surge of brain development means two things for DLI education: </a:t>
            </a:r>
          </a:p>
          <a:p>
            <a:endParaRPr lang="en-US" sz="3200" dirty="0">
              <a:latin typeface="Calibri" panose="020F0502020204030204" pitchFamily="34" charset="0"/>
            </a:endParaRPr>
          </a:p>
        </p:txBody>
      </p:sp>
      <p:grpSp>
        <p:nvGrpSpPr>
          <p:cNvPr id="3" name="Group 2">
            <a:extLst>
              <a:ext uri="{FF2B5EF4-FFF2-40B4-BE49-F238E27FC236}">
                <a16:creationId xmlns:a16="http://schemas.microsoft.com/office/drawing/2014/main" id="{B0C3686D-D247-4A1F-A3D9-CA4BA33F2A5F}"/>
              </a:ext>
            </a:extLst>
          </p:cNvPr>
          <p:cNvGrpSpPr/>
          <p:nvPr/>
        </p:nvGrpSpPr>
        <p:grpSpPr>
          <a:xfrm>
            <a:off x="1215184" y="1937266"/>
            <a:ext cx="3601112" cy="2534726"/>
            <a:chOff x="1215184" y="1937266"/>
            <a:chExt cx="3601112" cy="2534726"/>
          </a:xfrm>
        </p:grpSpPr>
        <p:pic>
          <p:nvPicPr>
            <p:cNvPr id="17" name="Picture 16">
              <a:extLst>
                <a:ext uri="{FF2B5EF4-FFF2-40B4-BE49-F238E27FC236}">
                  <a16:creationId xmlns:a16="http://schemas.microsoft.com/office/drawing/2014/main" id="{D65C7DA9-42C6-4505-BE71-3C1B5C581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513" y="1937266"/>
              <a:ext cx="3477783" cy="2319973"/>
            </a:xfrm>
            <a:prstGeom prst="rect">
              <a:avLst/>
            </a:prstGeom>
          </p:spPr>
        </p:pic>
        <p:sp>
          <p:nvSpPr>
            <p:cNvPr id="18" name="TextBox 17">
              <a:extLst>
                <a:ext uri="{FF2B5EF4-FFF2-40B4-BE49-F238E27FC236}">
                  <a16:creationId xmlns:a16="http://schemas.microsoft.com/office/drawing/2014/main" id="{ADC0CDFF-8373-4BE5-9A89-4021679855BA}"/>
                </a:ext>
              </a:extLst>
            </p:cNvPr>
            <p:cNvSpPr txBox="1"/>
            <p:nvPr/>
          </p:nvSpPr>
          <p:spPr>
            <a:xfrm>
              <a:off x="1215184" y="4256548"/>
              <a:ext cx="974947" cy="215444"/>
            </a:xfrm>
            <a:prstGeom prst="rect">
              <a:avLst/>
            </a:prstGeom>
            <a:noFill/>
          </p:spPr>
          <p:txBody>
            <a:bodyPr wrap="none" rtlCol="0">
              <a:spAutoFit/>
            </a:bodyPr>
            <a:lstStyle/>
            <a:p>
              <a:r>
                <a:rPr lang="en-US" sz="800" dirty="0">
                  <a:latin typeface="Calibri" panose="020F0502020204030204" pitchFamily="34" charset="0"/>
                  <a:hlinkClick r:id="rId4"/>
                </a:rPr>
                <a:t>Creative Commons</a:t>
              </a:r>
              <a:endParaRPr lang="en-US" sz="800" dirty="0">
                <a:latin typeface="Calibri" panose="020F0502020204030204" pitchFamily="34" charset="0"/>
              </a:endParaRPr>
            </a:p>
          </p:txBody>
        </p:sp>
      </p:grpSp>
      <p:sp>
        <p:nvSpPr>
          <p:cNvPr id="4" name="TextBox 3">
            <a:extLst>
              <a:ext uri="{FF2B5EF4-FFF2-40B4-BE49-F238E27FC236}">
                <a16:creationId xmlns:a16="http://schemas.microsoft.com/office/drawing/2014/main" id="{8FEFBCED-C4E4-1F48-9198-4818EDF9FBB8}"/>
              </a:ext>
            </a:extLst>
          </p:cNvPr>
          <p:cNvSpPr txBox="1"/>
          <p:nvPr/>
        </p:nvSpPr>
        <p:spPr>
          <a:xfrm>
            <a:off x="112121" y="6408351"/>
            <a:ext cx="11022519" cy="307777"/>
          </a:xfrm>
          <a:prstGeom prst="rect">
            <a:avLst/>
          </a:prstGeom>
          <a:noFill/>
        </p:spPr>
        <p:txBody>
          <a:bodyPr wrap="square" rtlCol="0">
            <a:spAutoFit/>
          </a:bodyPr>
          <a:lstStyle/>
          <a:p>
            <a:r>
              <a:rPr lang="en-US" sz="1400" dirty="0">
                <a:latin typeface="Calibri" panose="020F0502020204030204" pitchFamily="34" charset="0"/>
              </a:rPr>
              <a:t>(Lazar, 2019 </a:t>
            </a:r>
            <a:r>
              <a:rPr lang="en-US" sz="1400" u="sng" dirty="0">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https://medium.com/@mehdilazar/why-immersion-is-important-in-middle-school-f73a77390ab5</a:t>
            </a:r>
            <a:r>
              <a:rPr lang="en-US" sz="1400" u="sng" dirty="0">
                <a:latin typeface="Calibri" panose="020F0502020204030204" pitchFamily="34" charset="0"/>
                <a:ea typeface="Calibri" panose="020F0502020204030204" pitchFamily="34" charset="0"/>
                <a:cs typeface="Calibri" panose="020F0502020204030204" pitchFamily="34" charset="0"/>
              </a:rPr>
              <a:t>)</a:t>
            </a:r>
            <a:endParaRPr lang="en-US" sz="1400"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E300C084-AA2E-4466-85CB-CF6B31927186}"/>
              </a:ext>
            </a:extLst>
          </p:cNvPr>
          <p:cNvSpPr>
            <a:spLocks noGrp="1"/>
          </p:cNvSpPr>
          <p:nvPr>
            <p:ph type="sldNum" sz="quarter" idx="12"/>
          </p:nvPr>
        </p:nvSpPr>
        <p:spPr/>
        <p:txBody>
          <a:bodyPr/>
          <a:lstStyle/>
          <a:p>
            <a:fld id="{2274E9FA-37CF-4BA9-A9BB-09DC62AFE1DA}" type="slidenum">
              <a:rPr lang="en-US" sz="2000" smtClean="0"/>
              <a:t>9</a:t>
            </a:fld>
            <a:endParaRPr lang="en-US" sz="2000" dirty="0"/>
          </a:p>
        </p:txBody>
      </p:sp>
    </p:spTree>
    <p:extLst>
      <p:ext uri="{BB962C8B-B14F-4D97-AF65-F5344CB8AC3E}">
        <p14:creationId xmlns:p14="http://schemas.microsoft.com/office/powerpoint/2010/main" val="207069597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10361</TotalTime>
  <Words>3721</Words>
  <Application>Microsoft Office PowerPoint</Application>
  <PresentationFormat>Widescreen</PresentationFormat>
  <Paragraphs>291</Paragraphs>
  <Slides>37</Slides>
  <Notes>35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Amienne</vt:lpstr>
      <vt:lpstr>Arial</vt:lpstr>
      <vt:lpstr>Calibri</vt:lpstr>
      <vt:lpstr>Calibri Light</vt:lpstr>
      <vt:lpstr>MV Boli</vt:lpstr>
      <vt:lpstr>Wingdings</vt:lpstr>
      <vt:lpstr>Custom Design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References</vt:lpstr>
      <vt:lpstr>References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dc:creator>
  <cp:lastModifiedBy>Maureen</cp:lastModifiedBy>
  <cp:revision>250</cp:revision>
  <dcterms:created xsi:type="dcterms:W3CDTF">2021-03-11T01:51:58Z</dcterms:created>
  <dcterms:modified xsi:type="dcterms:W3CDTF">2021-05-31T19:15:20Z</dcterms:modified>
</cp:coreProperties>
</file>