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1" r:id="rId1"/>
  </p:sldMasterIdLst>
  <p:notesMasterIdLst>
    <p:notesMasterId r:id="rId24"/>
  </p:notesMasterIdLst>
  <p:sldIdLst>
    <p:sldId id="273" r:id="rId2"/>
    <p:sldId id="306" r:id="rId3"/>
    <p:sldId id="307" r:id="rId4"/>
    <p:sldId id="305" r:id="rId5"/>
    <p:sldId id="308" r:id="rId6"/>
    <p:sldId id="275" r:id="rId7"/>
    <p:sldId id="276" r:id="rId8"/>
    <p:sldId id="309" r:id="rId9"/>
    <p:sldId id="324" r:id="rId10"/>
    <p:sldId id="277" r:id="rId11"/>
    <p:sldId id="325" r:id="rId12"/>
    <p:sldId id="323" r:id="rId13"/>
    <p:sldId id="312" r:id="rId14"/>
    <p:sldId id="314" r:id="rId15"/>
    <p:sldId id="315" r:id="rId16"/>
    <p:sldId id="316" r:id="rId17"/>
    <p:sldId id="317" r:id="rId18"/>
    <p:sldId id="318" r:id="rId19"/>
    <p:sldId id="319" r:id="rId20"/>
    <p:sldId id="320" r:id="rId21"/>
    <p:sldId id="321" r:id="rId22"/>
    <p:sldId id="326"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56" autoAdjust="0"/>
    <p:restoredTop sz="75503"/>
  </p:normalViewPr>
  <p:slideViewPr>
    <p:cSldViewPr>
      <p:cViewPr varScale="1">
        <p:scale>
          <a:sx n="141" d="100"/>
          <a:sy n="141" d="100"/>
        </p:scale>
        <p:origin x="1888" y="176"/>
      </p:cViewPr>
      <p:guideLst>
        <p:guide orient="horz" pos="2160"/>
        <p:guide pos="2880"/>
      </p:guideLst>
    </p:cSldViewPr>
  </p:slideViewPr>
  <p:notesTextViewPr>
    <p:cViewPr>
      <p:scale>
        <a:sx n="1" d="1"/>
        <a:sy n="1" d="1"/>
      </p:scale>
      <p:origin x="0" y="0"/>
    </p:cViewPr>
  </p:notesTextViewPr>
  <p:sorterViewPr>
    <p:cViewPr>
      <p:scale>
        <a:sx n="115" d="100"/>
        <a:sy n="11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E2FDB7-5473-4004-8054-08B1F44236A2}" type="datetimeFigureOut">
              <a:rPr lang="en-US" smtClean="0"/>
              <a:t>5/31/21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04CE99-ED24-4872-A95F-EF995757FDE7}" type="slidenum">
              <a:rPr lang="en-US" smtClean="0"/>
              <a:t>‹#›</a:t>
            </a:fld>
            <a:endParaRPr lang="en-US"/>
          </a:p>
        </p:txBody>
      </p:sp>
    </p:spTree>
    <p:extLst>
      <p:ext uri="{BB962C8B-B14F-4D97-AF65-F5344CB8AC3E}">
        <p14:creationId xmlns:p14="http://schemas.microsoft.com/office/powerpoint/2010/main" val="1516537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Distribute</a:t>
            </a:r>
            <a:r>
              <a:rPr lang="en-US" i="1" baseline="0" dirty="0"/>
              <a:t> BINGO cards, one to each table or small group.  Display and read one slide at a time.  Participants find the answer on their bingo card and either mark it with a pencil or, if you want to reuse the sheets, give them bingo markers.  After one table calls BINGO, check their answers.  If time permits, continue playing until another table calls BINGO.  You may not have time to go through all the questions. </a:t>
            </a:r>
            <a:endParaRPr lang="en-US" i="1" dirty="0"/>
          </a:p>
        </p:txBody>
      </p:sp>
    </p:spTree>
    <p:extLst>
      <p:ext uri="{BB962C8B-B14F-4D97-AF65-F5344CB8AC3E}">
        <p14:creationId xmlns:p14="http://schemas.microsoft.com/office/powerpoint/2010/main" val="38700230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1.29</a:t>
            </a:r>
          </a:p>
        </p:txBody>
      </p:sp>
      <p:sp>
        <p:nvSpPr>
          <p:cNvPr id="4" name="Slide Number Placeholder 3"/>
          <p:cNvSpPr>
            <a:spLocks noGrp="1"/>
          </p:cNvSpPr>
          <p:nvPr>
            <p:ph type="sldNum" sz="quarter" idx="5"/>
          </p:nvPr>
        </p:nvSpPr>
        <p:spPr/>
        <p:txBody>
          <a:bodyPr/>
          <a:lstStyle/>
          <a:p>
            <a:fld id="{5404CE99-ED24-4872-A95F-EF995757FDE7}" type="slidenum">
              <a:rPr lang="en-US" smtClean="0"/>
              <a:t>10</a:t>
            </a:fld>
            <a:endParaRPr lang="en-US"/>
          </a:p>
        </p:txBody>
      </p:sp>
    </p:spTree>
    <p:extLst>
      <p:ext uri="{BB962C8B-B14F-4D97-AF65-F5344CB8AC3E}">
        <p14:creationId xmlns:p14="http://schemas.microsoft.com/office/powerpoint/2010/main" val="34913821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04CE99-ED24-4872-A95F-EF995757FDE7}" type="slidenum">
              <a:rPr lang="en-US" smtClean="0"/>
              <a:t>13</a:t>
            </a:fld>
            <a:endParaRPr lang="en-US"/>
          </a:p>
        </p:txBody>
      </p:sp>
    </p:spTree>
    <p:extLst>
      <p:ext uri="{BB962C8B-B14F-4D97-AF65-F5344CB8AC3E}">
        <p14:creationId xmlns:p14="http://schemas.microsoft.com/office/powerpoint/2010/main" val="33049612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04CE99-ED24-4872-A95F-EF995757FDE7}" type="slidenum">
              <a:rPr lang="en-US" smtClean="0"/>
              <a:t>14</a:t>
            </a:fld>
            <a:endParaRPr lang="en-US"/>
          </a:p>
        </p:txBody>
      </p:sp>
    </p:spTree>
    <p:extLst>
      <p:ext uri="{BB962C8B-B14F-4D97-AF65-F5344CB8AC3E}">
        <p14:creationId xmlns:p14="http://schemas.microsoft.com/office/powerpoint/2010/main" val="4139066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04CE99-ED24-4872-A95F-EF995757FDE7}" type="slidenum">
              <a:rPr lang="en-US" smtClean="0"/>
              <a:t>15</a:t>
            </a:fld>
            <a:endParaRPr lang="en-US"/>
          </a:p>
        </p:txBody>
      </p:sp>
    </p:spTree>
    <p:extLst>
      <p:ext uri="{BB962C8B-B14F-4D97-AF65-F5344CB8AC3E}">
        <p14:creationId xmlns:p14="http://schemas.microsoft.com/office/powerpoint/2010/main" val="31083212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04CE99-ED24-4872-A95F-EF995757FDE7}" type="slidenum">
              <a:rPr lang="en-US" smtClean="0"/>
              <a:t>16</a:t>
            </a:fld>
            <a:endParaRPr lang="en-US"/>
          </a:p>
        </p:txBody>
      </p:sp>
    </p:spTree>
    <p:extLst>
      <p:ext uri="{BB962C8B-B14F-4D97-AF65-F5344CB8AC3E}">
        <p14:creationId xmlns:p14="http://schemas.microsoft.com/office/powerpoint/2010/main" val="25394603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04CE99-ED24-4872-A95F-EF995757FDE7}" type="slidenum">
              <a:rPr lang="en-US" smtClean="0"/>
              <a:t>17</a:t>
            </a:fld>
            <a:endParaRPr lang="en-US"/>
          </a:p>
        </p:txBody>
      </p:sp>
    </p:spTree>
    <p:extLst>
      <p:ext uri="{BB962C8B-B14F-4D97-AF65-F5344CB8AC3E}">
        <p14:creationId xmlns:p14="http://schemas.microsoft.com/office/powerpoint/2010/main" val="15962538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59156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04CE99-ED24-4872-A95F-EF995757FDE7}" type="slidenum">
              <a:rPr lang="en-US" smtClean="0"/>
              <a:t>19</a:t>
            </a:fld>
            <a:endParaRPr lang="en-US"/>
          </a:p>
        </p:txBody>
      </p:sp>
    </p:spTree>
    <p:extLst>
      <p:ext uri="{BB962C8B-B14F-4D97-AF65-F5344CB8AC3E}">
        <p14:creationId xmlns:p14="http://schemas.microsoft.com/office/powerpoint/2010/main" val="3602143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04CE99-ED24-4872-A95F-EF995757FDE7}" type="slidenum">
              <a:rPr lang="en-US" smtClean="0"/>
              <a:t>20</a:t>
            </a:fld>
            <a:endParaRPr lang="en-US"/>
          </a:p>
        </p:txBody>
      </p:sp>
    </p:spTree>
    <p:extLst>
      <p:ext uri="{BB962C8B-B14F-4D97-AF65-F5344CB8AC3E}">
        <p14:creationId xmlns:p14="http://schemas.microsoft.com/office/powerpoint/2010/main" val="3379164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04CE99-ED24-4872-A95F-EF995757FDE7}" type="slidenum">
              <a:rPr lang="en-US" smtClean="0"/>
              <a:t>21</a:t>
            </a:fld>
            <a:endParaRPr lang="en-US"/>
          </a:p>
        </p:txBody>
      </p:sp>
    </p:spTree>
    <p:extLst>
      <p:ext uri="{BB962C8B-B14F-4D97-AF65-F5344CB8AC3E}">
        <p14:creationId xmlns:p14="http://schemas.microsoft.com/office/powerpoint/2010/main" val="978020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04CE99-ED24-4872-A95F-EF995757FDE7}" type="slidenum">
              <a:rPr lang="en-US" smtClean="0"/>
              <a:t>2</a:t>
            </a:fld>
            <a:endParaRPr lang="en-US"/>
          </a:p>
        </p:txBody>
      </p:sp>
    </p:spTree>
    <p:extLst>
      <p:ext uri="{BB962C8B-B14F-4D97-AF65-F5344CB8AC3E}">
        <p14:creationId xmlns:p14="http://schemas.microsoft.com/office/powerpoint/2010/main" val="4168612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1.11</a:t>
            </a:r>
          </a:p>
        </p:txBody>
      </p:sp>
      <p:sp>
        <p:nvSpPr>
          <p:cNvPr id="4" name="Slide Number Placeholder 3"/>
          <p:cNvSpPr>
            <a:spLocks noGrp="1"/>
          </p:cNvSpPr>
          <p:nvPr>
            <p:ph type="sldNum" sz="quarter" idx="5"/>
          </p:nvPr>
        </p:nvSpPr>
        <p:spPr/>
        <p:txBody>
          <a:bodyPr/>
          <a:lstStyle/>
          <a:p>
            <a:fld id="{5404CE99-ED24-4872-A95F-EF995757FDE7}" type="slidenum">
              <a:rPr lang="en-US" smtClean="0"/>
              <a:t>3</a:t>
            </a:fld>
            <a:endParaRPr lang="en-US"/>
          </a:p>
        </p:txBody>
      </p:sp>
    </p:spTree>
    <p:extLst>
      <p:ext uri="{BB962C8B-B14F-4D97-AF65-F5344CB8AC3E}">
        <p14:creationId xmlns:p14="http://schemas.microsoft.com/office/powerpoint/2010/main" val="2969093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1.16</a:t>
            </a:r>
          </a:p>
        </p:txBody>
      </p:sp>
      <p:sp>
        <p:nvSpPr>
          <p:cNvPr id="4" name="Slide Number Placeholder 3"/>
          <p:cNvSpPr>
            <a:spLocks noGrp="1"/>
          </p:cNvSpPr>
          <p:nvPr>
            <p:ph type="sldNum" sz="quarter" idx="5"/>
          </p:nvPr>
        </p:nvSpPr>
        <p:spPr/>
        <p:txBody>
          <a:bodyPr/>
          <a:lstStyle/>
          <a:p>
            <a:fld id="{5404CE99-ED24-4872-A95F-EF995757FDE7}" type="slidenum">
              <a:rPr lang="en-US" smtClean="0"/>
              <a:t>4</a:t>
            </a:fld>
            <a:endParaRPr lang="en-US"/>
          </a:p>
        </p:txBody>
      </p:sp>
    </p:spTree>
    <p:extLst>
      <p:ext uri="{BB962C8B-B14F-4D97-AF65-F5344CB8AC3E}">
        <p14:creationId xmlns:p14="http://schemas.microsoft.com/office/powerpoint/2010/main" val="866240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1.14</a:t>
            </a:r>
          </a:p>
        </p:txBody>
      </p:sp>
      <p:sp>
        <p:nvSpPr>
          <p:cNvPr id="4" name="Slide Number Placeholder 3"/>
          <p:cNvSpPr>
            <a:spLocks noGrp="1"/>
          </p:cNvSpPr>
          <p:nvPr>
            <p:ph type="sldNum" sz="quarter" idx="5"/>
          </p:nvPr>
        </p:nvSpPr>
        <p:spPr/>
        <p:txBody>
          <a:bodyPr/>
          <a:lstStyle/>
          <a:p>
            <a:fld id="{5404CE99-ED24-4872-A95F-EF995757FDE7}" type="slidenum">
              <a:rPr lang="en-US" smtClean="0"/>
              <a:t>5</a:t>
            </a:fld>
            <a:endParaRPr lang="en-US"/>
          </a:p>
        </p:txBody>
      </p:sp>
    </p:spTree>
    <p:extLst>
      <p:ext uri="{BB962C8B-B14F-4D97-AF65-F5344CB8AC3E}">
        <p14:creationId xmlns:p14="http://schemas.microsoft.com/office/powerpoint/2010/main" val="4208223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1.18</a:t>
            </a:r>
          </a:p>
        </p:txBody>
      </p:sp>
      <p:sp>
        <p:nvSpPr>
          <p:cNvPr id="4" name="Slide Number Placeholder 3"/>
          <p:cNvSpPr>
            <a:spLocks noGrp="1"/>
          </p:cNvSpPr>
          <p:nvPr>
            <p:ph type="sldNum" sz="quarter" idx="5"/>
          </p:nvPr>
        </p:nvSpPr>
        <p:spPr/>
        <p:txBody>
          <a:bodyPr/>
          <a:lstStyle/>
          <a:p>
            <a:fld id="{5404CE99-ED24-4872-A95F-EF995757FDE7}" type="slidenum">
              <a:rPr lang="en-US" smtClean="0"/>
              <a:t>6</a:t>
            </a:fld>
            <a:endParaRPr lang="en-US"/>
          </a:p>
        </p:txBody>
      </p:sp>
    </p:spTree>
    <p:extLst>
      <p:ext uri="{BB962C8B-B14F-4D97-AF65-F5344CB8AC3E}">
        <p14:creationId xmlns:p14="http://schemas.microsoft.com/office/powerpoint/2010/main" val="3822420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1.21</a:t>
            </a:r>
          </a:p>
        </p:txBody>
      </p:sp>
    </p:spTree>
    <p:extLst>
      <p:ext uri="{BB962C8B-B14F-4D97-AF65-F5344CB8AC3E}">
        <p14:creationId xmlns:p14="http://schemas.microsoft.com/office/powerpoint/2010/main" val="1660035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1.19</a:t>
            </a:r>
          </a:p>
        </p:txBody>
      </p:sp>
      <p:sp>
        <p:nvSpPr>
          <p:cNvPr id="4" name="Slide Number Placeholder 3"/>
          <p:cNvSpPr>
            <a:spLocks noGrp="1"/>
          </p:cNvSpPr>
          <p:nvPr>
            <p:ph type="sldNum" sz="quarter" idx="5"/>
          </p:nvPr>
        </p:nvSpPr>
        <p:spPr/>
        <p:txBody>
          <a:bodyPr/>
          <a:lstStyle/>
          <a:p>
            <a:fld id="{5404CE99-ED24-4872-A95F-EF995757FDE7}" type="slidenum">
              <a:rPr lang="en-US" smtClean="0"/>
              <a:t>8</a:t>
            </a:fld>
            <a:endParaRPr lang="en-US"/>
          </a:p>
        </p:txBody>
      </p:sp>
    </p:spTree>
    <p:extLst>
      <p:ext uri="{BB962C8B-B14F-4D97-AF65-F5344CB8AC3E}">
        <p14:creationId xmlns:p14="http://schemas.microsoft.com/office/powerpoint/2010/main" val="28515564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04CE99-ED24-4872-A95F-EF995757FDE7}" type="slidenum">
              <a:rPr lang="en-US" smtClean="0"/>
              <a:t>9</a:t>
            </a:fld>
            <a:endParaRPr lang="en-US"/>
          </a:p>
        </p:txBody>
      </p:sp>
    </p:spTree>
    <p:extLst>
      <p:ext uri="{BB962C8B-B14F-4D97-AF65-F5344CB8AC3E}">
        <p14:creationId xmlns:p14="http://schemas.microsoft.com/office/powerpoint/2010/main" val="7956307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065417" y="5054602"/>
            <a:ext cx="673276" cy="279400"/>
          </a:xfrm>
        </p:spPr>
        <p:txBody>
          <a:bodyPr/>
          <a:lstStyle/>
          <a:p>
            <a:fld id="{2552CA6A-084A-4ABC-BA70-8B66E14D109B}" type="datetimeFigureOut">
              <a:rPr lang="en-US" smtClean="0"/>
              <a:t>5/31/21</a:t>
            </a:fld>
            <a:endParaRPr lang="en-US"/>
          </a:p>
        </p:txBody>
      </p:sp>
      <p:sp>
        <p:nvSpPr>
          <p:cNvPr id="5" name="Footer Placeholder 4"/>
          <p:cNvSpPr>
            <a:spLocks noGrp="1"/>
          </p:cNvSpPr>
          <p:nvPr>
            <p:ph type="ftr" sz="quarter" idx="11"/>
          </p:nvPr>
        </p:nvSpPr>
        <p:spPr>
          <a:xfrm>
            <a:off x="1921934" y="5054602"/>
            <a:ext cx="4064860" cy="279400"/>
          </a:xfrm>
        </p:spPr>
        <p:txBody>
          <a:bodyPr/>
          <a:lstStyle/>
          <a:p>
            <a:endParaRPr lang="en-US"/>
          </a:p>
        </p:txBody>
      </p:sp>
      <p:sp>
        <p:nvSpPr>
          <p:cNvPr id="6" name="Slide Number Placeholder 5"/>
          <p:cNvSpPr>
            <a:spLocks noGrp="1"/>
          </p:cNvSpPr>
          <p:nvPr>
            <p:ph type="sldNum" sz="quarter" idx="12"/>
          </p:nvPr>
        </p:nvSpPr>
        <p:spPr>
          <a:xfrm>
            <a:off x="6817317" y="5054602"/>
            <a:ext cx="413483" cy="279400"/>
          </a:xfrm>
        </p:spPr>
        <p:txBody>
          <a:bodyPr/>
          <a:lstStyle/>
          <a:p>
            <a:fld id="{A6B9079A-0294-4BAA-8BE8-F6ADC2DEAF6A}" type="slidenum">
              <a:rPr lang="en-US" smtClean="0"/>
              <a:t>‹#›</a:t>
            </a:fld>
            <a:endParaRPr lang="en-US"/>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86221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52CA6A-084A-4ABC-BA70-8B66E14D109B}" type="datetimeFigureOut">
              <a:rPr lang="en-US" smtClean="0"/>
              <a:t>5/31/21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B9079A-0294-4BAA-8BE8-F6ADC2DEAF6A}" type="slidenum">
              <a:rPr lang="en-US" smtClean="0"/>
              <a:t>‹#›</a:t>
            </a:fld>
            <a:endParaRPr lang="en-US"/>
          </a:p>
        </p:txBody>
      </p:sp>
    </p:spTree>
    <p:extLst>
      <p:ext uri="{BB962C8B-B14F-4D97-AF65-F5344CB8AC3E}">
        <p14:creationId xmlns:p14="http://schemas.microsoft.com/office/powerpoint/2010/main" val="2203443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52CA6A-084A-4ABC-BA70-8B66E14D109B}" type="datetimeFigureOut">
              <a:rPr lang="en-US" smtClean="0"/>
              <a:t>5/31/21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B9079A-0294-4BAA-8BE8-F6ADC2DEAF6A}" type="slidenum">
              <a:rPr lang="en-US" smtClean="0"/>
              <a:t>‹#›</a:t>
            </a:fld>
            <a:endParaRPr lang="en-US"/>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432391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52CA6A-084A-4ABC-BA70-8B66E14D109B}" type="datetimeFigureOut">
              <a:rPr lang="en-US" smtClean="0"/>
              <a:t>5/31/21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B9079A-0294-4BAA-8BE8-F6ADC2DEAF6A}" type="slidenum">
              <a:rPr lang="en-US" smtClean="0"/>
              <a:t>‹#›</a:t>
            </a:fld>
            <a:endParaRPr lang="en-US"/>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11132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52CA6A-084A-4ABC-BA70-8B66E14D109B}" type="datetimeFigureOut">
              <a:rPr lang="en-US" smtClean="0"/>
              <a:t>5/31/21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B9079A-0294-4BAA-8BE8-F6ADC2DEAF6A}" type="slidenum">
              <a:rPr lang="en-US" smtClean="0"/>
              <a:t>‹#›</a:t>
            </a:fld>
            <a:endParaRPr lang="en-US"/>
          </a:p>
        </p:txBody>
      </p:sp>
    </p:spTree>
    <p:extLst>
      <p:ext uri="{BB962C8B-B14F-4D97-AF65-F5344CB8AC3E}">
        <p14:creationId xmlns:p14="http://schemas.microsoft.com/office/powerpoint/2010/main" val="26714587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52CA6A-084A-4ABC-BA70-8B66E14D109B}" type="datetimeFigureOut">
              <a:rPr lang="en-US" smtClean="0"/>
              <a:t>5/31/21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B9079A-0294-4BAA-8BE8-F6ADC2DEAF6A}" type="slidenum">
              <a:rPr lang="en-US" smtClean="0"/>
              <a:t>‹#›</a:t>
            </a:fld>
            <a:endParaRPr lang="en-US"/>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01604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en-US"/>
              <a:t>Click to edit Master title style</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52CA6A-084A-4ABC-BA70-8B66E14D109B}" type="datetimeFigureOut">
              <a:rPr lang="en-US" smtClean="0"/>
              <a:t>5/31/21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B9079A-0294-4BAA-8BE8-F6ADC2DEAF6A}" type="slidenum">
              <a:rPr lang="en-US" smtClean="0"/>
              <a:t>‹#›</a:t>
            </a:fld>
            <a:endParaRPr lang="en-US"/>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50511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52CA6A-084A-4ABC-BA70-8B66E14D109B}" type="datetimeFigureOut">
              <a:rPr lang="en-US" smtClean="0"/>
              <a:t>5/31/21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B9079A-0294-4BAA-8BE8-F6ADC2DEAF6A}" type="slidenum">
              <a:rPr lang="en-US" smtClean="0"/>
              <a:t>‹#›</a:t>
            </a:fld>
            <a:endParaRPr lang="en-US"/>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131702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52CA6A-084A-4ABC-BA70-8B66E14D109B}" type="datetimeFigureOut">
              <a:rPr lang="en-US" smtClean="0"/>
              <a:t>5/31/21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B9079A-0294-4BAA-8BE8-F6ADC2DEAF6A}" type="slidenum">
              <a:rPr lang="en-US" smtClean="0"/>
              <a:t>‹#›</a:t>
            </a:fld>
            <a:endParaRPr lang="en-US"/>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07671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52CA6A-084A-4ABC-BA70-8B66E14D109B}" type="datetimeFigureOut">
              <a:rPr lang="en-US" smtClean="0"/>
              <a:t>5/31/21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B9079A-0294-4BAA-8BE8-F6ADC2DEAF6A}" type="slidenum">
              <a:rPr lang="en-US" smtClean="0"/>
              <a:t>‹#›</a:t>
            </a:fld>
            <a:endParaRPr lang="en-US"/>
          </a:p>
        </p:txBody>
      </p:sp>
    </p:spTree>
    <p:extLst>
      <p:ext uri="{BB962C8B-B14F-4D97-AF65-F5344CB8AC3E}">
        <p14:creationId xmlns:p14="http://schemas.microsoft.com/office/powerpoint/2010/main" val="1652378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52CA6A-084A-4ABC-BA70-8B66E14D109B}" type="datetimeFigureOut">
              <a:rPr lang="en-US" smtClean="0"/>
              <a:t>5/31/21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B9079A-0294-4BAA-8BE8-F6ADC2DEAF6A}" type="slidenum">
              <a:rPr lang="en-US" smtClean="0"/>
              <a:t>‹#›</a:t>
            </a:fld>
            <a:endParaRPr lang="en-US"/>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64111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52CA6A-084A-4ABC-BA70-8B66E14D109B}" type="datetimeFigureOut">
              <a:rPr lang="en-US" smtClean="0"/>
              <a:t>5/31/21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B9079A-0294-4BAA-8BE8-F6ADC2DEAF6A}" type="slidenum">
              <a:rPr lang="en-US" smtClean="0"/>
              <a:t>‹#›</a:t>
            </a:fld>
            <a:endParaRPr lang="en-US"/>
          </a:p>
        </p:txBody>
      </p:sp>
    </p:spTree>
    <p:extLst>
      <p:ext uri="{BB962C8B-B14F-4D97-AF65-F5344CB8AC3E}">
        <p14:creationId xmlns:p14="http://schemas.microsoft.com/office/powerpoint/2010/main" val="2488336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52CA6A-084A-4ABC-BA70-8B66E14D109B}" type="datetimeFigureOut">
              <a:rPr lang="en-US" smtClean="0"/>
              <a:t>5/31/21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B9079A-0294-4BAA-8BE8-F6ADC2DEAF6A}" type="slidenum">
              <a:rPr lang="en-US" smtClean="0"/>
              <a:t>‹#›</a:t>
            </a:fld>
            <a:endParaRPr lang="en-US"/>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95808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52CA6A-084A-4ABC-BA70-8B66E14D109B}" type="datetimeFigureOut">
              <a:rPr lang="en-US" smtClean="0"/>
              <a:t>5/31/21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B9079A-0294-4BAA-8BE8-F6ADC2DEAF6A}" type="slidenum">
              <a:rPr lang="en-US" smtClean="0"/>
              <a:t>‹#›</a:t>
            </a:fld>
            <a:endParaRPr lang="en-US"/>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08030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52CA6A-084A-4ABC-BA70-8B66E14D109B}" type="datetimeFigureOut">
              <a:rPr lang="en-US" smtClean="0"/>
              <a:t>5/31/21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B9079A-0294-4BAA-8BE8-F6ADC2DEAF6A}" type="slidenum">
              <a:rPr lang="en-US" smtClean="0"/>
              <a:t>‹#›</a:t>
            </a:fld>
            <a:endParaRPr lang="en-US"/>
          </a:p>
        </p:txBody>
      </p:sp>
    </p:spTree>
    <p:extLst>
      <p:ext uri="{BB962C8B-B14F-4D97-AF65-F5344CB8AC3E}">
        <p14:creationId xmlns:p14="http://schemas.microsoft.com/office/powerpoint/2010/main" val="1097545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52CA6A-084A-4ABC-BA70-8B66E14D109B}" type="datetimeFigureOut">
              <a:rPr lang="en-US" smtClean="0"/>
              <a:t>5/31/21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B9079A-0294-4BAA-8BE8-F6ADC2DEAF6A}" type="slidenum">
              <a:rPr lang="en-US" smtClean="0"/>
              <a:t>‹#›</a:t>
            </a:fld>
            <a:endParaRPr lang="en-US"/>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51681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en-US"/>
              <a:t>Click to edit Master title style</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52CA6A-084A-4ABC-BA70-8B66E14D109B}" type="datetimeFigureOut">
              <a:rPr lang="en-US" smtClean="0"/>
              <a:t>5/31/21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B9079A-0294-4BAA-8BE8-F6ADC2DEAF6A}" type="slidenum">
              <a:rPr lang="en-US" smtClean="0"/>
              <a:t>‹#›</a:t>
            </a:fld>
            <a:endParaRPr lang="en-US"/>
          </a:p>
        </p:txBody>
      </p:sp>
    </p:spTree>
    <p:extLst>
      <p:ext uri="{BB962C8B-B14F-4D97-AF65-F5344CB8AC3E}">
        <p14:creationId xmlns:p14="http://schemas.microsoft.com/office/powerpoint/2010/main" val="116300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552CA6A-084A-4ABC-BA70-8B66E14D109B}" type="datetimeFigureOut">
              <a:rPr lang="en-US" smtClean="0"/>
              <a:t>5/31/21</a:t>
            </a:fld>
            <a:endParaRPr lang="en-US"/>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6B9079A-0294-4BAA-8BE8-F6ADC2DEAF6A}" type="slidenum">
              <a:rPr lang="en-US" smtClean="0"/>
              <a:t>‹#›</a:t>
            </a:fld>
            <a:endParaRPr lang="en-US"/>
          </a:p>
        </p:txBody>
      </p:sp>
    </p:spTree>
    <p:extLst>
      <p:ext uri="{BB962C8B-B14F-4D97-AF65-F5344CB8AC3E}">
        <p14:creationId xmlns:p14="http://schemas.microsoft.com/office/powerpoint/2010/main" val="4013477341"/>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 id="2147483784" r:id="rId13"/>
    <p:sldLayoutId id="2147483785" r:id="rId14"/>
    <p:sldLayoutId id="2147483786" r:id="rId15"/>
    <p:sldLayoutId id="2147483787" r:id="rId16"/>
    <p:sldLayoutId id="2147483788"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a:t>
            </a:fld>
            <a:endParaRPr lang="en-US"/>
          </a:p>
        </p:txBody>
      </p:sp>
      <p:sp>
        <p:nvSpPr>
          <p:cNvPr id="3" name="TextBox 2">
            <a:extLst>
              <a:ext uri="{FF2B5EF4-FFF2-40B4-BE49-F238E27FC236}">
                <a16:creationId xmlns:a16="http://schemas.microsoft.com/office/drawing/2014/main" id="{01347627-29CE-4383-8C71-12F29651FC0D}"/>
              </a:ext>
            </a:extLst>
          </p:cNvPr>
          <p:cNvSpPr txBox="1"/>
          <p:nvPr/>
        </p:nvSpPr>
        <p:spPr>
          <a:xfrm>
            <a:off x="2919934" y="2715026"/>
            <a:ext cx="184731" cy="369332"/>
          </a:xfrm>
          <a:prstGeom prst="rect">
            <a:avLst/>
          </a:prstGeom>
          <a:noFill/>
        </p:spPr>
        <p:txBody>
          <a:bodyPr wrap="none" rtlCol="0">
            <a:spAutoFit/>
          </a:bodyPr>
          <a:lstStyle/>
          <a:p>
            <a:endParaRPr lang="en-US" dirty="0"/>
          </a:p>
        </p:txBody>
      </p:sp>
      <p:pic>
        <p:nvPicPr>
          <p:cNvPr id="8" name="Picture 7">
            <a:extLst>
              <a:ext uri="{FF2B5EF4-FFF2-40B4-BE49-F238E27FC236}">
                <a16:creationId xmlns:a16="http://schemas.microsoft.com/office/drawing/2014/main" id="{B791525B-56DD-4D7E-B6DA-F843892511CB}"/>
              </a:ext>
            </a:extLst>
          </p:cNvPr>
          <p:cNvPicPr>
            <a:picLocks noChangeAspect="1"/>
          </p:cNvPicPr>
          <p:nvPr/>
        </p:nvPicPr>
        <p:blipFill>
          <a:blip r:embed="rId3"/>
          <a:stretch>
            <a:fillRect/>
          </a:stretch>
        </p:blipFill>
        <p:spPr>
          <a:xfrm>
            <a:off x="2393910" y="1337592"/>
            <a:ext cx="4603238" cy="3124200"/>
          </a:xfrm>
          <a:prstGeom prst="rect">
            <a:avLst/>
          </a:prstGeom>
          <a:ln w="19050">
            <a:solidFill>
              <a:schemeClr val="tx1"/>
            </a:solidFill>
          </a:ln>
        </p:spPr>
      </p:pic>
    </p:spTree>
    <p:extLst>
      <p:ext uri="{BB962C8B-B14F-4D97-AF65-F5344CB8AC3E}">
        <p14:creationId xmlns:p14="http://schemas.microsoft.com/office/powerpoint/2010/main" val="2599781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10</a:t>
            </a:fld>
            <a:endParaRPr lang="en-US"/>
          </a:p>
        </p:txBody>
      </p:sp>
      <p:sp>
        <p:nvSpPr>
          <p:cNvPr id="3" name="TextBox 2"/>
          <p:cNvSpPr txBox="1"/>
          <p:nvPr/>
        </p:nvSpPr>
        <p:spPr>
          <a:xfrm>
            <a:off x="685800" y="1752600"/>
            <a:ext cx="8153400" cy="1384995"/>
          </a:xfrm>
          <a:prstGeom prst="rect">
            <a:avLst/>
          </a:prstGeom>
          <a:noFill/>
        </p:spPr>
        <p:txBody>
          <a:bodyPr wrap="square" rtlCol="0">
            <a:spAutoFit/>
          </a:bodyPr>
          <a:lstStyle/>
          <a:p>
            <a:r>
              <a:rPr lang="en-US" sz="2800" dirty="0">
                <a:latin typeface="Tw Cen MT" panose="020B0602020104020603" pitchFamily="34" charset="0"/>
                <a:cs typeface="Calibri" panose="020F0502020204030204" pitchFamily="34" charset="0"/>
              </a:rPr>
              <a:t>Two-way dual language education is an effective way to improve the ______________________ of </a:t>
            </a:r>
            <a:r>
              <a:rPr lang="en-US" sz="2800" u="sng" dirty="0">
                <a:latin typeface="Tw Cen MT" panose="020B0602020104020603" pitchFamily="34" charset="0"/>
                <a:cs typeface="Calibri" panose="020F0502020204030204" pitchFamily="34" charset="0"/>
              </a:rPr>
              <a:t>all students.</a:t>
            </a:r>
            <a:endParaRPr lang="en-US" sz="2800" dirty="0">
              <a:solidFill>
                <a:srgbClr val="002060"/>
              </a:solidFill>
              <a:latin typeface="Tw Cen MT" panose="020B0602020104020603" pitchFamily="34" charset="0"/>
              <a:cs typeface="Calibri" panose="020F0502020204030204" pitchFamily="34" charset="0"/>
            </a:endParaRPr>
          </a:p>
        </p:txBody>
      </p:sp>
      <p:sp>
        <p:nvSpPr>
          <p:cNvPr id="4" name="Rectangle 3">
            <a:extLst>
              <a:ext uri="{FF2B5EF4-FFF2-40B4-BE49-F238E27FC236}">
                <a16:creationId xmlns:a16="http://schemas.microsoft.com/office/drawing/2014/main" id="{934D3282-AC8A-479A-9257-CF42F9D6A3F5}"/>
              </a:ext>
            </a:extLst>
          </p:cNvPr>
          <p:cNvSpPr/>
          <p:nvPr/>
        </p:nvSpPr>
        <p:spPr>
          <a:xfrm>
            <a:off x="738394" y="3581400"/>
            <a:ext cx="7667211" cy="1384995"/>
          </a:xfrm>
          <a:prstGeom prst="rect">
            <a:avLst/>
          </a:prstGeom>
        </p:spPr>
        <p:txBody>
          <a:bodyPr wrap="square">
            <a:spAutoFit/>
          </a:bodyPr>
          <a:lstStyle/>
          <a:p>
            <a:r>
              <a:rPr lang="es-ES" sz="2800" i="1" dirty="0">
                <a:latin typeface="Tw Cen MT" panose="020B0602020104020603" pitchFamily="34" charset="0"/>
                <a:ea typeface="Calibri" panose="020F0502020204030204" pitchFamily="34" charset="0"/>
                <a:cs typeface="Times New Roman" panose="02020603050405020304" pitchFamily="18" charset="0"/>
              </a:rPr>
              <a:t>La educación DLI bidireccional es una forma efectiva para mejorar _____________________de </a:t>
            </a:r>
            <a:r>
              <a:rPr lang="es-ES" sz="2800" i="1" u="sng" dirty="0">
                <a:latin typeface="Tw Cen MT" panose="020B0602020104020603" pitchFamily="34" charset="0"/>
                <a:ea typeface="Calibri" panose="020F0502020204030204" pitchFamily="34" charset="0"/>
                <a:cs typeface="Times New Roman" panose="02020603050405020304" pitchFamily="18" charset="0"/>
              </a:rPr>
              <a:t>todos los estudiantes.</a:t>
            </a:r>
            <a:endParaRPr lang="en-US" sz="2800" i="1" dirty="0"/>
          </a:p>
        </p:txBody>
      </p:sp>
    </p:spTree>
    <p:extLst>
      <p:ext uri="{BB962C8B-B14F-4D97-AF65-F5344CB8AC3E}">
        <p14:creationId xmlns:p14="http://schemas.microsoft.com/office/powerpoint/2010/main" val="2342110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1DE953-ED5D-47FE-A7B6-1925EDFD46F6}"/>
              </a:ext>
            </a:extLst>
          </p:cNvPr>
          <p:cNvSpPr/>
          <p:nvPr/>
        </p:nvSpPr>
        <p:spPr>
          <a:xfrm>
            <a:off x="838200" y="3733800"/>
            <a:ext cx="7162800" cy="954107"/>
          </a:xfrm>
          <a:prstGeom prst="rect">
            <a:avLst/>
          </a:prstGeom>
        </p:spPr>
        <p:txBody>
          <a:bodyPr wrap="square">
            <a:spAutoFit/>
          </a:bodyPr>
          <a:lstStyle/>
          <a:p>
            <a:r>
              <a:rPr lang="es-ES" sz="2800" dirty="0">
                <a:latin typeface="Tw Cen MT" panose="020B0602020104020603" pitchFamily="34" charset="0"/>
              </a:rPr>
              <a:t>Está claro que la preparatoria no es punto final, sino un __________________.</a:t>
            </a:r>
            <a:endParaRPr lang="en-US" sz="2800" dirty="0">
              <a:latin typeface="Tw Cen MT" panose="020B0602020104020603" pitchFamily="34" charset="0"/>
            </a:endParaRPr>
          </a:p>
        </p:txBody>
      </p:sp>
      <p:sp>
        <p:nvSpPr>
          <p:cNvPr id="3" name="Rectangle 2">
            <a:extLst>
              <a:ext uri="{FF2B5EF4-FFF2-40B4-BE49-F238E27FC236}">
                <a16:creationId xmlns:a16="http://schemas.microsoft.com/office/drawing/2014/main" id="{3A836EA1-F034-426F-B187-CA560CC53B44}"/>
              </a:ext>
            </a:extLst>
          </p:cNvPr>
          <p:cNvSpPr/>
          <p:nvPr/>
        </p:nvSpPr>
        <p:spPr>
          <a:xfrm>
            <a:off x="838200" y="2362200"/>
            <a:ext cx="7391400" cy="954107"/>
          </a:xfrm>
          <a:prstGeom prst="rect">
            <a:avLst/>
          </a:prstGeom>
        </p:spPr>
        <p:txBody>
          <a:bodyPr wrap="square">
            <a:spAutoFit/>
          </a:bodyPr>
          <a:lstStyle/>
          <a:p>
            <a:r>
              <a:rPr lang="en-US" sz="2800" dirty="0">
                <a:latin typeface="Tw Cen MT" panose="020B0602020104020603" pitchFamily="34" charset="0"/>
              </a:rPr>
              <a:t>It is clear that high school is not the end point, but a __________________. </a:t>
            </a:r>
          </a:p>
        </p:txBody>
      </p:sp>
    </p:spTree>
    <p:extLst>
      <p:ext uri="{BB962C8B-B14F-4D97-AF65-F5344CB8AC3E}">
        <p14:creationId xmlns:p14="http://schemas.microsoft.com/office/powerpoint/2010/main" val="1686463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4C4F5B4-E416-4C67-B0CA-9D963C9D0CD6}"/>
              </a:ext>
            </a:extLst>
          </p:cNvPr>
          <p:cNvSpPr txBox="1"/>
          <p:nvPr/>
        </p:nvSpPr>
        <p:spPr>
          <a:xfrm>
            <a:off x="2971800" y="2209800"/>
            <a:ext cx="2748829" cy="1938992"/>
          </a:xfrm>
          <a:prstGeom prst="rect">
            <a:avLst/>
          </a:prstGeom>
          <a:noFill/>
        </p:spPr>
        <p:txBody>
          <a:bodyPr wrap="none" rtlCol="0">
            <a:spAutoFit/>
          </a:bodyPr>
          <a:lstStyle/>
          <a:p>
            <a:pPr algn="ctr"/>
            <a:r>
              <a:rPr lang="en-US" sz="4000" dirty="0">
                <a:latin typeface="Tw Cen MT" panose="020B0602020104020603" pitchFamily="34" charset="0"/>
              </a:rPr>
              <a:t>ANSWERS</a:t>
            </a:r>
          </a:p>
          <a:p>
            <a:pPr algn="ctr"/>
            <a:endParaRPr lang="en-US" sz="4000" dirty="0">
              <a:latin typeface="Tw Cen MT" panose="020B0602020104020603" pitchFamily="34" charset="0"/>
            </a:endParaRPr>
          </a:p>
          <a:p>
            <a:pPr algn="ctr"/>
            <a:r>
              <a:rPr lang="en-US" sz="4000" dirty="0">
                <a:latin typeface="Tw Cen MT" panose="020B0602020104020603" pitchFamily="34" charset="0"/>
              </a:rPr>
              <a:t>RESPUESTAS</a:t>
            </a:r>
          </a:p>
        </p:txBody>
      </p:sp>
      <p:sp>
        <p:nvSpPr>
          <p:cNvPr id="3" name="Flowchart: Decision 2">
            <a:extLst>
              <a:ext uri="{FF2B5EF4-FFF2-40B4-BE49-F238E27FC236}">
                <a16:creationId xmlns:a16="http://schemas.microsoft.com/office/drawing/2014/main" id="{521DE877-742F-42D2-8FEF-D8A3DE666D5C}"/>
              </a:ext>
            </a:extLst>
          </p:cNvPr>
          <p:cNvSpPr/>
          <p:nvPr/>
        </p:nvSpPr>
        <p:spPr>
          <a:xfrm>
            <a:off x="3810000" y="2950696"/>
            <a:ext cx="1143000" cy="478304"/>
          </a:xfrm>
          <a:prstGeom prst="flowChartDecision">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64432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DEAC297-9A3A-4035-AB3F-24B475CBDA7B}"/>
              </a:ext>
            </a:extLst>
          </p:cNvPr>
          <p:cNvSpPr/>
          <p:nvPr/>
        </p:nvSpPr>
        <p:spPr>
          <a:xfrm>
            <a:off x="700549" y="1378059"/>
            <a:ext cx="6477000" cy="1815882"/>
          </a:xfrm>
          <a:prstGeom prst="rect">
            <a:avLst/>
          </a:prstGeom>
        </p:spPr>
        <p:txBody>
          <a:bodyPr wrap="square">
            <a:spAutoFit/>
          </a:bodyPr>
          <a:lstStyle/>
          <a:p>
            <a:r>
              <a:rPr lang="en-US" sz="2800" dirty="0">
                <a:latin typeface="Tw Cen MT" panose="020B0602020104020603" pitchFamily="34" charset="0"/>
                <a:ea typeface="Calibri" panose="020F0502020204030204" pitchFamily="34" charset="0"/>
              </a:rPr>
              <a:t>Developing a climate in which all members of the school community are </a:t>
            </a:r>
          </a:p>
          <a:p>
            <a:endParaRPr lang="en-US" sz="2800" dirty="0">
              <a:latin typeface="Tw Cen MT" panose="020B0602020104020603" pitchFamily="34" charset="0"/>
              <a:ea typeface="Calibri" panose="020F0502020204030204" pitchFamily="34" charset="0"/>
            </a:endParaRPr>
          </a:p>
          <a:p>
            <a:r>
              <a:rPr lang="en-US" sz="2800" dirty="0">
                <a:latin typeface="Tw Cen MT" panose="020B0602020104020603" pitchFamily="34" charset="0"/>
                <a:ea typeface="Calibri" panose="020F0502020204030204" pitchFamily="34" charset="0"/>
              </a:rPr>
              <a:t>should be the aim of all stakeholders.</a:t>
            </a:r>
            <a:endParaRPr lang="en-US" sz="2800" dirty="0"/>
          </a:p>
        </p:txBody>
      </p:sp>
      <p:sp>
        <p:nvSpPr>
          <p:cNvPr id="5" name="Rectangle 4">
            <a:extLst>
              <a:ext uri="{FF2B5EF4-FFF2-40B4-BE49-F238E27FC236}">
                <a16:creationId xmlns:a16="http://schemas.microsoft.com/office/drawing/2014/main" id="{3057A353-B237-4853-BE5D-039F878D66C7}"/>
              </a:ext>
            </a:extLst>
          </p:cNvPr>
          <p:cNvSpPr/>
          <p:nvPr/>
        </p:nvSpPr>
        <p:spPr>
          <a:xfrm>
            <a:off x="707923" y="3733800"/>
            <a:ext cx="8205019" cy="1815882"/>
          </a:xfrm>
          <a:prstGeom prst="rect">
            <a:avLst/>
          </a:prstGeom>
        </p:spPr>
        <p:txBody>
          <a:bodyPr wrap="square">
            <a:spAutoFit/>
          </a:bodyPr>
          <a:lstStyle/>
          <a:p>
            <a:r>
              <a:rPr lang="es-MX" sz="2800" i="1" dirty="0">
                <a:latin typeface="Tw Cen MT" panose="020B0602020104020603" pitchFamily="34" charset="0"/>
              </a:rPr>
              <a:t>Desarrollar un clima en el que todos los miembros de la comunidad escolar sean </a:t>
            </a:r>
          </a:p>
          <a:p>
            <a:endParaRPr lang="es-MX" sz="2800" i="1" dirty="0">
              <a:latin typeface="Tw Cen MT" panose="020B0602020104020603" pitchFamily="34" charset="0"/>
            </a:endParaRPr>
          </a:p>
          <a:p>
            <a:r>
              <a:rPr lang="es-MX" sz="2800" i="1" dirty="0">
                <a:latin typeface="Tw Cen MT" panose="020B0602020104020603" pitchFamily="34" charset="0"/>
              </a:rPr>
              <a:t>debe ser el objetivo de todas las partes interesadas.</a:t>
            </a:r>
            <a:endParaRPr lang="en-US" sz="2800" i="1" dirty="0"/>
          </a:p>
        </p:txBody>
      </p:sp>
      <p:sp>
        <p:nvSpPr>
          <p:cNvPr id="3" name="TextBox 2">
            <a:extLst>
              <a:ext uri="{FF2B5EF4-FFF2-40B4-BE49-F238E27FC236}">
                <a16:creationId xmlns:a16="http://schemas.microsoft.com/office/drawing/2014/main" id="{D40D700E-D6F3-4011-8291-BE8CD67B3495}"/>
              </a:ext>
            </a:extLst>
          </p:cNvPr>
          <p:cNvSpPr txBox="1"/>
          <p:nvPr/>
        </p:nvSpPr>
        <p:spPr>
          <a:xfrm>
            <a:off x="680884" y="2286000"/>
            <a:ext cx="5079467" cy="523220"/>
          </a:xfrm>
          <a:prstGeom prst="rect">
            <a:avLst/>
          </a:prstGeom>
          <a:noFill/>
        </p:spPr>
        <p:txBody>
          <a:bodyPr wrap="none" rtlCol="0">
            <a:spAutoFit/>
          </a:bodyPr>
          <a:lstStyle/>
          <a:p>
            <a:r>
              <a:rPr lang="en-US" sz="2800" dirty="0">
                <a:solidFill>
                  <a:srgbClr val="C00000"/>
                </a:solidFill>
                <a:latin typeface="Tw Cen MT" panose="020B0602020104020603" pitchFamily="34" charset="0"/>
                <a:ea typeface="Calibri" panose="020F0502020204030204" pitchFamily="34" charset="0"/>
              </a:rPr>
              <a:t>understood, valued and respected</a:t>
            </a:r>
            <a:endParaRPr lang="en-US" sz="2800" dirty="0">
              <a:solidFill>
                <a:srgbClr val="C00000"/>
              </a:solidFill>
            </a:endParaRPr>
          </a:p>
        </p:txBody>
      </p:sp>
      <p:sp>
        <p:nvSpPr>
          <p:cNvPr id="4" name="Rectangle 3">
            <a:extLst>
              <a:ext uri="{FF2B5EF4-FFF2-40B4-BE49-F238E27FC236}">
                <a16:creationId xmlns:a16="http://schemas.microsoft.com/office/drawing/2014/main" id="{C340448F-B4CD-4251-BD13-F38FB9F84941}"/>
              </a:ext>
            </a:extLst>
          </p:cNvPr>
          <p:cNvSpPr/>
          <p:nvPr/>
        </p:nvSpPr>
        <p:spPr>
          <a:xfrm>
            <a:off x="707923" y="4572000"/>
            <a:ext cx="5477590" cy="523220"/>
          </a:xfrm>
          <a:prstGeom prst="rect">
            <a:avLst/>
          </a:prstGeom>
        </p:spPr>
        <p:txBody>
          <a:bodyPr wrap="none">
            <a:spAutoFit/>
          </a:bodyPr>
          <a:lstStyle/>
          <a:p>
            <a:r>
              <a:rPr lang="es-MX" sz="2800" i="1" dirty="0">
                <a:solidFill>
                  <a:srgbClr val="C00000"/>
                </a:solidFill>
                <a:latin typeface="Tw Cen MT" panose="020B0602020104020603" pitchFamily="34" charset="0"/>
              </a:rPr>
              <a:t>comprendidos, valorados y respetados</a:t>
            </a:r>
            <a:endParaRPr lang="en-US" sz="2800" i="1" dirty="0">
              <a:solidFill>
                <a:srgbClr val="C00000"/>
              </a:solidFill>
            </a:endParaRPr>
          </a:p>
        </p:txBody>
      </p:sp>
    </p:spTree>
    <p:extLst>
      <p:ext uri="{BB962C8B-B14F-4D97-AF65-F5344CB8AC3E}">
        <p14:creationId xmlns:p14="http://schemas.microsoft.com/office/powerpoint/2010/main" val="2686782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59F838-6856-4CF6-ADA5-6D1E1A3CC0AA}"/>
              </a:ext>
            </a:extLst>
          </p:cNvPr>
          <p:cNvSpPr/>
          <p:nvPr/>
        </p:nvSpPr>
        <p:spPr>
          <a:xfrm>
            <a:off x="660279" y="2199847"/>
            <a:ext cx="8534400" cy="954107"/>
          </a:xfrm>
          <a:prstGeom prst="rect">
            <a:avLst/>
          </a:prstGeom>
        </p:spPr>
        <p:txBody>
          <a:bodyPr wrap="square">
            <a:spAutoFit/>
          </a:bodyPr>
          <a:lstStyle/>
          <a:p>
            <a:r>
              <a:rPr lang="en-US" sz="2800" dirty="0">
                <a:latin typeface="Tw Cen MT" panose="020B0602020104020603" pitchFamily="34" charset="0"/>
                <a:ea typeface="Calibri" panose="020F0502020204030204" pitchFamily="34" charset="0"/>
                <a:cs typeface="Calibri" panose="020F0502020204030204" pitchFamily="34" charset="0"/>
              </a:rPr>
              <a:t>Another developmental milestone happens        </a:t>
            </a:r>
            <a:br>
              <a:rPr lang="en-US" sz="2800" dirty="0">
                <a:latin typeface="Tw Cen MT" panose="020B0602020104020603" pitchFamily="34" charset="0"/>
                <a:ea typeface="Calibri" panose="020F0502020204030204" pitchFamily="34" charset="0"/>
                <a:cs typeface="Calibri" panose="020F0502020204030204" pitchFamily="34" charset="0"/>
              </a:rPr>
            </a:br>
            <a:r>
              <a:rPr lang="en-US" sz="2800" dirty="0">
                <a:latin typeface="Tw Cen MT" panose="020B0602020104020603" pitchFamily="34" charset="0"/>
                <a:ea typeface="Calibri" panose="020F0502020204030204" pitchFamily="34" charset="0"/>
                <a:cs typeface="Calibri" panose="020F0502020204030204" pitchFamily="34" charset="0"/>
              </a:rPr>
              <a:t>                             and lasts until                         . </a:t>
            </a:r>
            <a:endParaRPr lang="en-US" sz="2800" dirty="0"/>
          </a:p>
        </p:txBody>
      </p:sp>
      <p:sp>
        <p:nvSpPr>
          <p:cNvPr id="3" name="TextBox 2">
            <a:extLst>
              <a:ext uri="{FF2B5EF4-FFF2-40B4-BE49-F238E27FC236}">
                <a16:creationId xmlns:a16="http://schemas.microsoft.com/office/drawing/2014/main" id="{F6E25BE8-A119-47B8-BBBD-0EB253FBE86A}"/>
              </a:ext>
            </a:extLst>
          </p:cNvPr>
          <p:cNvSpPr txBox="1"/>
          <p:nvPr/>
        </p:nvSpPr>
        <p:spPr>
          <a:xfrm>
            <a:off x="660279" y="2630734"/>
            <a:ext cx="2946640" cy="523220"/>
          </a:xfrm>
          <a:prstGeom prst="rect">
            <a:avLst/>
          </a:prstGeom>
          <a:noFill/>
        </p:spPr>
        <p:txBody>
          <a:bodyPr wrap="none" rtlCol="0">
            <a:spAutoFit/>
          </a:bodyPr>
          <a:lstStyle/>
          <a:p>
            <a:r>
              <a:rPr lang="en-US" sz="2800" dirty="0">
                <a:solidFill>
                  <a:srgbClr val="C00000"/>
                </a:solidFill>
                <a:latin typeface="Tw Cen MT" panose="020B0602020104020603" pitchFamily="34" charset="0"/>
                <a:ea typeface="Calibri" panose="020F0502020204030204" pitchFamily="34" charset="0"/>
                <a:cs typeface="Calibri" panose="020F0502020204030204" pitchFamily="34" charset="0"/>
              </a:rPr>
              <a:t>just before puberty</a:t>
            </a:r>
            <a:endParaRPr lang="en-US" sz="2800" dirty="0">
              <a:solidFill>
                <a:srgbClr val="C00000"/>
              </a:solidFill>
            </a:endParaRPr>
          </a:p>
        </p:txBody>
      </p:sp>
      <p:sp>
        <p:nvSpPr>
          <p:cNvPr id="4" name="TextBox 3">
            <a:extLst>
              <a:ext uri="{FF2B5EF4-FFF2-40B4-BE49-F238E27FC236}">
                <a16:creationId xmlns:a16="http://schemas.microsoft.com/office/drawing/2014/main" id="{F656C52A-F430-459B-8B21-C4E1BBDE6F3B}"/>
              </a:ext>
            </a:extLst>
          </p:cNvPr>
          <p:cNvSpPr txBox="1"/>
          <p:nvPr/>
        </p:nvSpPr>
        <p:spPr>
          <a:xfrm>
            <a:off x="5551831" y="2625607"/>
            <a:ext cx="2497030" cy="523220"/>
          </a:xfrm>
          <a:prstGeom prst="rect">
            <a:avLst/>
          </a:prstGeom>
          <a:noFill/>
        </p:spPr>
        <p:txBody>
          <a:bodyPr wrap="none" rtlCol="0">
            <a:spAutoFit/>
          </a:bodyPr>
          <a:lstStyle/>
          <a:p>
            <a:r>
              <a:rPr lang="en-US" sz="2800" dirty="0">
                <a:solidFill>
                  <a:srgbClr val="C00000"/>
                </a:solidFill>
                <a:latin typeface="Tw Cen MT" panose="020B0602020104020603" pitchFamily="34" charset="0"/>
                <a:ea typeface="Calibri" panose="020F0502020204030204" pitchFamily="34" charset="0"/>
                <a:cs typeface="Calibri" panose="020F0502020204030204" pitchFamily="34" charset="0"/>
              </a:rPr>
              <a:t>the mid-twenties</a:t>
            </a:r>
            <a:endParaRPr lang="en-US" sz="2800" dirty="0">
              <a:solidFill>
                <a:srgbClr val="C00000"/>
              </a:solidFill>
            </a:endParaRPr>
          </a:p>
        </p:txBody>
      </p:sp>
      <p:sp>
        <p:nvSpPr>
          <p:cNvPr id="5" name="Rectangle 4">
            <a:extLst>
              <a:ext uri="{FF2B5EF4-FFF2-40B4-BE49-F238E27FC236}">
                <a16:creationId xmlns:a16="http://schemas.microsoft.com/office/drawing/2014/main" id="{73DA0DA8-0E3B-40B6-B03E-362945CBA05D}"/>
              </a:ext>
            </a:extLst>
          </p:cNvPr>
          <p:cNvSpPr/>
          <p:nvPr/>
        </p:nvSpPr>
        <p:spPr>
          <a:xfrm>
            <a:off x="609600" y="3548391"/>
            <a:ext cx="8001000" cy="1384995"/>
          </a:xfrm>
          <a:prstGeom prst="rect">
            <a:avLst/>
          </a:prstGeom>
        </p:spPr>
        <p:txBody>
          <a:bodyPr wrap="square">
            <a:spAutoFit/>
          </a:bodyPr>
          <a:lstStyle/>
          <a:p>
            <a:r>
              <a:rPr lang="es-MX" sz="2800" i="1" dirty="0">
                <a:latin typeface="Tw Cen MT" panose="020B0602020104020603" pitchFamily="34" charset="0"/>
              </a:rPr>
              <a:t>Otro logro del desarrollo ocurre justo                                            </a:t>
            </a:r>
            <a:br>
              <a:rPr lang="es-MX" sz="2800" i="1" dirty="0">
                <a:latin typeface="Tw Cen MT" panose="020B0602020104020603" pitchFamily="34" charset="0"/>
              </a:rPr>
            </a:br>
            <a:r>
              <a:rPr lang="es-MX" sz="2800" i="1" dirty="0">
                <a:latin typeface="Tw Cen MT" panose="020B0602020104020603" pitchFamily="34" charset="0"/>
              </a:rPr>
              <a:t>                             y dura hasta                                .                                  </a:t>
            </a:r>
            <a:br>
              <a:rPr lang="es-MX" sz="2800" i="1" dirty="0">
                <a:latin typeface="Tw Cen MT" panose="020B0602020104020603" pitchFamily="34" charset="0"/>
              </a:rPr>
            </a:br>
            <a:r>
              <a:rPr lang="es-MX" sz="2800" dirty="0">
                <a:latin typeface="Tw Cen MT" panose="020B0602020104020603" pitchFamily="34" charset="0"/>
              </a:rPr>
              <a:t>                                           </a:t>
            </a:r>
            <a:endParaRPr lang="en-US" sz="2800" dirty="0"/>
          </a:p>
        </p:txBody>
      </p:sp>
      <p:sp>
        <p:nvSpPr>
          <p:cNvPr id="6" name="TextBox 5">
            <a:extLst>
              <a:ext uri="{FF2B5EF4-FFF2-40B4-BE49-F238E27FC236}">
                <a16:creationId xmlns:a16="http://schemas.microsoft.com/office/drawing/2014/main" id="{7B17E41C-7A2E-4B07-B62A-EEBCFC05B42C}"/>
              </a:ext>
            </a:extLst>
          </p:cNvPr>
          <p:cNvSpPr txBox="1"/>
          <p:nvPr/>
        </p:nvSpPr>
        <p:spPr>
          <a:xfrm>
            <a:off x="609600" y="3962400"/>
            <a:ext cx="3047999" cy="523220"/>
          </a:xfrm>
          <a:prstGeom prst="rect">
            <a:avLst/>
          </a:prstGeom>
          <a:noFill/>
        </p:spPr>
        <p:txBody>
          <a:bodyPr wrap="square" rtlCol="0">
            <a:spAutoFit/>
          </a:bodyPr>
          <a:lstStyle/>
          <a:p>
            <a:r>
              <a:rPr lang="es-MX" sz="2800" i="1" dirty="0">
                <a:solidFill>
                  <a:srgbClr val="C00000"/>
                </a:solidFill>
                <a:latin typeface="Tw Cen MT" panose="020B0602020104020603" pitchFamily="34" charset="0"/>
              </a:rPr>
              <a:t>antes de la pubertad</a:t>
            </a:r>
            <a:endParaRPr lang="en-US" sz="2800" i="1" dirty="0">
              <a:solidFill>
                <a:srgbClr val="C00000"/>
              </a:solidFill>
            </a:endParaRPr>
          </a:p>
        </p:txBody>
      </p:sp>
      <p:sp>
        <p:nvSpPr>
          <p:cNvPr id="8" name="Rectangle 7">
            <a:extLst>
              <a:ext uri="{FF2B5EF4-FFF2-40B4-BE49-F238E27FC236}">
                <a16:creationId xmlns:a16="http://schemas.microsoft.com/office/drawing/2014/main" id="{9669863D-E7B2-4F6A-8DFD-26A1CA9821F0}"/>
              </a:ext>
            </a:extLst>
          </p:cNvPr>
          <p:cNvSpPr/>
          <p:nvPr/>
        </p:nvSpPr>
        <p:spPr>
          <a:xfrm>
            <a:off x="5257800" y="3972580"/>
            <a:ext cx="3352800" cy="523220"/>
          </a:xfrm>
          <a:prstGeom prst="rect">
            <a:avLst/>
          </a:prstGeom>
        </p:spPr>
        <p:txBody>
          <a:bodyPr wrap="square">
            <a:spAutoFit/>
          </a:bodyPr>
          <a:lstStyle/>
          <a:p>
            <a:r>
              <a:rPr lang="es-MX" sz="2800" i="1" dirty="0">
                <a:solidFill>
                  <a:srgbClr val="C00000"/>
                </a:solidFill>
                <a:latin typeface="Tw Cen MT" panose="020B0602020104020603" pitchFamily="34" charset="0"/>
              </a:rPr>
              <a:t>mediados de los veinte</a:t>
            </a:r>
            <a:endParaRPr lang="en-US" sz="2800" i="1" dirty="0">
              <a:solidFill>
                <a:srgbClr val="C00000"/>
              </a:solidFill>
            </a:endParaRPr>
          </a:p>
        </p:txBody>
      </p:sp>
    </p:spTree>
    <p:extLst>
      <p:ext uri="{BB962C8B-B14F-4D97-AF65-F5344CB8AC3E}">
        <p14:creationId xmlns:p14="http://schemas.microsoft.com/office/powerpoint/2010/main" val="1142612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BB1C0C8-B501-44F3-8632-C43A6FE96C22}"/>
              </a:ext>
            </a:extLst>
          </p:cNvPr>
          <p:cNvSpPr/>
          <p:nvPr/>
        </p:nvSpPr>
        <p:spPr>
          <a:xfrm>
            <a:off x="512076" y="3648704"/>
            <a:ext cx="8098524" cy="954107"/>
          </a:xfrm>
          <a:prstGeom prst="rect">
            <a:avLst/>
          </a:prstGeom>
        </p:spPr>
        <p:txBody>
          <a:bodyPr wrap="square">
            <a:spAutoFit/>
          </a:bodyPr>
          <a:lstStyle/>
          <a:p>
            <a:pPr>
              <a:spcBef>
                <a:spcPts val="600"/>
              </a:spcBef>
              <a:spcAft>
                <a:spcPts val="600"/>
              </a:spcAft>
            </a:pPr>
            <a:r>
              <a:rPr lang="en-US" sz="2800" i="1" dirty="0">
                <a:latin typeface="Tw Cen MT" panose="020B0602020104020603" pitchFamily="34" charset="0"/>
              </a:rPr>
              <a:t>Un </a:t>
            </a:r>
            <a:r>
              <a:rPr lang="en-US" sz="2800" i="1" dirty="0" err="1">
                <a:latin typeface="Tw Cen MT" panose="020B0602020104020603" pitchFamily="34" charset="0"/>
              </a:rPr>
              <a:t>beneficio</a:t>
            </a:r>
            <a:r>
              <a:rPr lang="en-US" sz="2800" i="1" dirty="0">
                <a:latin typeface="Tw Cen MT" panose="020B0602020104020603" pitchFamily="34" charset="0"/>
              </a:rPr>
              <a:t> de los </a:t>
            </a:r>
            <a:r>
              <a:rPr lang="en-US" sz="2800" i="1" dirty="0" err="1">
                <a:latin typeface="Tw Cen MT" panose="020B0602020104020603" pitchFamily="34" charset="0"/>
              </a:rPr>
              <a:t>programas</a:t>
            </a:r>
            <a:r>
              <a:rPr lang="en-US" sz="2800" i="1" dirty="0">
                <a:latin typeface="Tw Cen MT" panose="020B0602020104020603" pitchFamily="34" charset="0"/>
              </a:rPr>
              <a:t> DLI </a:t>
            </a:r>
            <a:r>
              <a:rPr lang="en-US" sz="2800" i="1" dirty="0" err="1">
                <a:latin typeface="Tw Cen MT" panose="020B0602020104020603" pitchFamily="34" charset="0"/>
              </a:rPr>
              <a:t>en</a:t>
            </a:r>
            <a:r>
              <a:rPr lang="en-US" sz="2800" i="1" dirty="0">
                <a:latin typeface="Tw Cen MT" panose="020B0602020104020603" pitchFamily="34" charset="0"/>
              </a:rPr>
              <a:t> </a:t>
            </a:r>
            <a:r>
              <a:rPr lang="en-US" sz="2800" i="1" dirty="0" err="1">
                <a:latin typeface="Tw Cen MT" panose="020B0602020104020603" pitchFamily="34" charset="0"/>
              </a:rPr>
              <a:t>secundaria</a:t>
            </a:r>
            <a:r>
              <a:rPr lang="en-US" sz="2800" i="1" dirty="0">
                <a:latin typeface="Tw Cen MT" panose="020B0602020104020603" pitchFamily="34" charset="0"/>
              </a:rPr>
              <a:t> es el continuo </a:t>
            </a:r>
            <a:r>
              <a:rPr lang="en-US" sz="2800" i="1" dirty="0" err="1">
                <a:latin typeface="Tw Cen MT" panose="020B0602020104020603" pitchFamily="34" charset="0"/>
              </a:rPr>
              <a:t>desarrollo</a:t>
            </a:r>
            <a:r>
              <a:rPr lang="en-US" sz="2800" i="1" dirty="0">
                <a:latin typeface="Tw Cen MT" panose="020B0602020104020603" pitchFamily="34" charset="0"/>
              </a:rPr>
              <a:t> del                                        </a:t>
            </a:r>
            <a:r>
              <a:rPr lang="en-US" sz="2800" dirty="0">
                <a:latin typeface="Tw Cen MT" panose="020B0602020104020603" pitchFamily="34" charset="0"/>
              </a:rPr>
              <a:t>.</a:t>
            </a:r>
            <a:r>
              <a:rPr lang="en-US" sz="2800" i="1" dirty="0">
                <a:latin typeface="Tw Cen MT" panose="020B0602020104020603" pitchFamily="34" charset="0"/>
              </a:rPr>
              <a:t>                    </a:t>
            </a:r>
          </a:p>
        </p:txBody>
      </p:sp>
      <p:sp>
        <p:nvSpPr>
          <p:cNvPr id="7" name="TextBox 6">
            <a:extLst>
              <a:ext uri="{FF2B5EF4-FFF2-40B4-BE49-F238E27FC236}">
                <a16:creationId xmlns:a16="http://schemas.microsoft.com/office/drawing/2014/main" id="{58F5E53A-82E5-4804-BB24-79B14D63576B}"/>
              </a:ext>
            </a:extLst>
          </p:cNvPr>
          <p:cNvSpPr txBox="1"/>
          <p:nvPr/>
        </p:nvSpPr>
        <p:spPr>
          <a:xfrm>
            <a:off x="512076" y="2044005"/>
            <a:ext cx="8098524" cy="1384995"/>
          </a:xfrm>
          <a:prstGeom prst="rect">
            <a:avLst/>
          </a:prstGeom>
          <a:noFill/>
        </p:spPr>
        <p:txBody>
          <a:bodyPr wrap="square" rtlCol="0">
            <a:spAutoFit/>
          </a:bodyPr>
          <a:lstStyle/>
          <a:p>
            <a:r>
              <a:rPr lang="en-US" sz="2800" dirty="0">
                <a:latin typeface="Tw Cen MT" panose="020B0602020104020603" pitchFamily="34" charset="0"/>
              </a:rPr>
              <a:t>One benefit of secondary DLI programs is the continued development of                                             .                                                          .</a:t>
            </a:r>
          </a:p>
        </p:txBody>
      </p:sp>
      <p:sp>
        <p:nvSpPr>
          <p:cNvPr id="2" name="Slide Number Placeholder 1"/>
          <p:cNvSpPr>
            <a:spLocks noGrp="1"/>
          </p:cNvSpPr>
          <p:nvPr>
            <p:ph type="sldNum" sz="quarter" idx="12"/>
          </p:nvPr>
        </p:nvSpPr>
        <p:spPr/>
        <p:txBody>
          <a:bodyPr/>
          <a:lstStyle/>
          <a:p>
            <a:fld id="{E59CB7E1-91DC-4272-BB44-E0360AD4D249}" type="slidenum">
              <a:rPr lang="en-US" smtClean="0"/>
              <a:t>15</a:t>
            </a:fld>
            <a:endParaRPr lang="en-US"/>
          </a:p>
        </p:txBody>
      </p:sp>
      <p:sp>
        <p:nvSpPr>
          <p:cNvPr id="3" name="TextBox 2">
            <a:extLst>
              <a:ext uri="{FF2B5EF4-FFF2-40B4-BE49-F238E27FC236}">
                <a16:creationId xmlns:a16="http://schemas.microsoft.com/office/drawing/2014/main" id="{B00D0BE1-6843-4F51-B361-21288D33E5D2}"/>
              </a:ext>
            </a:extLst>
          </p:cNvPr>
          <p:cNvSpPr txBox="1"/>
          <p:nvPr/>
        </p:nvSpPr>
        <p:spPr>
          <a:xfrm>
            <a:off x="2971800" y="2474892"/>
            <a:ext cx="4343400" cy="523220"/>
          </a:xfrm>
          <a:prstGeom prst="rect">
            <a:avLst/>
          </a:prstGeom>
          <a:noFill/>
        </p:spPr>
        <p:txBody>
          <a:bodyPr wrap="square" rtlCol="0">
            <a:spAutoFit/>
          </a:bodyPr>
          <a:lstStyle/>
          <a:p>
            <a:r>
              <a:rPr lang="en-US" sz="2800" dirty="0">
                <a:solidFill>
                  <a:srgbClr val="C00000"/>
                </a:solidFill>
                <a:latin typeface="Tw Cen MT" panose="020B0602020104020603" pitchFamily="34" charset="0"/>
              </a:rPr>
              <a:t>bilingualism and biculturalism</a:t>
            </a:r>
            <a:endParaRPr lang="en-US" sz="2800" dirty="0">
              <a:solidFill>
                <a:srgbClr val="C00000"/>
              </a:solidFill>
            </a:endParaRPr>
          </a:p>
        </p:txBody>
      </p:sp>
      <p:sp>
        <p:nvSpPr>
          <p:cNvPr id="4" name="Rectangle 3">
            <a:extLst>
              <a:ext uri="{FF2B5EF4-FFF2-40B4-BE49-F238E27FC236}">
                <a16:creationId xmlns:a16="http://schemas.microsoft.com/office/drawing/2014/main" id="{859BD394-4E3C-4B04-BE1D-35FD78CE7647}"/>
              </a:ext>
            </a:extLst>
          </p:cNvPr>
          <p:cNvSpPr/>
          <p:nvPr/>
        </p:nvSpPr>
        <p:spPr>
          <a:xfrm>
            <a:off x="282545" y="3667273"/>
            <a:ext cx="7893110" cy="954107"/>
          </a:xfrm>
          <a:prstGeom prst="rect">
            <a:avLst/>
          </a:prstGeom>
        </p:spPr>
        <p:txBody>
          <a:bodyPr wrap="square">
            <a:spAutoFit/>
          </a:bodyPr>
          <a:lstStyle/>
          <a:p>
            <a:pPr>
              <a:spcBef>
                <a:spcPts val="600"/>
              </a:spcBef>
              <a:spcAft>
                <a:spcPts val="600"/>
              </a:spcAft>
            </a:pPr>
            <a:br>
              <a:rPr lang="en-US" sz="2800" i="1" dirty="0">
                <a:latin typeface="Tw Cen MT" panose="020B0602020104020603" pitchFamily="34" charset="0"/>
              </a:rPr>
            </a:br>
            <a:r>
              <a:rPr lang="en-US" sz="2800" i="1" dirty="0">
                <a:latin typeface="Tw Cen MT" panose="020B0602020104020603" pitchFamily="34" charset="0"/>
              </a:rPr>
              <a:t>                                                                                     </a:t>
            </a:r>
          </a:p>
        </p:txBody>
      </p:sp>
      <p:sp>
        <p:nvSpPr>
          <p:cNvPr id="5" name="Rectangle 4">
            <a:extLst>
              <a:ext uri="{FF2B5EF4-FFF2-40B4-BE49-F238E27FC236}">
                <a16:creationId xmlns:a16="http://schemas.microsoft.com/office/drawing/2014/main" id="{216A63E2-245A-4EE5-904F-3A4C31EA0AC9}"/>
              </a:ext>
            </a:extLst>
          </p:cNvPr>
          <p:cNvSpPr/>
          <p:nvPr/>
        </p:nvSpPr>
        <p:spPr>
          <a:xfrm>
            <a:off x="3741879" y="4098154"/>
            <a:ext cx="4011959" cy="523220"/>
          </a:xfrm>
          <a:prstGeom prst="rect">
            <a:avLst/>
          </a:prstGeom>
        </p:spPr>
        <p:txBody>
          <a:bodyPr wrap="square">
            <a:spAutoFit/>
          </a:bodyPr>
          <a:lstStyle/>
          <a:p>
            <a:r>
              <a:rPr lang="es-ES" sz="2800" i="1" dirty="0">
                <a:solidFill>
                  <a:srgbClr val="C00000"/>
                </a:solidFill>
                <a:latin typeface="Tw Cen MT" panose="020B0602020104020603" pitchFamily="34" charset="0"/>
              </a:rPr>
              <a:t>bilingüismo y </a:t>
            </a:r>
            <a:r>
              <a:rPr lang="es-ES" sz="2800" i="1" dirty="0" err="1">
                <a:solidFill>
                  <a:srgbClr val="C00000"/>
                </a:solidFill>
                <a:latin typeface="Tw Cen MT" panose="020B0602020104020603" pitchFamily="34" charset="0"/>
              </a:rPr>
              <a:t>biculturalismo</a:t>
            </a:r>
            <a:endParaRPr lang="en-US" sz="2800" i="1" dirty="0">
              <a:solidFill>
                <a:srgbClr val="C00000"/>
              </a:solidFill>
            </a:endParaRPr>
          </a:p>
        </p:txBody>
      </p:sp>
    </p:spTree>
    <p:extLst>
      <p:ext uri="{BB962C8B-B14F-4D97-AF65-F5344CB8AC3E}">
        <p14:creationId xmlns:p14="http://schemas.microsoft.com/office/powerpoint/2010/main" val="3688616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39B2B8F-9116-454A-A686-26B5BC2CE2E2}"/>
              </a:ext>
            </a:extLst>
          </p:cNvPr>
          <p:cNvSpPr/>
          <p:nvPr/>
        </p:nvSpPr>
        <p:spPr>
          <a:xfrm>
            <a:off x="685800" y="2322841"/>
            <a:ext cx="8458200" cy="954107"/>
          </a:xfrm>
          <a:prstGeom prst="rect">
            <a:avLst/>
          </a:prstGeom>
        </p:spPr>
        <p:txBody>
          <a:bodyPr wrap="square">
            <a:spAutoFit/>
          </a:bodyPr>
          <a:lstStyle/>
          <a:p>
            <a:r>
              <a:rPr lang="en-US" sz="2800" dirty="0">
                <a:latin typeface="Tw Cen MT" panose="020B0602020104020603" pitchFamily="34" charset="0"/>
                <a:ea typeface="Calibri" panose="020F0502020204030204" pitchFamily="34" charset="0"/>
                <a:cs typeface="Calibri" panose="020F0502020204030204" pitchFamily="34" charset="0"/>
              </a:rPr>
              <a:t>                      is not the end, but rather just the </a:t>
            </a:r>
            <a:br>
              <a:rPr lang="en-US" sz="2800" dirty="0">
                <a:latin typeface="Tw Cen MT" panose="020B0602020104020603" pitchFamily="34" charset="0"/>
                <a:ea typeface="Calibri" panose="020F0502020204030204" pitchFamily="34" charset="0"/>
                <a:cs typeface="Calibri" panose="020F0502020204030204" pitchFamily="34" charset="0"/>
              </a:rPr>
            </a:br>
            <a:r>
              <a:rPr lang="en-US" sz="2800" dirty="0">
                <a:latin typeface="Tw Cen MT" panose="020B0602020104020603" pitchFamily="34" charset="0"/>
                <a:ea typeface="Calibri" panose="020F0502020204030204" pitchFamily="34" charset="0"/>
                <a:cs typeface="Calibri" panose="020F0502020204030204" pitchFamily="34" charset="0"/>
              </a:rPr>
              <a:t>beginning of a wonderful academic journey. </a:t>
            </a:r>
            <a:endParaRPr lang="en-US" sz="2800" dirty="0"/>
          </a:p>
        </p:txBody>
      </p:sp>
      <p:sp>
        <p:nvSpPr>
          <p:cNvPr id="3" name="TextBox 2">
            <a:extLst>
              <a:ext uri="{FF2B5EF4-FFF2-40B4-BE49-F238E27FC236}">
                <a16:creationId xmlns:a16="http://schemas.microsoft.com/office/drawing/2014/main" id="{8C899B6B-2D11-4B31-89AF-B59F1D0E96C2}"/>
              </a:ext>
            </a:extLst>
          </p:cNvPr>
          <p:cNvSpPr txBox="1"/>
          <p:nvPr/>
        </p:nvSpPr>
        <p:spPr>
          <a:xfrm>
            <a:off x="688258" y="2362200"/>
            <a:ext cx="2222019" cy="523220"/>
          </a:xfrm>
          <a:prstGeom prst="rect">
            <a:avLst/>
          </a:prstGeom>
          <a:noFill/>
        </p:spPr>
        <p:txBody>
          <a:bodyPr wrap="none" rtlCol="0">
            <a:spAutoFit/>
          </a:bodyPr>
          <a:lstStyle/>
          <a:p>
            <a:r>
              <a:rPr lang="en-US" sz="2800" dirty="0">
                <a:solidFill>
                  <a:srgbClr val="C00000"/>
                </a:solidFill>
                <a:latin typeface="Tw Cen MT" panose="020B0602020104020603" pitchFamily="34" charset="0"/>
                <a:ea typeface="Calibri" panose="020F0502020204030204" pitchFamily="34" charset="0"/>
                <a:cs typeface="Calibri" panose="020F0502020204030204" pitchFamily="34" charset="0"/>
              </a:rPr>
              <a:t>Middle School</a:t>
            </a:r>
            <a:endParaRPr lang="en-US" sz="2800" dirty="0">
              <a:solidFill>
                <a:srgbClr val="C00000"/>
              </a:solidFill>
            </a:endParaRPr>
          </a:p>
        </p:txBody>
      </p:sp>
      <p:sp>
        <p:nvSpPr>
          <p:cNvPr id="4" name="Rectangle 3">
            <a:extLst>
              <a:ext uri="{FF2B5EF4-FFF2-40B4-BE49-F238E27FC236}">
                <a16:creationId xmlns:a16="http://schemas.microsoft.com/office/drawing/2014/main" id="{E2B683E7-63A0-4415-9270-7CF82C944814}"/>
              </a:ext>
            </a:extLst>
          </p:cNvPr>
          <p:cNvSpPr/>
          <p:nvPr/>
        </p:nvSpPr>
        <p:spPr>
          <a:xfrm>
            <a:off x="685800" y="3574026"/>
            <a:ext cx="8305800" cy="954107"/>
          </a:xfrm>
          <a:prstGeom prst="rect">
            <a:avLst/>
          </a:prstGeom>
        </p:spPr>
        <p:txBody>
          <a:bodyPr wrap="square">
            <a:spAutoFit/>
          </a:bodyPr>
          <a:lstStyle/>
          <a:p>
            <a:r>
              <a:rPr lang="es-ES" sz="2800" i="1" dirty="0">
                <a:latin typeface="Tw Cen MT" panose="020B0602020104020603" pitchFamily="34" charset="0"/>
              </a:rPr>
              <a:t>                               es, por lo tanto, no el final sino </a:t>
            </a:r>
            <a:br>
              <a:rPr lang="es-ES" sz="2800" i="1" dirty="0">
                <a:latin typeface="Tw Cen MT" panose="020B0602020104020603" pitchFamily="34" charset="0"/>
              </a:rPr>
            </a:br>
            <a:r>
              <a:rPr lang="es-ES" sz="2800" i="1" dirty="0">
                <a:latin typeface="Tw Cen MT" panose="020B0602020104020603" pitchFamily="34" charset="0"/>
              </a:rPr>
              <a:t>más bien el principio de un maravilloso viaje académico.</a:t>
            </a:r>
            <a:endParaRPr lang="en-US" sz="2800" i="1" dirty="0">
              <a:latin typeface="Tw Cen MT" panose="020B0602020104020603" pitchFamily="34" charset="0"/>
            </a:endParaRPr>
          </a:p>
        </p:txBody>
      </p:sp>
      <p:sp>
        <p:nvSpPr>
          <p:cNvPr id="5" name="TextBox 4">
            <a:extLst>
              <a:ext uri="{FF2B5EF4-FFF2-40B4-BE49-F238E27FC236}">
                <a16:creationId xmlns:a16="http://schemas.microsoft.com/office/drawing/2014/main" id="{CB3AE1AE-5786-44E1-A589-0A1420AC1239}"/>
              </a:ext>
            </a:extLst>
          </p:cNvPr>
          <p:cNvSpPr txBox="1"/>
          <p:nvPr/>
        </p:nvSpPr>
        <p:spPr>
          <a:xfrm>
            <a:off x="685800" y="3581400"/>
            <a:ext cx="3124200" cy="523220"/>
          </a:xfrm>
          <a:prstGeom prst="rect">
            <a:avLst/>
          </a:prstGeom>
          <a:noFill/>
        </p:spPr>
        <p:txBody>
          <a:bodyPr wrap="square" rtlCol="0">
            <a:spAutoFit/>
          </a:bodyPr>
          <a:lstStyle/>
          <a:p>
            <a:r>
              <a:rPr lang="es-ES" sz="2800" i="1" dirty="0">
                <a:solidFill>
                  <a:srgbClr val="C00000"/>
                </a:solidFill>
                <a:latin typeface="Tw Cen MT" panose="020B0602020104020603" pitchFamily="34" charset="0"/>
              </a:rPr>
              <a:t>La Escuela Intermedia</a:t>
            </a:r>
            <a:endParaRPr lang="en-US" sz="2800" i="1" dirty="0">
              <a:solidFill>
                <a:srgbClr val="C00000"/>
              </a:solidFill>
            </a:endParaRPr>
          </a:p>
        </p:txBody>
      </p:sp>
    </p:spTree>
    <p:extLst>
      <p:ext uri="{BB962C8B-B14F-4D97-AF65-F5344CB8AC3E}">
        <p14:creationId xmlns:p14="http://schemas.microsoft.com/office/powerpoint/2010/main" val="3220657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17</a:t>
            </a:fld>
            <a:endParaRPr lang="en-US"/>
          </a:p>
        </p:txBody>
      </p:sp>
      <p:sp>
        <p:nvSpPr>
          <p:cNvPr id="3" name="TextBox 2"/>
          <p:cNvSpPr txBox="1"/>
          <p:nvPr/>
        </p:nvSpPr>
        <p:spPr>
          <a:xfrm>
            <a:off x="571687" y="2277632"/>
            <a:ext cx="7717414" cy="954107"/>
          </a:xfrm>
          <a:prstGeom prst="rect">
            <a:avLst/>
          </a:prstGeom>
          <a:noFill/>
        </p:spPr>
        <p:txBody>
          <a:bodyPr wrap="square" rtlCol="0">
            <a:spAutoFit/>
          </a:bodyPr>
          <a:lstStyle/>
          <a:p>
            <a:r>
              <a:rPr lang="en-US" sz="2800" dirty="0">
                <a:latin typeface="Tw Cen MT" panose="020B0602020104020603" pitchFamily="34" charset="0"/>
              </a:rPr>
              <a:t>The word that stands out in the list of “additional benefits” at the secondary level is                       .</a:t>
            </a:r>
            <a:endParaRPr lang="en-US" sz="2800" dirty="0">
              <a:solidFill>
                <a:srgbClr val="002060"/>
              </a:solidFill>
              <a:latin typeface="Tw Cen MT" panose="020B0602020104020603" pitchFamily="34" charset="0"/>
              <a:cs typeface="Calibri" panose="020F0502020204030204" pitchFamily="34" charset="0"/>
            </a:endParaRPr>
          </a:p>
        </p:txBody>
      </p:sp>
      <p:sp>
        <p:nvSpPr>
          <p:cNvPr id="4" name="TextBox 3">
            <a:extLst>
              <a:ext uri="{FF2B5EF4-FFF2-40B4-BE49-F238E27FC236}">
                <a16:creationId xmlns:a16="http://schemas.microsoft.com/office/drawing/2014/main" id="{843D6366-9BD5-47C2-92C4-D956823269AB}"/>
              </a:ext>
            </a:extLst>
          </p:cNvPr>
          <p:cNvSpPr txBox="1"/>
          <p:nvPr/>
        </p:nvSpPr>
        <p:spPr>
          <a:xfrm>
            <a:off x="5547578" y="2667000"/>
            <a:ext cx="2197909" cy="523220"/>
          </a:xfrm>
          <a:prstGeom prst="rect">
            <a:avLst/>
          </a:prstGeom>
          <a:noFill/>
        </p:spPr>
        <p:txBody>
          <a:bodyPr wrap="none" rtlCol="0">
            <a:spAutoFit/>
          </a:bodyPr>
          <a:lstStyle/>
          <a:p>
            <a:r>
              <a:rPr lang="en-US" sz="2800" dirty="0">
                <a:solidFill>
                  <a:srgbClr val="C00000"/>
                </a:solidFill>
                <a:latin typeface="Tw Cen MT" panose="020B0602020104020603" pitchFamily="34" charset="0"/>
              </a:rPr>
              <a:t>PREPARATION</a:t>
            </a:r>
            <a:endParaRPr lang="en-US" sz="2800" dirty="0">
              <a:solidFill>
                <a:srgbClr val="C00000"/>
              </a:solidFill>
            </a:endParaRPr>
          </a:p>
        </p:txBody>
      </p:sp>
      <p:sp>
        <p:nvSpPr>
          <p:cNvPr id="5" name="TextBox 4">
            <a:extLst>
              <a:ext uri="{FF2B5EF4-FFF2-40B4-BE49-F238E27FC236}">
                <a16:creationId xmlns:a16="http://schemas.microsoft.com/office/drawing/2014/main" id="{4779E101-F3E8-4BD7-BA78-EBCF3E656655}"/>
              </a:ext>
            </a:extLst>
          </p:cNvPr>
          <p:cNvSpPr txBox="1"/>
          <p:nvPr/>
        </p:nvSpPr>
        <p:spPr>
          <a:xfrm>
            <a:off x="581520" y="3581400"/>
            <a:ext cx="8458200" cy="1384995"/>
          </a:xfrm>
          <a:prstGeom prst="rect">
            <a:avLst/>
          </a:prstGeom>
          <a:noFill/>
        </p:spPr>
        <p:txBody>
          <a:bodyPr wrap="square" rtlCol="0">
            <a:spAutoFit/>
          </a:bodyPr>
          <a:lstStyle/>
          <a:p>
            <a:r>
              <a:rPr lang="es-MX" sz="2800" i="1" dirty="0">
                <a:latin typeface="Tw Cen MT" panose="020B0602020104020603" pitchFamily="34" charset="0"/>
              </a:rPr>
              <a:t>La palabra que se destaca en la lista de los beneficios adicionales de los programas DLI en secundaria es</a:t>
            </a:r>
            <a:br>
              <a:rPr lang="es-MX" sz="2800" i="1" dirty="0">
                <a:latin typeface="Tw Cen MT" panose="020B0602020104020603" pitchFamily="34" charset="0"/>
              </a:rPr>
            </a:br>
            <a:r>
              <a:rPr lang="es-MX" sz="2800" i="1" dirty="0">
                <a:latin typeface="Tw Cen MT" panose="020B0602020104020603" pitchFamily="34" charset="0"/>
              </a:rPr>
              <a:t>                     .</a:t>
            </a:r>
          </a:p>
        </p:txBody>
      </p:sp>
      <p:sp>
        <p:nvSpPr>
          <p:cNvPr id="6" name="TextBox 5">
            <a:extLst>
              <a:ext uri="{FF2B5EF4-FFF2-40B4-BE49-F238E27FC236}">
                <a16:creationId xmlns:a16="http://schemas.microsoft.com/office/drawing/2014/main" id="{89F72387-DD88-4B69-BE25-7CC55C129C58}"/>
              </a:ext>
            </a:extLst>
          </p:cNvPr>
          <p:cNvSpPr txBox="1"/>
          <p:nvPr/>
        </p:nvSpPr>
        <p:spPr>
          <a:xfrm>
            <a:off x="576603" y="4419600"/>
            <a:ext cx="2287101" cy="523220"/>
          </a:xfrm>
          <a:prstGeom prst="rect">
            <a:avLst/>
          </a:prstGeom>
          <a:noFill/>
        </p:spPr>
        <p:txBody>
          <a:bodyPr wrap="none" rtlCol="0">
            <a:spAutoFit/>
          </a:bodyPr>
          <a:lstStyle/>
          <a:p>
            <a:r>
              <a:rPr lang="en-US" sz="2800" i="1" dirty="0">
                <a:solidFill>
                  <a:srgbClr val="C00000"/>
                </a:solidFill>
                <a:latin typeface="Tw Cen MT" panose="020B0602020104020603" pitchFamily="34" charset="0"/>
              </a:rPr>
              <a:t>PREPARACIÓN</a:t>
            </a:r>
          </a:p>
        </p:txBody>
      </p:sp>
    </p:spTree>
    <p:extLst>
      <p:ext uri="{BB962C8B-B14F-4D97-AF65-F5344CB8AC3E}">
        <p14:creationId xmlns:p14="http://schemas.microsoft.com/office/powerpoint/2010/main" val="1581830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9B94B1-22CC-43E5-8757-42F2037051CD}"/>
              </a:ext>
            </a:extLst>
          </p:cNvPr>
          <p:cNvSpPr/>
          <p:nvPr/>
        </p:nvSpPr>
        <p:spPr>
          <a:xfrm>
            <a:off x="593734" y="3527554"/>
            <a:ext cx="8169265" cy="1815882"/>
          </a:xfrm>
          <a:prstGeom prst="rect">
            <a:avLst/>
          </a:prstGeom>
        </p:spPr>
        <p:txBody>
          <a:bodyPr wrap="square">
            <a:spAutoFit/>
          </a:bodyPr>
          <a:lstStyle/>
          <a:p>
            <a:r>
              <a:rPr lang="es-ES" sz="2800" i="1" dirty="0">
                <a:latin typeface="Tw Cen MT" panose="020B0602020104020603" pitchFamily="34" charset="0"/>
                <a:ea typeface="Calibri" panose="020F0502020204030204" pitchFamily="34" charset="0"/>
                <a:cs typeface="Times New Roman" panose="02020603050405020304" pitchFamily="18" charset="0"/>
              </a:rPr>
              <a:t>Los estudiantes que aprenden español como segundo idioma tienen una mayor oportunidad de alcanzar niveles altos de dominio si están en un programa DLI y  </a:t>
            </a:r>
            <a:br>
              <a:rPr lang="es-ES" sz="2800" i="1" dirty="0">
                <a:latin typeface="Tw Cen MT" panose="020B0602020104020603" pitchFamily="34" charset="0"/>
                <a:ea typeface="Calibri" panose="020F0502020204030204" pitchFamily="34" charset="0"/>
                <a:cs typeface="Times New Roman" panose="02020603050405020304" pitchFamily="18" charset="0"/>
              </a:rPr>
            </a:br>
            <a:r>
              <a:rPr lang="es-ES" sz="2800" i="1" dirty="0">
                <a:latin typeface="Tw Cen MT" panose="020B0602020104020603" pitchFamily="34" charset="0"/>
                <a:ea typeface="Calibri" panose="020F0502020204030204" pitchFamily="34" charset="0"/>
                <a:cs typeface="Times New Roman" panose="02020603050405020304" pitchFamily="18" charset="0"/>
              </a:rPr>
              <a:t>                                                    .</a:t>
            </a:r>
          </a:p>
        </p:txBody>
      </p:sp>
      <p:sp>
        <p:nvSpPr>
          <p:cNvPr id="2" name="Slide Number Placeholder 1"/>
          <p:cNvSpPr>
            <a:spLocks noGrp="1"/>
          </p:cNvSpPr>
          <p:nvPr>
            <p:ph type="sldNum" sz="quarter" idx="12"/>
          </p:nvPr>
        </p:nvSpPr>
        <p:spPr/>
        <p:txBody>
          <a:bodyPr/>
          <a:lstStyle/>
          <a:p>
            <a:fld id="{E59CB7E1-91DC-4272-BB44-E0360AD4D249}" type="slidenum">
              <a:rPr lang="en-US" smtClean="0"/>
              <a:t>18</a:t>
            </a:fld>
            <a:endParaRPr lang="en-US"/>
          </a:p>
        </p:txBody>
      </p:sp>
      <p:sp>
        <p:nvSpPr>
          <p:cNvPr id="3" name="TextBox 2"/>
          <p:cNvSpPr txBox="1"/>
          <p:nvPr/>
        </p:nvSpPr>
        <p:spPr>
          <a:xfrm>
            <a:off x="593734" y="1317642"/>
            <a:ext cx="7239000" cy="1815882"/>
          </a:xfrm>
          <a:prstGeom prst="rect">
            <a:avLst/>
          </a:prstGeom>
          <a:noFill/>
        </p:spPr>
        <p:txBody>
          <a:bodyPr wrap="square" rtlCol="0">
            <a:spAutoFit/>
          </a:bodyPr>
          <a:lstStyle/>
          <a:p>
            <a:r>
              <a:rPr lang="en-US" sz="2800" dirty="0">
                <a:latin typeface="Tw Cen MT" panose="020B0602020104020603" pitchFamily="34" charset="0"/>
                <a:cs typeface="Calibri" panose="020F0502020204030204" pitchFamily="34" charset="0"/>
              </a:rPr>
              <a:t>English home language students learning Spanish as a second language have a greater chance of reaching high levels of proficiency if they are in a DLI program and                                       .</a:t>
            </a:r>
            <a:endParaRPr lang="en-US" sz="2800" dirty="0"/>
          </a:p>
        </p:txBody>
      </p:sp>
      <p:sp>
        <p:nvSpPr>
          <p:cNvPr id="4" name="TextBox 3">
            <a:extLst>
              <a:ext uri="{FF2B5EF4-FFF2-40B4-BE49-F238E27FC236}">
                <a16:creationId xmlns:a16="http://schemas.microsoft.com/office/drawing/2014/main" id="{E4FE63DE-06C3-4B5C-9C6F-DCC8AFDB70EA}"/>
              </a:ext>
            </a:extLst>
          </p:cNvPr>
          <p:cNvSpPr txBox="1"/>
          <p:nvPr/>
        </p:nvSpPr>
        <p:spPr>
          <a:xfrm>
            <a:off x="3361210" y="2600980"/>
            <a:ext cx="3925755" cy="523220"/>
          </a:xfrm>
          <a:prstGeom prst="rect">
            <a:avLst/>
          </a:prstGeom>
          <a:noFill/>
        </p:spPr>
        <p:txBody>
          <a:bodyPr wrap="none" rtlCol="0">
            <a:spAutoFit/>
          </a:bodyPr>
          <a:lstStyle/>
          <a:p>
            <a:r>
              <a:rPr lang="en-US" sz="2800" dirty="0">
                <a:solidFill>
                  <a:srgbClr val="C00000"/>
                </a:solidFill>
                <a:latin typeface="Tw Cen MT" panose="020B0602020104020603" pitchFamily="34" charset="0"/>
              </a:rPr>
              <a:t>remain in it until grade 12</a:t>
            </a:r>
          </a:p>
        </p:txBody>
      </p:sp>
      <p:sp>
        <p:nvSpPr>
          <p:cNvPr id="5" name="Rectangle 4">
            <a:extLst>
              <a:ext uri="{FF2B5EF4-FFF2-40B4-BE49-F238E27FC236}">
                <a16:creationId xmlns:a16="http://schemas.microsoft.com/office/drawing/2014/main" id="{F74FDDA8-2185-49BA-A078-DFC274DF1B1C}"/>
              </a:ext>
            </a:extLst>
          </p:cNvPr>
          <p:cNvSpPr/>
          <p:nvPr/>
        </p:nvSpPr>
        <p:spPr>
          <a:xfrm>
            <a:off x="583902" y="4783359"/>
            <a:ext cx="5283497" cy="523220"/>
          </a:xfrm>
          <a:prstGeom prst="rect">
            <a:avLst/>
          </a:prstGeom>
        </p:spPr>
        <p:txBody>
          <a:bodyPr wrap="square">
            <a:spAutoFit/>
          </a:bodyPr>
          <a:lstStyle/>
          <a:p>
            <a:r>
              <a:rPr lang="es-ES" sz="2800" i="1" dirty="0">
                <a:solidFill>
                  <a:srgbClr val="C00000"/>
                </a:solidFill>
                <a:latin typeface="Tw Cen MT" panose="020B0602020104020603" pitchFamily="34" charset="0"/>
                <a:ea typeface="Calibri" panose="020F0502020204030204" pitchFamily="34" charset="0"/>
                <a:cs typeface="Times New Roman" panose="02020603050405020304" pitchFamily="18" charset="0"/>
              </a:rPr>
              <a:t>se mantienen en él hasta el grado 12</a:t>
            </a:r>
            <a:endParaRPr lang="en-US" sz="2800" i="1" dirty="0">
              <a:solidFill>
                <a:srgbClr val="C00000"/>
              </a:solidFill>
            </a:endParaRPr>
          </a:p>
        </p:txBody>
      </p:sp>
    </p:spTree>
    <p:extLst>
      <p:ext uri="{BB962C8B-B14F-4D97-AF65-F5344CB8AC3E}">
        <p14:creationId xmlns:p14="http://schemas.microsoft.com/office/powerpoint/2010/main" val="4271277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E35382E-FA14-401A-B528-64DABA831CF6}"/>
              </a:ext>
            </a:extLst>
          </p:cNvPr>
          <p:cNvSpPr/>
          <p:nvPr/>
        </p:nvSpPr>
        <p:spPr>
          <a:xfrm>
            <a:off x="672281" y="1899288"/>
            <a:ext cx="8153400" cy="954107"/>
          </a:xfrm>
          <a:prstGeom prst="rect">
            <a:avLst/>
          </a:prstGeom>
        </p:spPr>
        <p:txBody>
          <a:bodyPr wrap="square">
            <a:spAutoFit/>
          </a:bodyPr>
          <a:lstStyle/>
          <a:p>
            <a:r>
              <a:rPr lang="en-US" altLang="en-US" sz="2800" dirty="0">
                <a:latin typeface="Tw Cen MT" panose="020B0602020104020603" pitchFamily="34" charset="0"/>
                <a:ea typeface="Calibri" panose="020F0502020204030204" pitchFamily="34" charset="0"/>
                <a:cs typeface="Calibri" panose="020F0502020204030204" pitchFamily="34" charset="0"/>
              </a:rPr>
              <a:t>An additional benefit of DLI at the secondary level for Spanish home language speakers is being able to                                                                  </a:t>
            </a:r>
            <a:endParaRPr lang="en-US" sz="2800" dirty="0"/>
          </a:p>
        </p:txBody>
      </p:sp>
      <p:sp>
        <p:nvSpPr>
          <p:cNvPr id="3" name="TextBox 2">
            <a:extLst>
              <a:ext uri="{FF2B5EF4-FFF2-40B4-BE49-F238E27FC236}">
                <a16:creationId xmlns:a16="http://schemas.microsoft.com/office/drawing/2014/main" id="{527FE130-CF08-414E-A654-CE83600A6B9E}"/>
              </a:ext>
            </a:extLst>
          </p:cNvPr>
          <p:cNvSpPr txBox="1"/>
          <p:nvPr/>
        </p:nvSpPr>
        <p:spPr>
          <a:xfrm>
            <a:off x="655074" y="2717379"/>
            <a:ext cx="4621971" cy="523220"/>
          </a:xfrm>
          <a:prstGeom prst="rect">
            <a:avLst/>
          </a:prstGeom>
          <a:noFill/>
        </p:spPr>
        <p:txBody>
          <a:bodyPr wrap="square" rtlCol="0">
            <a:spAutoFit/>
          </a:bodyPr>
          <a:lstStyle/>
          <a:p>
            <a:r>
              <a:rPr lang="en-US" altLang="en-US" sz="2800" dirty="0">
                <a:solidFill>
                  <a:srgbClr val="C00000"/>
                </a:solidFill>
                <a:latin typeface="Tw Cen MT" panose="020B0602020104020603" pitchFamily="34" charset="0"/>
                <a:ea typeface="Calibri" panose="020F0502020204030204" pitchFamily="34" charset="0"/>
                <a:cs typeface="Calibri" panose="020F0502020204030204" pitchFamily="34" charset="0"/>
              </a:rPr>
              <a:t>maintain their cultural heritage</a:t>
            </a:r>
            <a:r>
              <a:rPr lang="en-US" altLang="en-US" sz="2800" dirty="0">
                <a:latin typeface="Tw Cen MT" panose="020B0602020104020603" pitchFamily="34" charset="0"/>
                <a:ea typeface="Calibri" panose="020F0502020204030204" pitchFamily="34" charset="0"/>
                <a:cs typeface="Calibri" panose="020F0502020204030204" pitchFamily="34" charset="0"/>
              </a:rPr>
              <a:t>.</a:t>
            </a:r>
            <a:endParaRPr lang="en-US" sz="2800" dirty="0"/>
          </a:p>
        </p:txBody>
      </p:sp>
      <p:sp>
        <p:nvSpPr>
          <p:cNvPr id="4" name="Rectangle 3">
            <a:extLst>
              <a:ext uri="{FF2B5EF4-FFF2-40B4-BE49-F238E27FC236}">
                <a16:creationId xmlns:a16="http://schemas.microsoft.com/office/drawing/2014/main" id="{85DDCE6D-02E0-4C98-85B0-5CB4D65F62B0}"/>
              </a:ext>
            </a:extLst>
          </p:cNvPr>
          <p:cNvSpPr/>
          <p:nvPr/>
        </p:nvSpPr>
        <p:spPr>
          <a:xfrm>
            <a:off x="3048000" y="3976779"/>
            <a:ext cx="4572000" cy="523220"/>
          </a:xfrm>
          <a:prstGeom prst="rect">
            <a:avLst/>
          </a:prstGeom>
        </p:spPr>
        <p:txBody>
          <a:bodyPr>
            <a:spAutoFit/>
          </a:bodyPr>
          <a:lstStyle/>
          <a:p>
            <a:r>
              <a:rPr lang="es-ES" sz="2800" i="1" dirty="0">
                <a:solidFill>
                  <a:srgbClr val="C00000"/>
                </a:solidFill>
                <a:latin typeface="Tw Cen MT" panose="020B0602020104020603" pitchFamily="34" charset="0"/>
              </a:rPr>
              <a:t>mantener su herencia cultural</a:t>
            </a:r>
            <a:endParaRPr lang="en-US" sz="2800" i="1" dirty="0">
              <a:solidFill>
                <a:srgbClr val="C00000"/>
              </a:solidFill>
            </a:endParaRPr>
          </a:p>
        </p:txBody>
      </p:sp>
      <p:sp>
        <p:nvSpPr>
          <p:cNvPr id="5" name="Rectangle 4">
            <a:extLst>
              <a:ext uri="{FF2B5EF4-FFF2-40B4-BE49-F238E27FC236}">
                <a16:creationId xmlns:a16="http://schemas.microsoft.com/office/drawing/2014/main" id="{8CB23864-DCAD-4010-96D4-13EE8544557A}"/>
              </a:ext>
            </a:extLst>
          </p:cNvPr>
          <p:cNvSpPr/>
          <p:nvPr/>
        </p:nvSpPr>
        <p:spPr>
          <a:xfrm>
            <a:off x="647700" y="3545892"/>
            <a:ext cx="7924800" cy="954107"/>
          </a:xfrm>
          <a:prstGeom prst="rect">
            <a:avLst/>
          </a:prstGeom>
        </p:spPr>
        <p:txBody>
          <a:bodyPr wrap="square">
            <a:spAutoFit/>
          </a:bodyPr>
          <a:lstStyle/>
          <a:p>
            <a:r>
              <a:rPr lang="es-ES" sz="2800" i="1" dirty="0">
                <a:latin typeface="Tw Cen MT" panose="020B0602020104020603" pitchFamily="34" charset="0"/>
              </a:rPr>
              <a:t>Un beneficio complementario para los hablantes de español es poder                                         . </a:t>
            </a:r>
            <a:endParaRPr lang="en-US" sz="2800" dirty="0"/>
          </a:p>
        </p:txBody>
      </p:sp>
    </p:spTree>
    <p:extLst>
      <p:ext uri="{BB962C8B-B14F-4D97-AF65-F5344CB8AC3E}">
        <p14:creationId xmlns:p14="http://schemas.microsoft.com/office/powerpoint/2010/main" val="1160207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DEAC297-9A3A-4035-AB3F-24B475CBDA7B}"/>
              </a:ext>
            </a:extLst>
          </p:cNvPr>
          <p:cNvSpPr/>
          <p:nvPr/>
        </p:nvSpPr>
        <p:spPr>
          <a:xfrm>
            <a:off x="616974" y="1752600"/>
            <a:ext cx="7924800" cy="1384995"/>
          </a:xfrm>
          <a:prstGeom prst="rect">
            <a:avLst/>
          </a:prstGeom>
        </p:spPr>
        <p:txBody>
          <a:bodyPr wrap="square">
            <a:spAutoFit/>
          </a:bodyPr>
          <a:lstStyle/>
          <a:p>
            <a:r>
              <a:rPr lang="en-US" sz="2800" dirty="0">
                <a:latin typeface="Tw Cen MT" panose="020B0602020104020603" pitchFamily="34" charset="0"/>
                <a:ea typeface="Calibri" panose="020F0502020204030204" pitchFamily="34" charset="0"/>
              </a:rPr>
              <a:t>Developing a climate in which all members of the school community are______________________</a:t>
            </a:r>
          </a:p>
          <a:p>
            <a:r>
              <a:rPr lang="en-US" sz="2800" dirty="0">
                <a:latin typeface="Tw Cen MT" panose="020B0602020104020603" pitchFamily="34" charset="0"/>
                <a:ea typeface="Calibri" panose="020F0502020204030204" pitchFamily="34" charset="0"/>
              </a:rPr>
              <a:t>should be the aim of all stakeholders.</a:t>
            </a:r>
            <a:endParaRPr lang="en-US" sz="2800" dirty="0"/>
          </a:p>
        </p:txBody>
      </p:sp>
      <p:sp>
        <p:nvSpPr>
          <p:cNvPr id="3" name="Rectangle 2">
            <a:extLst>
              <a:ext uri="{FF2B5EF4-FFF2-40B4-BE49-F238E27FC236}">
                <a16:creationId xmlns:a16="http://schemas.microsoft.com/office/drawing/2014/main" id="{C9D97721-4E2D-4A29-81F3-1E2C86D9E021}"/>
              </a:ext>
            </a:extLst>
          </p:cNvPr>
          <p:cNvSpPr/>
          <p:nvPr/>
        </p:nvSpPr>
        <p:spPr>
          <a:xfrm>
            <a:off x="609600" y="3657600"/>
            <a:ext cx="7924800" cy="1384995"/>
          </a:xfrm>
          <a:prstGeom prst="rect">
            <a:avLst/>
          </a:prstGeom>
        </p:spPr>
        <p:txBody>
          <a:bodyPr wrap="square">
            <a:spAutoFit/>
          </a:bodyPr>
          <a:lstStyle/>
          <a:p>
            <a:r>
              <a:rPr lang="es-MX" sz="2800" i="1" dirty="0">
                <a:latin typeface="Tw Cen MT" panose="020B0602020104020603" pitchFamily="34" charset="0"/>
              </a:rPr>
              <a:t>Desarrollar un clima en el que todos los miembros de la comunidad escolar sean _____________________</a:t>
            </a:r>
          </a:p>
          <a:p>
            <a:r>
              <a:rPr lang="es-MX" sz="2800" i="1" dirty="0">
                <a:latin typeface="Tw Cen MT" panose="020B0602020104020603" pitchFamily="34" charset="0"/>
              </a:rPr>
              <a:t>debe ser el objetivo de todas las partes interesadas.</a:t>
            </a:r>
            <a:endParaRPr lang="en-US" sz="2800" i="1" dirty="0"/>
          </a:p>
        </p:txBody>
      </p:sp>
    </p:spTree>
    <p:extLst>
      <p:ext uri="{BB962C8B-B14F-4D97-AF65-F5344CB8AC3E}">
        <p14:creationId xmlns:p14="http://schemas.microsoft.com/office/powerpoint/2010/main" val="1081989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E9B204-95B9-4936-A557-264C7A2A508F}"/>
              </a:ext>
            </a:extLst>
          </p:cNvPr>
          <p:cNvSpPr/>
          <p:nvPr/>
        </p:nvSpPr>
        <p:spPr>
          <a:xfrm>
            <a:off x="762000" y="1836676"/>
            <a:ext cx="6934200" cy="1384995"/>
          </a:xfrm>
          <a:prstGeom prst="rect">
            <a:avLst/>
          </a:prstGeom>
        </p:spPr>
        <p:txBody>
          <a:bodyPr wrap="square">
            <a:spAutoFit/>
          </a:bodyPr>
          <a:lstStyle/>
          <a:p>
            <a:r>
              <a:rPr lang="en-US" altLang="en-US" sz="2800" dirty="0">
                <a:latin typeface="Tw Cen MT" panose="020B0602020104020603" pitchFamily="34" charset="0"/>
                <a:ea typeface="Calibri" panose="020F0502020204030204" pitchFamily="34" charset="0"/>
                <a:cs typeface="Calibri" panose="020F0502020204030204" pitchFamily="34" charset="0"/>
              </a:rPr>
              <a:t>                                 attain a Level 4 (ACTFL Intermediate Low) on speaking assessments by the end of grade 12.</a:t>
            </a:r>
            <a:endParaRPr lang="en-US" sz="2800" dirty="0">
              <a:latin typeface="Tw Cen MT" panose="020B0602020104020603" pitchFamily="34" charset="0"/>
            </a:endParaRPr>
          </a:p>
        </p:txBody>
      </p:sp>
      <p:sp>
        <p:nvSpPr>
          <p:cNvPr id="3" name="TextBox 2">
            <a:extLst>
              <a:ext uri="{FF2B5EF4-FFF2-40B4-BE49-F238E27FC236}">
                <a16:creationId xmlns:a16="http://schemas.microsoft.com/office/drawing/2014/main" id="{3079040E-B2FF-473E-AB15-375533CFFA39}"/>
              </a:ext>
            </a:extLst>
          </p:cNvPr>
          <p:cNvSpPr txBox="1"/>
          <p:nvPr/>
        </p:nvSpPr>
        <p:spPr>
          <a:xfrm>
            <a:off x="762000" y="1836676"/>
            <a:ext cx="3331361" cy="523220"/>
          </a:xfrm>
          <a:prstGeom prst="rect">
            <a:avLst/>
          </a:prstGeom>
          <a:noFill/>
        </p:spPr>
        <p:txBody>
          <a:bodyPr wrap="none" rtlCol="0">
            <a:spAutoFit/>
          </a:bodyPr>
          <a:lstStyle/>
          <a:p>
            <a:r>
              <a:rPr lang="en-US" altLang="en-US" sz="2800" dirty="0">
                <a:solidFill>
                  <a:srgbClr val="C00000"/>
                </a:solidFill>
                <a:latin typeface="Tw Cen MT" panose="020B0602020104020603" pitchFamily="34" charset="0"/>
                <a:ea typeface="Calibri" panose="020F0502020204030204" pitchFamily="34" charset="0"/>
                <a:cs typeface="Calibri" panose="020F0502020204030204" pitchFamily="34" charset="0"/>
              </a:rPr>
              <a:t>Almost all DLI students</a:t>
            </a:r>
            <a:endParaRPr lang="en-US" sz="2800" dirty="0">
              <a:solidFill>
                <a:srgbClr val="C00000"/>
              </a:solidFill>
            </a:endParaRPr>
          </a:p>
        </p:txBody>
      </p:sp>
      <p:sp>
        <p:nvSpPr>
          <p:cNvPr id="4" name="Rectangle 3">
            <a:extLst>
              <a:ext uri="{FF2B5EF4-FFF2-40B4-BE49-F238E27FC236}">
                <a16:creationId xmlns:a16="http://schemas.microsoft.com/office/drawing/2014/main" id="{90EE00D6-1858-4F13-8424-C862DE494153}"/>
              </a:ext>
            </a:extLst>
          </p:cNvPr>
          <p:cNvSpPr/>
          <p:nvPr/>
        </p:nvSpPr>
        <p:spPr>
          <a:xfrm>
            <a:off x="560439" y="3581400"/>
            <a:ext cx="8229600" cy="1384995"/>
          </a:xfrm>
          <a:prstGeom prst="rect">
            <a:avLst/>
          </a:prstGeom>
        </p:spPr>
        <p:txBody>
          <a:bodyPr wrap="square">
            <a:spAutoFit/>
          </a:bodyPr>
          <a:lstStyle/>
          <a:p>
            <a:r>
              <a:rPr lang="es-ES" sz="2800" i="1" dirty="0">
                <a:latin typeface="Tw Cen MT" panose="020B0602020104020603" pitchFamily="34" charset="0"/>
                <a:cs typeface="Angsana New" panose="020B0502040204020203" pitchFamily="18" charset="-34"/>
              </a:rPr>
              <a:t> 												  tienen éxito </a:t>
            </a:r>
            <a:br>
              <a:rPr lang="es-ES" sz="2800" i="1" dirty="0">
                <a:latin typeface="Tw Cen MT" panose="020B0602020104020603" pitchFamily="34" charset="0"/>
                <a:cs typeface="Angsana New" panose="020B0502040204020203" pitchFamily="18" charset="-34"/>
              </a:rPr>
            </a:br>
            <a:r>
              <a:rPr lang="es-ES" sz="2800" i="1" dirty="0">
                <a:latin typeface="Tw Cen MT" panose="020B0602020104020603" pitchFamily="34" charset="0"/>
                <a:cs typeface="Angsana New" panose="020B0502040204020203" pitchFamily="18" charset="-34"/>
              </a:rPr>
              <a:t>para alcanzar el nivel 4 (Intermedio-Bajo de ACTFL) en los exámenes orales al finalizar la preparatoria.</a:t>
            </a:r>
            <a:endParaRPr lang="en-US" sz="2800" i="1" dirty="0">
              <a:latin typeface="Tw Cen MT" panose="020B0602020104020603" pitchFamily="34" charset="0"/>
              <a:cs typeface="Angsana New" panose="020B0502040204020203" pitchFamily="18" charset="-34"/>
            </a:endParaRPr>
          </a:p>
        </p:txBody>
      </p:sp>
      <p:sp>
        <p:nvSpPr>
          <p:cNvPr id="5" name="TextBox 4">
            <a:extLst>
              <a:ext uri="{FF2B5EF4-FFF2-40B4-BE49-F238E27FC236}">
                <a16:creationId xmlns:a16="http://schemas.microsoft.com/office/drawing/2014/main" id="{E77206F9-DC13-433C-BDEF-FCBB430F1450}"/>
              </a:ext>
            </a:extLst>
          </p:cNvPr>
          <p:cNvSpPr txBox="1"/>
          <p:nvPr/>
        </p:nvSpPr>
        <p:spPr>
          <a:xfrm>
            <a:off x="593776" y="3159276"/>
            <a:ext cx="5867400" cy="954107"/>
          </a:xfrm>
          <a:prstGeom prst="rect">
            <a:avLst/>
          </a:prstGeom>
          <a:noFill/>
        </p:spPr>
        <p:txBody>
          <a:bodyPr wrap="square" rtlCol="0">
            <a:spAutoFit/>
          </a:bodyPr>
          <a:lstStyle/>
          <a:p>
            <a:r>
              <a:rPr lang="es-ES" sz="2800" i="1" dirty="0">
                <a:solidFill>
                  <a:srgbClr val="C00000"/>
                </a:solidFill>
                <a:latin typeface="Tw Cen MT" panose="020B0602020104020603" pitchFamily="34" charset="0"/>
                <a:cs typeface="Angsana New" panose="020B0502040204020203" pitchFamily="18" charset="-34"/>
              </a:rPr>
              <a:t>                                               Virtualmente todos los estudiantes de DLI </a:t>
            </a:r>
            <a:endParaRPr lang="en-US" sz="2800" i="1" dirty="0"/>
          </a:p>
        </p:txBody>
      </p:sp>
    </p:spTree>
    <p:extLst>
      <p:ext uri="{BB962C8B-B14F-4D97-AF65-F5344CB8AC3E}">
        <p14:creationId xmlns:p14="http://schemas.microsoft.com/office/powerpoint/2010/main" val="3173940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21</a:t>
            </a:fld>
            <a:endParaRPr lang="en-US"/>
          </a:p>
        </p:txBody>
      </p:sp>
      <p:sp>
        <p:nvSpPr>
          <p:cNvPr id="3" name="TextBox 2"/>
          <p:cNvSpPr txBox="1"/>
          <p:nvPr/>
        </p:nvSpPr>
        <p:spPr>
          <a:xfrm>
            <a:off x="609600" y="2190662"/>
            <a:ext cx="8229600" cy="954107"/>
          </a:xfrm>
          <a:prstGeom prst="rect">
            <a:avLst/>
          </a:prstGeom>
          <a:noFill/>
        </p:spPr>
        <p:txBody>
          <a:bodyPr wrap="square" rtlCol="0">
            <a:spAutoFit/>
          </a:bodyPr>
          <a:lstStyle/>
          <a:p>
            <a:r>
              <a:rPr lang="en-US" sz="2800" dirty="0">
                <a:latin typeface="Tw Cen MT" panose="020B0602020104020603" pitchFamily="34" charset="0"/>
                <a:cs typeface="Calibri" panose="020F0502020204030204" pitchFamily="34" charset="0"/>
              </a:rPr>
              <a:t>Two-way dual language education is an effective way </a:t>
            </a:r>
            <a:br>
              <a:rPr lang="en-US" sz="2800" dirty="0">
                <a:latin typeface="Tw Cen MT" panose="020B0602020104020603" pitchFamily="34" charset="0"/>
                <a:cs typeface="Calibri" panose="020F0502020204030204" pitchFamily="34" charset="0"/>
              </a:rPr>
            </a:br>
            <a:r>
              <a:rPr lang="en-US" sz="2800" dirty="0">
                <a:latin typeface="Tw Cen MT" panose="020B0602020104020603" pitchFamily="34" charset="0"/>
                <a:cs typeface="Calibri" panose="020F0502020204030204" pitchFamily="34" charset="0"/>
              </a:rPr>
              <a:t>to improve the                                      of </a:t>
            </a:r>
            <a:r>
              <a:rPr lang="en-US" sz="2800" u="sng" dirty="0">
                <a:latin typeface="Tw Cen MT" panose="020B0602020104020603" pitchFamily="34" charset="0"/>
                <a:cs typeface="Calibri" panose="020F0502020204030204" pitchFamily="34" charset="0"/>
              </a:rPr>
              <a:t>all students</a:t>
            </a:r>
            <a:r>
              <a:rPr lang="en-US" sz="2800" dirty="0">
                <a:latin typeface="Tw Cen MT" panose="020B0602020104020603" pitchFamily="34" charset="0"/>
                <a:cs typeface="Calibri" panose="020F0502020204030204" pitchFamily="34" charset="0"/>
              </a:rPr>
              <a:t>.</a:t>
            </a:r>
            <a:endParaRPr lang="en-US" sz="2800" dirty="0">
              <a:solidFill>
                <a:srgbClr val="002060"/>
              </a:solidFill>
              <a:latin typeface="Tw Cen MT" panose="020B0602020104020603" pitchFamily="34" charset="0"/>
              <a:cs typeface="Calibri" panose="020F0502020204030204" pitchFamily="34" charset="0"/>
            </a:endParaRPr>
          </a:p>
        </p:txBody>
      </p:sp>
      <p:sp>
        <p:nvSpPr>
          <p:cNvPr id="4" name="TextBox 3">
            <a:extLst>
              <a:ext uri="{FF2B5EF4-FFF2-40B4-BE49-F238E27FC236}">
                <a16:creationId xmlns:a16="http://schemas.microsoft.com/office/drawing/2014/main" id="{6D08D93F-0417-49C6-9BB1-F7DF7F1A69F4}"/>
              </a:ext>
            </a:extLst>
          </p:cNvPr>
          <p:cNvSpPr txBox="1"/>
          <p:nvPr/>
        </p:nvSpPr>
        <p:spPr>
          <a:xfrm>
            <a:off x="2743200" y="2621549"/>
            <a:ext cx="3810000" cy="523220"/>
          </a:xfrm>
          <a:prstGeom prst="rect">
            <a:avLst/>
          </a:prstGeom>
          <a:noFill/>
        </p:spPr>
        <p:txBody>
          <a:bodyPr wrap="square" rtlCol="0">
            <a:spAutoFit/>
          </a:bodyPr>
          <a:lstStyle/>
          <a:p>
            <a:r>
              <a:rPr lang="en-US" sz="2800" dirty="0">
                <a:solidFill>
                  <a:srgbClr val="C00000"/>
                </a:solidFill>
                <a:latin typeface="Tw Cen MT" panose="020B0602020104020603" pitchFamily="34" charset="0"/>
                <a:cs typeface="Calibri" panose="020F0502020204030204" pitchFamily="34" charset="0"/>
              </a:rPr>
              <a:t>reading and math scores</a:t>
            </a:r>
            <a:endParaRPr lang="en-US" sz="2800" dirty="0">
              <a:solidFill>
                <a:srgbClr val="C00000"/>
              </a:solidFill>
            </a:endParaRPr>
          </a:p>
        </p:txBody>
      </p:sp>
      <p:sp>
        <p:nvSpPr>
          <p:cNvPr id="5" name="Rectangle 4">
            <a:extLst>
              <a:ext uri="{FF2B5EF4-FFF2-40B4-BE49-F238E27FC236}">
                <a16:creationId xmlns:a16="http://schemas.microsoft.com/office/drawing/2014/main" id="{5B074D6B-96B8-4F90-A001-F43C146E42CB}"/>
              </a:ext>
            </a:extLst>
          </p:cNvPr>
          <p:cNvSpPr/>
          <p:nvPr/>
        </p:nvSpPr>
        <p:spPr>
          <a:xfrm>
            <a:off x="609600" y="3555992"/>
            <a:ext cx="7667211" cy="1384995"/>
          </a:xfrm>
          <a:prstGeom prst="rect">
            <a:avLst/>
          </a:prstGeom>
        </p:spPr>
        <p:txBody>
          <a:bodyPr wrap="square">
            <a:spAutoFit/>
          </a:bodyPr>
          <a:lstStyle/>
          <a:p>
            <a:r>
              <a:rPr lang="es-ES" sz="2800" i="1" dirty="0">
                <a:latin typeface="Tw Cen MT" panose="020B0602020104020603" pitchFamily="34" charset="0"/>
                <a:ea typeface="Calibri" panose="020F0502020204030204" pitchFamily="34" charset="0"/>
                <a:cs typeface="Times New Roman" panose="02020603050405020304" pitchFamily="18" charset="0"/>
              </a:rPr>
              <a:t>La educación DLI bidireccional es una forma efectiva para mejorar</a:t>
            </a:r>
          </a:p>
          <a:p>
            <a:r>
              <a:rPr lang="es-ES" sz="2800" i="1" dirty="0">
                <a:latin typeface="Tw Cen MT" panose="020B0602020104020603" pitchFamily="34" charset="0"/>
                <a:ea typeface="Calibri" panose="020F0502020204030204" pitchFamily="34" charset="0"/>
                <a:cs typeface="Times New Roman" panose="02020603050405020304" pitchFamily="18" charset="0"/>
              </a:rPr>
              <a:t>de </a:t>
            </a:r>
            <a:r>
              <a:rPr lang="es-ES" sz="2800" i="1" u="sng" dirty="0">
                <a:latin typeface="Tw Cen MT" panose="020B0602020104020603" pitchFamily="34" charset="0"/>
                <a:ea typeface="Calibri" panose="020F0502020204030204" pitchFamily="34" charset="0"/>
                <a:cs typeface="Times New Roman" panose="02020603050405020304" pitchFamily="18" charset="0"/>
              </a:rPr>
              <a:t>todos los estudiantes.</a:t>
            </a:r>
            <a:endParaRPr lang="en-US" sz="2800" i="1" dirty="0"/>
          </a:p>
        </p:txBody>
      </p:sp>
      <p:sp>
        <p:nvSpPr>
          <p:cNvPr id="6" name="Rectangle 5">
            <a:extLst>
              <a:ext uri="{FF2B5EF4-FFF2-40B4-BE49-F238E27FC236}">
                <a16:creationId xmlns:a16="http://schemas.microsoft.com/office/drawing/2014/main" id="{88855AD5-803D-4F34-A78C-597E31634D89}"/>
              </a:ext>
            </a:extLst>
          </p:cNvPr>
          <p:cNvSpPr/>
          <p:nvPr/>
        </p:nvSpPr>
        <p:spPr>
          <a:xfrm>
            <a:off x="2572284" y="3986879"/>
            <a:ext cx="5398401" cy="523220"/>
          </a:xfrm>
          <a:prstGeom prst="rect">
            <a:avLst/>
          </a:prstGeom>
        </p:spPr>
        <p:txBody>
          <a:bodyPr wrap="none">
            <a:spAutoFit/>
          </a:bodyPr>
          <a:lstStyle/>
          <a:p>
            <a:r>
              <a:rPr lang="es-ES" sz="2800" i="1" dirty="0">
                <a:solidFill>
                  <a:srgbClr val="C00000"/>
                </a:solidFill>
                <a:latin typeface="Tw Cen MT" panose="020B0602020104020603" pitchFamily="34" charset="0"/>
                <a:ea typeface="Calibri" panose="020F0502020204030204" pitchFamily="34" charset="0"/>
                <a:cs typeface="Times New Roman" panose="02020603050405020304" pitchFamily="18" charset="0"/>
              </a:rPr>
              <a:t>los puntajes en lectura y matemáticas </a:t>
            </a:r>
            <a:endParaRPr lang="en-US" sz="2800" i="1" dirty="0">
              <a:solidFill>
                <a:srgbClr val="C00000"/>
              </a:solidFill>
            </a:endParaRPr>
          </a:p>
        </p:txBody>
      </p:sp>
    </p:spTree>
    <p:extLst>
      <p:ext uri="{BB962C8B-B14F-4D97-AF65-F5344CB8AC3E}">
        <p14:creationId xmlns:p14="http://schemas.microsoft.com/office/powerpoint/2010/main" val="441883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1DE953-ED5D-47FE-A7B6-1925EDFD46F6}"/>
              </a:ext>
            </a:extLst>
          </p:cNvPr>
          <p:cNvSpPr/>
          <p:nvPr/>
        </p:nvSpPr>
        <p:spPr>
          <a:xfrm>
            <a:off x="838200" y="3733800"/>
            <a:ext cx="7162800" cy="954107"/>
          </a:xfrm>
          <a:prstGeom prst="rect">
            <a:avLst/>
          </a:prstGeom>
        </p:spPr>
        <p:txBody>
          <a:bodyPr wrap="square">
            <a:spAutoFit/>
          </a:bodyPr>
          <a:lstStyle/>
          <a:p>
            <a:r>
              <a:rPr lang="es-ES" sz="2800" i="1" dirty="0">
                <a:latin typeface="Tw Cen MT" panose="020B0602020104020603" pitchFamily="34" charset="0"/>
              </a:rPr>
              <a:t>Está claro que la preparatoria no es punto final, sino un               </a:t>
            </a:r>
            <a:r>
              <a:rPr lang="es-ES" sz="2800" dirty="0">
                <a:latin typeface="Tw Cen MT" panose="020B0602020104020603" pitchFamily="34" charset="0"/>
              </a:rPr>
              <a:t>.</a:t>
            </a:r>
            <a:endParaRPr lang="en-US" sz="2800" dirty="0">
              <a:latin typeface="Tw Cen MT" panose="020B0602020104020603" pitchFamily="34" charset="0"/>
            </a:endParaRPr>
          </a:p>
        </p:txBody>
      </p:sp>
      <p:sp>
        <p:nvSpPr>
          <p:cNvPr id="3" name="Rectangle 2">
            <a:extLst>
              <a:ext uri="{FF2B5EF4-FFF2-40B4-BE49-F238E27FC236}">
                <a16:creationId xmlns:a16="http://schemas.microsoft.com/office/drawing/2014/main" id="{3A836EA1-F034-426F-B187-CA560CC53B44}"/>
              </a:ext>
            </a:extLst>
          </p:cNvPr>
          <p:cNvSpPr/>
          <p:nvPr/>
        </p:nvSpPr>
        <p:spPr>
          <a:xfrm>
            <a:off x="838200" y="2362200"/>
            <a:ext cx="7391400" cy="954107"/>
          </a:xfrm>
          <a:prstGeom prst="rect">
            <a:avLst/>
          </a:prstGeom>
        </p:spPr>
        <p:txBody>
          <a:bodyPr wrap="square">
            <a:spAutoFit/>
          </a:bodyPr>
          <a:lstStyle/>
          <a:p>
            <a:r>
              <a:rPr lang="en-US" sz="2800" dirty="0">
                <a:latin typeface="Tw Cen MT" panose="020B0602020104020603" pitchFamily="34" charset="0"/>
              </a:rPr>
              <a:t>It is clear that high school is not the end point, but a                     . </a:t>
            </a:r>
          </a:p>
        </p:txBody>
      </p:sp>
      <p:sp>
        <p:nvSpPr>
          <p:cNvPr id="4" name="TextBox 3">
            <a:extLst>
              <a:ext uri="{FF2B5EF4-FFF2-40B4-BE49-F238E27FC236}">
                <a16:creationId xmlns:a16="http://schemas.microsoft.com/office/drawing/2014/main" id="{D627BEBC-8BC4-4B13-B95A-6EB4233F913A}"/>
              </a:ext>
            </a:extLst>
          </p:cNvPr>
          <p:cNvSpPr txBox="1"/>
          <p:nvPr/>
        </p:nvSpPr>
        <p:spPr>
          <a:xfrm>
            <a:off x="1143000" y="2793087"/>
            <a:ext cx="2148345" cy="523220"/>
          </a:xfrm>
          <a:prstGeom prst="rect">
            <a:avLst/>
          </a:prstGeom>
          <a:noFill/>
        </p:spPr>
        <p:txBody>
          <a:bodyPr wrap="none" rtlCol="0">
            <a:spAutoFit/>
          </a:bodyPr>
          <a:lstStyle/>
          <a:p>
            <a:r>
              <a:rPr lang="en-US" sz="2800" dirty="0">
                <a:solidFill>
                  <a:srgbClr val="C00000"/>
                </a:solidFill>
                <a:latin typeface="Tw Cen MT" panose="020B0602020104020603" pitchFamily="34" charset="0"/>
              </a:rPr>
              <a:t>steppingstone</a:t>
            </a:r>
          </a:p>
        </p:txBody>
      </p:sp>
      <p:sp>
        <p:nvSpPr>
          <p:cNvPr id="6" name="TextBox 5">
            <a:extLst>
              <a:ext uri="{FF2B5EF4-FFF2-40B4-BE49-F238E27FC236}">
                <a16:creationId xmlns:a16="http://schemas.microsoft.com/office/drawing/2014/main" id="{9FFF0D2B-C64F-4C68-850A-D90A3B044085}"/>
              </a:ext>
            </a:extLst>
          </p:cNvPr>
          <p:cNvSpPr txBox="1"/>
          <p:nvPr/>
        </p:nvSpPr>
        <p:spPr>
          <a:xfrm>
            <a:off x="1905000" y="4164687"/>
            <a:ext cx="1529265" cy="523220"/>
          </a:xfrm>
          <a:prstGeom prst="rect">
            <a:avLst/>
          </a:prstGeom>
          <a:noFill/>
        </p:spPr>
        <p:txBody>
          <a:bodyPr wrap="none" rtlCol="0">
            <a:spAutoFit/>
          </a:bodyPr>
          <a:lstStyle/>
          <a:p>
            <a:r>
              <a:rPr lang="es-ES" sz="2800" i="1" dirty="0">
                <a:solidFill>
                  <a:srgbClr val="C00000"/>
                </a:solidFill>
                <a:latin typeface="Tw Cen MT" panose="020B0602020104020603" pitchFamily="34" charset="0"/>
              </a:rPr>
              <a:t>trampolín</a:t>
            </a:r>
            <a:endParaRPr lang="en-US" sz="2800" i="1" dirty="0"/>
          </a:p>
        </p:txBody>
      </p:sp>
    </p:spTree>
    <p:extLst>
      <p:ext uri="{BB962C8B-B14F-4D97-AF65-F5344CB8AC3E}">
        <p14:creationId xmlns:p14="http://schemas.microsoft.com/office/powerpoint/2010/main" val="385023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59F838-6856-4CF6-ADA5-6D1E1A3CC0AA}"/>
              </a:ext>
            </a:extLst>
          </p:cNvPr>
          <p:cNvSpPr/>
          <p:nvPr/>
        </p:nvSpPr>
        <p:spPr>
          <a:xfrm>
            <a:off x="609600" y="1983731"/>
            <a:ext cx="7620000" cy="954107"/>
          </a:xfrm>
          <a:prstGeom prst="rect">
            <a:avLst/>
          </a:prstGeom>
        </p:spPr>
        <p:txBody>
          <a:bodyPr wrap="square">
            <a:spAutoFit/>
          </a:bodyPr>
          <a:lstStyle/>
          <a:p>
            <a:r>
              <a:rPr lang="en-US" sz="2800" dirty="0">
                <a:latin typeface="Tw Cen MT" panose="020B0602020104020603" pitchFamily="34" charset="0"/>
                <a:ea typeface="Calibri" panose="020F0502020204030204" pitchFamily="34" charset="0"/>
                <a:cs typeface="Calibri" panose="020F0502020204030204" pitchFamily="34" charset="0"/>
              </a:rPr>
              <a:t>An important developmental milestone happens </a:t>
            </a:r>
          </a:p>
          <a:p>
            <a:r>
              <a:rPr lang="en-US" sz="2800" dirty="0">
                <a:latin typeface="Tw Cen MT" panose="020B0602020104020603" pitchFamily="34" charset="0"/>
                <a:ea typeface="Calibri" panose="020F0502020204030204" pitchFamily="34" charset="0"/>
                <a:cs typeface="Calibri" panose="020F0502020204030204" pitchFamily="34" charset="0"/>
              </a:rPr>
              <a:t>_______________ and lasts ________________. </a:t>
            </a:r>
            <a:endParaRPr lang="en-US" sz="2800" dirty="0"/>
          </a:p>
        </p:txBody>
      </p:sp>
      <p:sp>
        <p:nvSpPr>
          <p:cNvPr id="3" name="Rectangle 2">
            <a:extLst>
              <a:ext uri="{FF2B5EF4-FFF2-40B4-BE49-F238E27FC236}">
                <a16:creationId xmlns:a16="http://schemas.microsoft.com/office/drawing/2014/main" id="{271E958B-C19D-4E6E-BEB6-5F9891FE7FDD}"/>
              </a:ext>
            </a:extLst>
          </p:cNvPr>
          <p:cNvSpPr/>
          <p:nvPr/>
        </p:nvSpPr>
        <p:spPr>
          <a:xfrm>
            <a:off x="609600" y="3733800"/>
            <a:ext cx="7273413" cy="954107"/>
          </a:xfrm>
          <a:prstGeom prst="rect">
            <a:avLst/>
          </a:prstGeom>
        </p:spPr>
        <p:txBody>
          <a:bodyPr wrap="square">
            <a:spAutoFit/>
          </a:bodyPr>
          <a:lstStyle/>
          <a:p>
            <a:r>
              <a:rPr lang="es-MX" sz="2800" i="1" dirty="0">
                <a:latin typeface="Tw Cen MT" panose="020B0602020104020603" pitchFamily="34" charset="0"/>
              </a:rPr>
              <a:t>Un logro importante del desarrollo ocurre justo ______________ y dura hasta ______________.</a:t>
            </a:r>
            <a:endParaRPr lang="en-US" sz="2800" i="1" dirty="0"/>
          </a:p>
        </p:txBody>
      </p:sp>
    </p:spTree>
    <p:extLst>
      <p:ext uri="{BB962C8B-B14F-4D97-AF65-F5344CB8AC3E}">
        <p14:creationId xmlns:p14="http://schemas.microsoft.com/office/powerpoint/2010/main" val="2911461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4</a:t>
            </a:fld>
            <a:endParaRPr lang="en-US"/>
          </a:p>
        </p:txBody>
      </p:sp>
      <p:sp>
        <p:nvSpPr>
          <p:cNvPr id="6" name="TextBox 5">
            <a:extLst>
              <a:ext uri="{FF2B5EF4-FFF2-40B4-BE49-F238E27FC236}">
                <a16:creationId xmlns:a16="http://schemas.microsoft.com/office/drawing/2014/main" id="{CF506387-9237-4A06-96FC-55894889221E}"/>
              </a:ext>
            </a:extLst>
          </p:cNvPr>
          <p:cNvSpPr txBox="1"/>
          <p:nvPr/>
        </p:nvSpPr>
        <p:spPr>
          <a:xfrm>
            <a:off x="685800" y="2057400"/>
            <a:ext cx="7696200" cy="1384995"/>
          </a:xfrm>
          <a:prstGeom prst="rect">
            <a:avLst/>
          </a:prstGeom>
          <a:noFill/>
        </p:spPr>
        <p:txBody>
          <a:bodyPr wrap="square" rtlCol="0">
            <a:spAutoFit/>
          </a:bodyPr>
          <a:lstStyle/>
          <a:p>
            <a:r>
              <a:rPr lang="en-US" sz="2800" dirty="0">
                <a:latin typeface="Tw Cen MT" panose="020B0602020104020603" pitchFamily="34" charset="0"/>
              </a:rPr>
              <a:t>One benefit of secondary DLI programs is the continued development of _____________________.</a:t>
            </a:r>
          </a:p>
        </p:txBody>
      </p:sp>
      <p:sp>
        <p:nvSpPr>
          <p:cNvPr id="3" name="Rectangle 2">
            <a:extLst>
              <a:ext uri="{FF2B5EF4-FFF2-40B4-BE49-F238E27FC236}">
                <a16:creationId xmlns:a16="http://schemas.microsoft.com/office/drawing/2014/main" id="{8F307E23-BF53-449B-A05B-77189A63D396}"/>
              </a:ext>
            </a:extLst>
          </p:cNvPr>
          <p:cNvSpPr/>
          <p:nvPr/>
        </p:nvSpPr>
        <p:spPr>
          <a:xfrm>
            <a:off x="685800" y="3657600"/>
            <a:ext cx="7696200" cy="1538883"/>
          </a:xfrm>
          <a:prstGeom prst="rect">
            <a:avLst/>
          </a:prstGeom>
        </p:spPr>
        <p:txBody>
          <a:bodyPr wrap="square">
            <a:spAutoFit/>
          </a:bodyPr>
          <a:lstStyle/>
          <a:p>
            <a:pPr>
              <a:spcBef>
                <a:spcPts val="600"/>
              </a:spcBef>
              <a:spcAft>
                <a:spcPts val="600"/>
              </a:spcAft>
            </a:pPr>
            <a:r>
              <a:rPr lang="en-US" sz="2800" i="1" dirty="0">
                <a:latin typeface="Tw Cen MT" panose="020B0602020104020603" pitchFamily="34" charset="0"/>
              </a:rPr>
              <a:t>Un </a:t>
            </a:r>
            <a:r>
              <a:rPr lang="en-US" sz="2800" i="1" dirty="0" err="1">
                <a:latin typeface="Tw Cen MT" panose="020B0602020104020603" pitchFamily="34" charset="0"/>
              </a:rPr>
              <a:t>beneficio</a:t>
            </a:r>
            <a:r>
              <a:rPr lang="en-US" sz="2800" i="1" dirty="0">
                <a:latin typeface="Tw Cen MT" panose="020B0602020104020603" pitchFamily="34" charset="0"/>
              </a:rPr>
              <a:t> de los </a:t>
            </a:r>
            <a:r>
              <a:rPr lang="en-US" sz="2800" i="1" dirty="0" err="1">
                <a:latin typeface="Tw Cen MT" panose="020B0602020104020603" pitchFamily="34" charset="0"/>
              </a:rPr>
              <a:t>programas</a:t>
            </a:r>
            <a:r>
              <a:rPr lang="en-US" sz="2800" i="1" dirty="0">
                <a:latin typeface="Tw Cen MT" panose="020B0602020104020603" pitchFamily="34" charset="0"/>
              </a:rPr>
              <a:t> DLI </a:t>
            </a:r>
            <a:r>
              <a:rPr lang="en-US" sz="2800" i="1" dirty="0" err="1">
                <a:latin typeface="Tw Cen MT" panose="020B0602020104020603" pitchFamily="34" charset="0"/>
              </a:rPr>
              <a:t>en</a:t>
            </a:r>
            <a:r>
              <a:rPr lang="en-US" sz="2800" i="1" dirty="0">
                <a:latin typeface="Tw Cen MT" panose="020B0602020104020603" pitchFamily="34" charset="0"/>
              </a:rPr>
              <a:t> </a:t>
            </a:r>
            <a:r>
              <a:rPr lang="en-US" sz="2800" i="1" dirty="0" err="1">
                <a:latin typeface="Tw Cen MT" panose="020B0602020104020603" pitchFamily="34" charset="0"/>
              </a:rPr>
              <a:t>secundaria</a:t>
            </a:r>
            <a:r>
              <a:rPr lang="en-US" sz="2800" i="1" dirty="0">
                <a:latin typeface="Tw Cen MT" panose="020B0602020104020603" pitchFamily="34" charset="0"/>
              </a:rPr>
              <a:t> es el continuo </a:t>
            </a:r>
            <a:r>
              <a:rPr lang="en-US" sz="2800" i="1" dirty="0" err="1">
                <a:latin typeface="Tw Cen MT" panose="020B0602020104020603" pitchFamily="34" charset="0"/>
              </a:rPr>
              <a:t>desarrollo</a:t>
            </a:r>
            <a:r>
              <a:rPr lang="en-US" sz="2800" i="1" dirty="0">
                <a:latin typeface="Tw Cen MT" panose="020B0602020104020603" pitchFamily="34" charset="0"/>
              </a:rPr>
              <a:t> del</a:t>
            </a:r>
          </a:p>
          <a:p>
            <a:pPr>
              <a:spcBef>
                <a:spcPts val="600"/>
              </a:spcBef>
              <a:spcAft>
                <a:spcPts val="600"/>
              </a:spcAft>
            </a:pPr>
            <a:r>
              <a:rPr lang="es-ES" sz="2800" i="1" dirty="0">
                <a:solidFill>
                  <a:schemeClr val="dk1"/>
                </a:solidFill>
                <a:latin typeface="Tw Cen MT" panose="020B0602020104020603" pitchFamily="34" charset="0"/>
              </a:rPr>
              <a:t>______________________</a:t>
            </a:r>
          </a:p>
        </p:txBody>
      </p:sp>
    </p:spTree>
    <p:extLst>
      <p:ext uri="{BB962C8B-B14F-4D97-AF65-F5344CB8AC3E}">
        <p14:creationId xmlns:p14="http://schemas.microsoft.com/office/powerpoint/2010/main" val="1225379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39B2B8F-9116-454A-A686-26B5BC2CE2E2}"/>
              </a:ext>
            </a:extLst>
          </p:cNvPr>
          <p:cNvSpPr/>
          <p:nvPr/>
        </p:nvSpPr>
        <p:spPr>
          <a:xfrm>
            <a:off x="609600" y="2133600"/>
            <a:ext cx="8229600" cy="954107"/>
          </a:xfrm>
          <a:prstGeom prst="rect">
            <a:avLst/>
          </a:prstGeom>
        </p:spPr>
        <p:txBody>
          <a:bodyPr wrap="square">
            <a:spAutoFit/>
          </a:bodyPr>
          <a:lstStyle/>
          <a:p>
            <a:r>
              <a:rPr lang="en-US" sz="2800" dirty="0">
                <a:latin typeface="Tw Cen MT" panose="020B0602020104020603" pitchFamily="34" charset="0"/>
                <a:ea typeface="Calibri" panose="020F0502020204030204" pitchFamily="34" charset="0"/>
                <a:cs typeface="Calibri" panose="020F0502020204030204" pitchFamily="34" charset="0"/>
              </a:rPr>
              <a:t>_______________  is not the end, but rather just the beginning of a wonderful academic journey. </a:t>
            </a:r>
            <a:endParaRPr lang="en-US" sz="2800" dirty="0"/>
          </a:p>
        </p:txBody>
      </p:sp>
      <p:sp>
        <p:nvSpPr>
          <p:cNvPr id="3" name="TextBox 2">
            <a:extLst>
              <a:ext uri="{FF2B5EF4-FFF2-40B4-BE49-F238E27FC236}">
                <a16:creationId xmlns:a16="http://schemas.microsoft.com/office/drawing/2014/main" id="{938C2AC8-BB6D-49C1-918B-63AA954F1CE5}"/>
              </a:ext>
            </a:extLst>
          </p:cNvPr>
          <p:cNvSpPr txBox="1"/>
          <p:nvPr/>
        </p:nvSpPr>
        <p:spPr>
          <a:xfrm>
            <a:off x="685800" y="3657600"/>
            <a:ext cx="8229601" cy="954107"/>
          </a:xfrm>
          <a:prstGeom prst="rect">
            <a:avLst/>
          </a:prstGeom>
          <a:noFill/>
        </p:spPr>
        <p:txBody>
          <a:bodyPr wrap="square" rtlCol="0">
            <a:spAutoFit/>
          </a:bodyPr>
          <a:lstStyle/>
          <a:p>
            <a:r>
              <a:rPr lang="es-ES" sz="2800" i="1" dirty="0">
                <a:latin typeface="Tw Cen MT" panose="020B0602020104020603" pitchFamily="34" charset="0"/>
              </a:rPr>
              <a:t>_______________ es, por lo tanto, no el final sino más bien el principio de un maravilloso viaje académico. </a:t>
            </a:r>
            <a:endParaRPr lang="en-US" sz="2800" i="1" dirty="0"/>
          </a:p>
        </p:txBody>
      </p:sp>
    </p:spTree>
    <p:extLst>
      <p:ext uri="{BB962C8B-B14F-4D97-AF65-F5344CB8AC3E}">
        <p14:creationId xmlns:p14="http://schemas.microsoft.com/office/powerpoint/2010/main" val="1536134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6</a:t>
            </a:fld>
            <a:endParaRPr lang="en-US"/>
          </a:p>
        </p:txBody>
      </p:sp>
      <p:sp>
        <p:nvSpPr>
          <p:cNvPr id="3" name="TextBox 2"/>
          <p:cNvSpPr txBox="1"/>
          <p:nvPr/>
        </p:nvSpPr>
        <p:spPr>
          <a:xfrm>
            <a:off x="533400" y="2262608"/>
            <a:ext cx="8534400" cy="954107"/>
          </a:xfrm>
          <a:prstGeom prst="rect">
            <a:avLst/>
          </a:prstGeom>
          <a:noFill/>
        </p:spPr>
        <p:txBody>
          <a:bodyPr wrap="square" rtlCol="0">
            <a:spAutoFit/>
          </a:bodyPr>
          <a:lstStyle/>
          <a:p>
            <a:r>
              <a:rPr lang="en-US" sz="2800" dirty="0">
                <a:latin typeface="Tw Cen MT" panose="020B0602020104020603" pitchFamily="34" charset="0"/>
              </a:rPr>
              <a:t>The word that stands out in the list of additional benefits of DLI at the secondary level is _____________.</a:t>
            </a:r>
            <a:endParaRPr lang="en-US" sz="2800" dirty="0">
              <a:solidFill>
                <a:srgbClr val="002060"/>
              </a:solidFill>
              <a:latin typeface="Tw Cen MT" panose="020B0602020104020603" pitchFamily="34" charset="0"/>
              <a:cs typeface="Calibri" panose="020F0502020204030204" pitchFamily="34" charset="0"/>
            </a:endParaRPr>
          </a:p>
        </p:txBody>
      </p:sp>
      <p:sp>
        <p:nvSpPr>
          <p:cNvPr id="4" name="TextBox 3">
            <a:extLst>
              <a:ext uri="{FF2B5EF4-FFF2-40B4-BE49-F238E27FC236}">
                <a16:creationId xmlns:a16="http://schemas.microsoft.com/office/drawing/2014/main" id="{520E1E62-708D-4872-8972-B8F4F6131980}"/>
              </a:ext>
            </a:extLst>
          </p:cNvPr>
          <p:cNvSpPr txBox="1"/>
          <p:nvPr/>
        </p:nvSpPr>
        <p:spPr>
          <a:xfrm>
            <a:off x="609600" y="3657600"/>
            <a:ext cx="8458200" cy="1384995"/>
          </a:xfrm>
          <a:prstGeom prst="rect">
            <a:avLst/>
          </a:prstGeom>
          <a:noFill/>
        </p:spPr>
        <p:txBody>
          <a:bodyPr wrap="square" rtlCol="0">
            <a:spAutoFit/>
          </a:bodyPr>
          <a:lstStyle/>
          <a:p>
            <a:r>
              <a:rPr lang="es-MX" sz="2800" i="1" dirty="0">
                <a:latin typeface="Tw Cen MT" panose="020B0602020104020603" pitchFamily="34" charset="0"/>
              </a:rPr>
              <a:t>La palabra que se destaca en la lista de los beneficios adicionales de los programas DLI en secundaria es _______________.</a:t>
            </a:r>
          </a:p>
        </p:txBody>
      </p:sp>
    </p:spTree>
    <p:extLst>
      <p:ext uri="{BB962C8B-B14F-4D97-AF65-F5344CB8AC3E}">
        <p14:creationId xmlns:p14="http://schemas.microsoft.com/office/powerpoint/2010/main" val="389986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9CB7E1-91DC-4272-BB44-E0360AD4D249}" type="slidenum">
              <a:rPr lang="en-US" smtClean="0"/>
              <a:t>7</a:t>
            </a:fld>
            <a:endParaRPr lang="en-US"/>
          </a:p>
        </p:txBody>
      </p:sp>
      <p:sp>
        <p:nvSpPr>
          <p:cNvPr id="3" name="TextBox 2"/>
          <p:cNvSpPr txBox="1"/>
          <p:nvPr/>
        </p:nvSpPr>
        <p:spPr>
          <a:xfrm>
            <a:off x="685800" y="1483893"/>
            <a:ext cx="8305800" cy="1815882"/>
          </a:xfrm>
          <a:prstGeom prst="rect">
            <a:avLst/>
          </a:prstGeom>
          <a:noFill/>
        </p:spPr>
        <p:txBody>
          <a:bodyPr wrap="square" rtlCol="0">
            <a:spAutoFit/>
          </a:bodyPr>
          <a:lstStyle/>
          <a:p>
            <a:r>
              <a:rPr lang="en-US" sz="2800" dirty="0">
                <a:latin typeface="Tw Cen MT" panose="020B0602020104020603" pitchFamily="34" charset="0"/>
                <a:cs typeface="Calibri" panose="020F0502020204030204" pitchFamily="34" charset="0"/>
              </a:rPr>
              <a:t>English home language students learning Spanish as a second language have a greater chance of reaching high levels of proficiency if they are in a DLI program and ________________________.</a:t>
            </a:r>
            <a:endParaRPr lang="en-US" sz="2800" dirty="0"/>
          </a:p>
        </p:txBody>
      </p:sp>
      <p:sp>
        <p:nvSpPr>
          <p:cNvPr id="5" name="TextBox 4">
            <a:extLst>
              <a:ext uri="{FF2B5EF4-FFF2-40B4-BE49-F238E27FC236}">
                <a16:creationId xmlns:a16="http://schemas.microsoft.com/office/drawing/2014/main" id="{6D7D44D9-ADED-447C-ADEF-F0FFE1D25052}"/>
              </a:ext>
            </a:extLst>
          </p:cNvPr>
          <p:cNvSpPr txBox="1"/>
          <p:nvPr/>
        </p:nvSpPr>
        <p:spPr>
          <a:xfrm>
            <a:off x="705465" y="3722213"/>
            <a:ext cx="8001000" cy="1815882"/>
          </a:xfrm>
          <a:prstGeom prst="rect">
            <a:avLst/>
          </a:prstGeom>
          <a:noFill/>
        </p:spPr>
        <p:txBody>
          <a:bodyPr wrap="square" rtlCol="0">
            <a:spAutoFit/>
          </a:bodyPr>
          <a:lstStyle/>
          <a:p>
            <a:r>
              <a:rPr lang="es-ES" sz="2800" i="1" dirty="0">
                <a:latin typeface="Tw Cen MT" panose="020B0602020104020603" pitchFamily="34" charset="0"/>
                <a:ea typeface="Calibri" panose="020F0502020204030204" pitchFamily="34" charset="0"/>
                <a:cs typeface="Times New Roman" panose="02020603050405020304" pitchFamily="18" charset="0"/>
              </a:rPr>
              <a:t>Los estudiantes que aprenden español como segundo idioma tienen una mayor oportunidad de alcanzar niveles altos de dominio si están en un programa DLI y</a:t>
            </a:r>
          </a:p>
          <a:p>
            <a:r>
              <a:rPr lang="es-ES" sz="2800" i="1" dirty="0">
                <a:latin typeface="Tw Cen MT" panose="020B0602020104020603" pitchFamily="34" charset="0"/>
                <a:cs typeface="Times New Roman" panose="02020603050405020304" pitchFamily="18" charset="0"/>
              </a:rPr>
              <a:t>__________________________.</a:t>
            </a:r>
            <a:endParaRPr lang="en-US" sz="2800" i="1" dirty="0"/>
          </a:p>
        </p:txBody>
      </p:sp>
    </p:spTree>
    <p:extLst>
      <p:ext uri="{BB962C8B-B14F-4D97-AF65-F5344CB8AC3E}">
        <p14:creationId xmlns:p14="http://schemas.microsoft.com/office/powerpoint/2010/main" val="245307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E35382E-FA14-401A-B528-64DABA831CF6}"/>
              </a:ext>
            </a:extLst>
          </p:cNvPr>
          <p:cNvSpPr/>
          <p:nvPr/>
        </p:nvSpPr>
        <p:spPr>
          <a:xfrm>
            <a:off x="685800" y="1787390"/>
            <a:ext cx="8001000" cy="1384995"/>
          </a:xfrm>
          <a:prstGeom prst="rect">
            <a:avLst/>
          </a:prstGeom>
        </p:spPr>
        <p:txBody>
          <a:bodyPr wrap="square">
            <a:spAutoFit/>
          </a:bodyPr>
          <a:lstStyle/>
          <a:p>
            <a:r>
              <a:rPr lang="en-US" altLang="en-US" sz="2800" dirty="0">
                <a:latin typeface="Tw Cen MT" panose="020B0602020104020603" pitchFamily="34" charset="0"/>
                <a:ea typeface="Calibri" panose="020F0502020204030204" pitchFamily="34" charset="0"/>
                <a:cs typeface="Calibri" panose="020F0502020204030204" pitchFamily="34" charset="0"/>
              </a:rPr>
              <a:t>An additional benefit of DLI at the secondary level for Spanish home language speakers is being able to ________________________. </a:t>
            </a:r>
            <a:endParaRPr lang="en-US" sz="2800" dirty="0"/>
          </a:p>
        </p:txBody>
      </p:sp>
      <p:sp>
        <p:nvSpPr>
          <p:cNvPr id="3" name="Rectangle 2">
            <a:extLst>
              <a:ext uri="{FF2B5EF4-FFF2-40B4-BE49-F238E27FC236}">
                <a16:creationId xmlns:a16="http://schemas.microsoft.com/office/drawing/2014/main" id="{CEE3449D-81E7-4B20-AFBF-1F3575BC05BA}"/>
              </a:ext>
            </a:extLst>
          </p:cNvPr>
          <p:cNvSpPr/>
          <p:nvPr/>
        </p:nvSpPr>
        <p:spPr>
          <a:xfrm>
            <a:off x="228600" y="3648744"/>
            <a:ext cx="8001000" cy="954107"/>
          </a:xfrm>
          <a:prstGeom prst="rect">
            <a:avLst/>
          </a:prstGeom>
        </p:spPr>
        <p:txBody>
          <a:bodyPr wrap="square">
            <a:spAutoFit/>
          </a:bodyPr>
          <a:lstStyle/>
          <a:p>
            <a:pPr lvl="1" defTabSz="914400">
              <a:buClr>
                <a:schemeClr val="tx1"/>
              </a:buClr>
            </a:pPr>
            <a:r>
              <a:rPr lang="es-ES" sz="2800" i="1" dirty="0">
                <a:latin typeface="Tw Cen MT" panose="020B0602020104020603" pitchFamily="34" charset="0"/>
              </a:rPr>
              <a:t>Un beneficio complementario para los hablantes de español es poder __________________________.</a:t>
            </a:r>
            <a:endParaRPr lang="en-US" altLang="en-US" sz="2800" i="1" dirty="0">
              <a:latin typeface="Tw Cen MT" panose="020B0602020104020603" pitchFamily="34" charset="0"/>
            </a:endParaRPr>
          </a:p>
        </p:txBody>
      </p:sp>
    </p:spTree>
    <p:extLst>
      <p:ext uri="{BB962C8B-B14F-4D97-AF65-F5344CB8AC3E}">
        <p14:creationId xmlns:p14="http://schemas.microsoft.com/office/powerpoint/2010/main" val="2012781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E9B204-95B9-4936-A557-264C7A2A508F}"/>
              </a:ext>
            </a:extLst>
          </p:cNvPr>
          <p:cNvSpPr/>
          <p:nvPr/>
        </p:nvSpPr>
        <p:spPr>
          <a:xfrm>
            <a:off x="762000" y="1836676"/>
            <a:ext cx="6934200" cy="1384995"/>
          </a:xfrm>
          <a:prstGeom prst="rect">
            <a:avLst/>
          </a:prstGeom>
        </p:spPr>
        <p:txBody>
          <a:bodyPr wrap="square">
            <a:spAutoFit/>
          </a:bodyPr>
          <a:lstStyle/>
          <a:p>
            <a:r>
              <a:rPr lang="en-US" altLang="en-US" sz="2800" dirty="0">
                <a:latin typeface="Tw Cen MT" panose="020B0602020104020603" pitchFamily="34" charset="0"/>
                <a:ea typeface="Calibri" panose="020F0502020204030204" pitchFamily="34" charset="0"/>
                <a:cs typeface="Calibri" panose="020F0502020204030204" pitchFamily="34" charset="0"/>
              </a:rPr>
              <a:t>_______________________attain a Level 4 (ACTFL Intermediate Low) on speaking assessments by the end of grade 12.</a:t>
            </a:r>
            <a:endParaRPr lang="en-US" sz="2800" dirty="0">
              <a:latin typeface="Tw Cen MT" panose="020B0602020104020603" pitchFamily="34" charset="0"/>
            </a:endParaRPr>
          </a:p>
        </p:txBody>
      </p:sp>
      <p:sp>
        <p:nvSpPr>
          <p:cNvPr id="4" name="Rectangle 3">
            <a:extLst>
              <a:ext uri="{FF2B5EF4-FFF2-40B4-BE49-F238E27FC236}">
                <a16:creationId xmlns:a16="http://schemas.microsoft.com/office/drawing/2014/main" id="{90EE00D6-1858-4F13-8424-C862DE494153}"/>
              </a:ext>
            </a:extLst>
          </p:cNvPr>
          <p:cNvSpPr/>
          <p:nvPr/>
        </p:nvSpPr>
        <p:spPr>
          <a:xfrm>
            <a:off x="560439" y="3581400"/>
            <a:ext cx="8229600" cy="1384995"/>
          </a:xfrm>
          <a:prstGeom prst="rect">
            <a:avLst/>
          </a:prstGeom>
        </p:spPr>
        <p:txBody>
          <a:bodyPr wrap="square">
            <a:spAutoFit/>
          </a:bodyPr>
          <a:lstStyle/>
          <a:p>
            <a:r>
              <a:rPr lang="es-ES" sz="2800" i="1" dirty="0">
                <a:latin typeface="Tw Cen MT" panose="020B0602020104020603" pitchFamily="34" charset="0"/>
                <a:cs typeface="Angsana New" panose="020B0502040204020203" pitchFamily="18" charset="-34"/>
              </a:rPr>
              <a:t>_______________________ tienen éxito </a:t>
            </a:r>
            <a:br>
              <a:rPr lang="es-ES" sz="2800" i="1" dirty="0">
                <a:latin typeface="Tw Cen MT" panose="020B0602020104020603" pitchFamily="34" charset="0"/>
                <a:cs typeface="Angsana New" panose="020B0502040204020203" pitchFamily="18" charset="-34"/>
              </a:rPr>
            </a:br>
            <a:r>
              <a:rPr lang="es-ES" sz="2800" i="1" dirty="0">
                <a:latin typeface="Tw Cen MT" panose="020B0602020104020603" pitchFamily="34" charset="0"/>
                <a:cs typeface="Angsana New" panose="020B0502040204020203" pitchFamily="18" charset="-34"/>
              </a:rPr>
              <a:t>para alcanzar el nivel 4 (Intermedio-Bajo de ACTFL) en los exámenes orales al finalizar la preparatoria. </a:t>
            </a:r>
            <a:endParaRPr lang="en-US" sz="2800" i="1" dirty="0">
              <a:latin typeface="Tw Cen MT" panose="020B0602020104020603" pitchFamily="34" charset="0"/>
              <a:cs typeface="Angsana New" panose="020B0502040204020203" pitchFamily="18" charset="-34"/>
            </a:endParaRPr>
          </a:p>
        </p:txBody>
      </p:sp>
    </p:spTree>
    <p:extLst>
      <p:ext uri="{BB962C8B-B14F-4D97-AF65-F5344CB8AC3E}">
        <p14:creationId xmlns:p14="http://schemas.microsoft.com/office/powerpoint/2010/main" val="177868190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Organic</Template>
  <TotalTime>1292</TotalTime>
  <Words>938</Words>
  <Application>Microsoft Macintosh PowerPoint</Application>
  <PresentationFormat>On-screen Show (4:3)</PresentationFormat>
  <Paragraphs>109</Paragraphs>
  <Slides>22</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Garamond</vt:lpstr>
      <vt:lpstr>Tw Cen MT</vt:lpstr>
      <vt:lpstr>Organic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Maureen</dc:creator>
  <cp:lastModifiedBy>Diane J Tedick PhD</cp:lastModifiedBy>
  <cp:revision>66</cp:revision>
  <dcterms:created xsi:type="dcterms:W3CDTF">2019-03-15T00:42:48Z</dcterms:created>
  <dcterms:modified xsi:type="dcterms:W3CDTF">2021-05-31T18:52:55Z</dcterms:modified>
</cp:coreProperties>
</file>