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88" r:id="rId3"/>
    <p:sldId id="289" r:id="rId4"/>
    <p:sldId id="290" r:id="rId5"/>
    <p:sldId id="291" r:id="rId6"/>
    <p:sldId id="284" r:id="rId7"/>
    <p:sldId id="285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BC200C-7827-495A-BA29-4DDA6D6F601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1050FE-8581-4F14-8DFE-91B945FD5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55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1241F52-88B2-434E-8994-AA52B43BC75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3C80665-9DF9-4B96-AB94-F123E28FEA35}" type="datetimeFigureOut">
              <a:rPr lang="en-US" smtClean="0"/>
              <a:t>10/15/2012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4114800"/>
            <a:ext cx="7692880" cy="2057400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CARLA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October 20, 2012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10000"/>
              </a:lnSpc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Pete Cobin, Ph.D., Washoe County School District</a:t>
            </a:r>
            <a:endParaRPr lang="en-US" sz="1900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10000"/>
              </a:lnSpc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Abby Barajas, Gisela Daniel, and Lucy Castillo</a:t>
            </a:r>
            <a:br>
              <a:rPr lang="en-US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Mt. Rose Elementary, Reno, NV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2192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Increasing Spanish Complexity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TWI Math Classes K-2</a:t>
            </a:r>
          </a:p>
        </p:txBody>
      </p:sp>
      <p:pic>
        <p:nvPicPr>
          <p:cNvPr id="4100" name="Picture 4" descr="http://www.washoecountyschools.org/mtrose/files/header_mt_ros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79" r="1099"/>
          <a:stretch/>
        </p:blipFill>
        <p:spPr bwMode="auto">
          <a:xfrm>
            <a:off x="2189794" y="2521974"/>
            <a:ext cx="4078612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26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398" y="236609"/>
            <a:ext cx="7398272" cy="6314157"/>
            <a:chOff x="130868" y="-697573"/>
            <a:chExt cx="5840726" cy="5820803"/>
          </a:xfrm>
        </p:grpSpPr>
        <p:grpSp>
          <p:nvGrpSpPr>
            <p:cNvPr id="6" name="Group 5"/>
            <p:cNvGrpSpPr/>
            <p:nvPr/>
          </p:nvGrpSpPr>
          <p:grpSpPr>
            <a:xfrm>
              <a:off x="986230" y="419598"/>
              <a:ext cx="4985364" cy="4703632"/>
              <a:chOff x="-118175" y="-174169"/>
              <a:chExt cx="4985364" cy="4703632"/>
            </a:xfrm>
          </p:grpSpPr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-111096" y="-174169"/>
                <a:ext cx="4971210" cy="599619"/>
              </a:xfrm>
              <a:prstGeom prst="rect">
                <a:avLst/>
              </a:prstGeom>
              <a:solidFill>
                <a:srgbClr val="B2A1C7">
                  <a:alpha val="34118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effectLst/>
                    <a:latin typeface="Cambria"/>
                    <a:ea typeface="Calibri"/>
                    <a:cs typeface="Times New Roman"/>
                  </a:rPr>
                  <a:t>1. Can students name </a:t>
                </a:r>
                <a:r>
                  <a:rPr lang="en-US" b="1" dirty="0">
                    <a:effectLst/>
                    <a:latin typeface="Cambria"/>
                    <a:ea typeface="Calibri"/>
                    <a:cs typeface="Times New Roman"/>
                  </a:rPr>
                  <a:t>things</a:t>
                </a:r>
                <a:r>
                  <a:rPr lang="en-US" dirty="0">
                    <a:effectLst/>
                    <a:latin typeface="Cambria"/>
                    <a:ea typeface="Calibri"/>
                    <a:cs typeface="Times New Roman"/>
                  </a:rPr>
                  <a:t> they see at school?</a:t>
                </a:r>
                <a:endParaRPr lang="en-US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800100" lvl="1" indent="-342900">
                  <a:lnSpc>
                    <a:spcPct val="115000"/>
                  </a:lnSpc>
                  <a:buFont typeface="Symbol"/>
                  <a:buChar char=""/>
                  <a:tabLst>
                    <a:tab pos="457200" algn="l"/>
                  </a:tabLst>
                </a:pPr>
                <a:r>
                  <a:rPr lang="en-US" i="1" dirty="0" smtClean="0">
                    <a:effectLst/>
                    <a:latin typeface="Cambria"/>
                    <a:ea typeface="Calibri"/>
                    <a:cs typeface="Times New Roman"/>
                  </a:rPr>
                  <a:t>Draw a picture and label it.— “Door.”</a:t>
                </a:r>
              </a:p>
            </p:txBody>
          </p:sp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-111096" y="504480"/>
                <a:ext cx="4971210" cy="702462"/>
              </a:xfrm>
              <a:prstGeom prst="rect">
                <a:avLst/>
              </a:prstGeom>
              <a:solidFill>
                <a:srgbClr val="B2A1C7">
                  <a:alpha val="34118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effectLst/>
                    <a:latin typeface="Cambria"/>
                    <a:ea typeface="Calibri"/>
                    <a:cs typeface="Times New Roman"/>
                  </a:rPr>
                  <a:t>2. Can students describe </a:t>
                </a:r>
                <a:r>
                  <a:rPr lang="en-US" b="1" dirty="0" smtClean="0">
                    <a:effectLst/>
                    <a:latin typeface="Cambria"/>
                    <a:ea typeface="Calibri"/>
                    <a:cs typeface="Times New Roman"/>
                  </a:rPr>
                  <a:t>quantities</a:t>
                </a:r>
                <a:r>
                  <a:rPr lang="en-US" dirty="0" smtClean="0">
                    <a:effectLst/>
                    <a:latin typeface="Cambria"/>
                    <a:ea typeface="Calibri"/>
                    <a:cs typeface="Times New Roman"/>
                  </a:rPr>
                  <a:t>?  </a:t>
                </a:r>
                <a:endParaRPr lang="en-US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800100" lvl="1" indent="-342900">
                  <a:lnSpc>
                    <a:spcPct val="115000"/>
                  </a:lnSpc>
                  <a:buFont typeface="Symbol"/>
                  <a:buChar char=""/>
                  <a:tabLst>
                    <a:tab pos="457200" algn="l"/>
                  </a:tabLst>
                </a:pPr>
                <a:r>
                  <a:rPr lang="en-US" i="1" dirty="0" smtClean="0">
                    <a:effectLst/>
                    <a:latin typeface="Cambria"/>
                    <a:ea typeface="Calibri"/>
                    <a:cs typeface="Times New Roman"/>
                  </a:rPr>
                  <a:t>How many are there?— “13 race car on my road.”</a:t>
                </a:r>
                <a:endParaRPr lang="en-US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-111096" y="1277189"/>
                <a:ext cx="4971210" cy="913147"/>
              </a:xfrm>
              <a:prstGeom prst="rect">
                <a:avLst/>
              </a:prstGeom>
              <a:solidFill>
                <a:srgbClr val="B2A1C7">
                  <a:alpha val="34118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effectLst/>
                    <a:latin typeface="Cambria"/>
                    <a:ea typeface="Calibri"/>
                    <a:cs typeface="Times New Roman"/>
                  </a:rPr>
                  <a:t>3. Can students </a:t>
                </a:r>
                <a:r>
                  <a:rPr lang="en-US" dirty="0" smtClean="0">
                    <a:effectLst/>
                    <a:latin typeface="Cambria"/>
                    <a:ea typeface="Calibri"/>
                    <a:cs typeface="Times New Roman"/>
                  </a:rPr>
                  <a:t>express </a:t>
                </a:r>
                <a:r>
                  <a:rPr lang="en-US" b="1" dirty="0" smtClean="0">
                    <a:effectLst/>
                    <a:latin typeface="Cambria"/>
                    <a:ea typeface="Calibri"/>
                    <a:cs typeface="Times New Roman"/>
                  </a:rPr>
                  <a:t>facts</a:t>
                </a:r>
                <a:r>
                  <a:rPr lang="en-US" dirty="0" smtClean="0">
                    <a:effectLst/>
                    <a:latin typeface="Cambria"/>
                    <a:ea typeface="Calibri"/>
                    <a:cs typeface="Times New Roman"/>
                  </a:rPr>
                  <a:t> </a:t>
                </a:r>
                <a:r>
                  <a:rPr lang="en-US" dirty="0">
                    <a:effectLst/>
                    <a:latin typeface="Cambria"/>
                    <a:ea typeface="Calibri"/>
                    <a:cs typeface="Times New Roman"/>
                  </a:rPr>
                  <a:t>using simple </a:t>
                </a:r>
                <a:r>
                  <a:rPr lang="en-US" dirty="0" smtClean="0">
                    <a:effectLst/>
                    <a:latin typeface="Cambria"/>
                    <a:ea typeface="Calibri"/>
                    <a:cs typeface="Times New Roman"/>
                  </a:rPr>
                  <a:t>sentences?</a:t>
                </a:r>
                <a:endParaRPr lang="en-US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800100" lvl="1" indent="-342900">
                  <a:lnSpc>
                    <a:spcPct val="115000"/>
                  </a:lnSpc>
                  <a:buFont typeface="Symbol"/>
                  <a:buChar char=""/>
                  <a:tabLst>
                    <a:tab pos="490855" algn="l"/>
                  </a:tabLst>
                </a:pPr>
                <a:r>
                  <a:rPr lang="en-US" i="1" dirty="0" smtClean="0">
                    <a:effectLst/>
                    <a:latin typeface="Cambria"/>
                    <a:ea typeface="Calibri"/>
                    <a:cs typeface="Times New Roman"/>
                  </a:rPr>
                  <a:t>What did you learn</a:t>
                </a:r>
                <a:r>
                  <a:rPr lang="en-US" i="1" dirty="0" smtClean="0">
                    <a:latin typeface="Cambria"/>
                    <a:ea typeface="Calibri"/>
                    <a:cs typeface="Times New Roman"/>
                  </a:rPr>
                  <a:t>?— </a:t>
                </a:r>
                <a:r>
                  <a:rPr lang="en-US" i="1" dirty="0">
                    <a:latin typeface="Cambria"/>
                    <a:ea typeface="Calibri"/>
                    <a:cs typeface="Times New Roman"/>
                  </a:rPr>
                  <a:t>“You make a sphere with your </a:t>
                </a:r>
                <a:r>
                  <a:rPr lang="en-US" i="1" dirty="0" smtClean="0">
                    <a:latin typeface="Cambria"/>
                    <a:ea typeface="Calibri"/>
                    <a:cs typeface="Times New Roman"/>
                  </a:rPr>
                  <a:t>hands because </a:t>
                </a:r>
                <a:r>
                  <a:rPr lang="en-US" i="1" dirty="0">
                    <a:latin typeface="Cambria"/>
                    <a:ea typeface="Calibri"/>
                    <a:cs typeface="Times New Roman"/>
                  </a:rPr>
                  <a:t>it is a 3D shape</a:t>
                </a:r>
                <a:r>
                  <a:rPr lang="en-US" i="1" dirty="0" smtClean="0">
                    <a:latin typeface="Cambria"/>
                    <a:ea typeface="Calibri"/>
                    <a:cs typeface="Times New Roman"/>
                  </a:rPr>
                  <a:t>.”</a:t>
                </a:r>
                <a:endParaRPr lang="en-US" i="1" dirty="0">
                  <a:latin typeface="Cambria"/>
                  <a:ea typeface="Calibri"/>
                  <a:cs typeface="Times New Roman"/>
                </a:endParaRPr>
              </a:p>
              <a:p>
                <a:pPr marL="800100" lvl="1" indent="-342900">
                  <a:lnSpc>
                    <a:spcPct val="115000"/>
                  </a:lnSpc>
                  <a:buFont typeface="Symbol"/>
                  <a:buChar char=""/>
                  <a:tabLst>
                    <a:tab pos="490855" algn="l"/>
                  </a:tabLst>
                </a:pP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-118175" y="2274685"/>
                <a:ext cx="4985364" cy="913253"/>
              </a:xfrm>
              <a:prstGeom prst="rect">
                <a:avLst/>
              </a:prstGeom>
              <a:solidFill>
                <a:srgbClr val="B2A1C7">
                  <a:alpha val="34118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dirty="0">
                    <a:effectLst/>
                    <a:latin typeface="Cambria"/>
                    <a:ea typeface="Calibri"/>
                    <a:cs typeface="Times New Roman"/>
                  </a:rPr>
                  <a:t>4. </a:t>
                </a:r>
                <a:r>
                  <a:rPr lang="en-US" dirty="0">
                    <a:latin typeface="Cambria"/>
                    <a:ea typeface="Calibri"/>
                    <a:cs typeface="Times New Roman"/>
                  </a:rPr>
                  <a:t>Can students put information together to </a:t>
                </a:r>
                <a:r>
                  <a:rPr lang="en-US" b="1" dirty="0">
                    <a:latin typeface="Cambria"/>
                    <a:ea typeface="Calibri"/>
                    <a:cs typeface="Times New Roman"/>
                  </a:rPr>
                  <a:t>describe a scene</a:t>
                </a:r>
                <a:r>
                  <a:rPr lang="en-US" dirty="0">
                    <a:latin typeface="Cambria"/>
                    <a:ea typeface="Calibri"/>
                    <a:cs typeface="Times New Roman"/>
                  </a:rPr>
                  <a:t>?</a:t>
                </a:r>
                <a:endParaRPr lang="en-US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800100" lvl="1" indent="-342900">
                  <a:lnSpc>
                    <a:spcPct val="115000"/>
                  </a:lnSpc>
                  <a:buFont typeface="Symbol"/>
                  <a:buChar char=""/>
                  <a:tabLst>
                    <a:tab pos="457200" algn="l"/>
                  </a:tabLst>
                </a:pPr>
                <a:r>
                  <a:rPr lang="en-US" i="1" dirty="0" smtClean="0">
                    <a:effectLst/>
                    <a:latin typeface="Cambria"/>
                    <a:ea typeface="Calibri"/>
                    <a:cs typeface="Times New Roman"/>
                  </a:rPr>
                  <a:t>Tell me what you know about</a:t>
                </a:r>
                <a:r>
                  <a:rPr lang="en-US" i="1" dirty="0">
                    <a:latin typeface="Cambria"/>
                    <a:ea typeface="Calibri"/>
                    <a:cs typeface="Times New Roman"/>
                  </a:rPr>
                  <a:t>…?— “It looks like a </a:t>
                </a:r>
                <a:r>
                  <a:rPr lang="en-US" i="1" dirty="0" smtClean="0">
                    <a:latin typeface="Cambria"/>
                    <a:ea typeface="Calibri"/>
                    <a:cs typeface="Times New Roman"/>
                  </a:rPr>
                  <a:t>box.  It </a:t>
                </a:r>
                <a:r>
                  <a:rPr lang="en-US" i="1" dirty="0">
                    <a:latin typeface="Cambria"/>
                    <a:ea typeface="Calibri"/>
                    <a:cs typeface="Times New Roman"/>
                  </a:rPr>
                  <a:t>has 4 </a:t>
                </a:r>
                <a:r>
                  <a:rPr lang="en-US" i="1" dirty="0" smtClean="0">
                    <a:latin typeface="Cambria"/>
                    <a:ea typeface="Calibri"/>
                    <a:cs typeface="Times New Roman"/>
                  </a:rPr>
                  <a:t>corners.  It </a:t>
                </a:r>
                <a:r>
                  <a:rPr lang="en-US" i="1" dirty="0">
                    <a:latin typeface="Cambria"/>
                    <a:ea typeface="Calibri"/>
                    <a:cs typeface="Times New Roman"/>
                  </a:rPr>
                  <a:t>has 4 sides</a:t>
                </a:r>
                <a:r>
                  <a:rPr lang="en-US" i="1" dirty="0" smtClean="0">
                    <a:latin typeface="Cambria"/>
                    <a:ea typeface="Calibri"/>
                    <a:cs typeface="Times New Roman"/>
                  </a:rPr>
                  <a:t>.”</a:t>
                </a:r>
                <a:endParaRPr lang="en-US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</a:p>
            </p:txBody>
          </p:sp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-111097" y="3265032"/>
                <a:ext cx="4971210" cy="1264431"/>
              </a:xfrm>
              <a:prstGeom prst="rect">
                <a:avLst/>
              </a:prstGeom>
              <a:solidFill>
                <a:srgbClr val="B2A1C7">
                  <a:alpha val="34118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dirty="0">
                    <a:effectLst/>
                    <a:latin typeface="Cambria"/>
                    <a:ea typeface="Calibri"/>
                    <a:cs typeface="Times New Roman"/>
                  </a:rPr>
                  <a:t>5. </a:t>
                </a:r>
                <a:r>
                  <a:rPr lang="en-US" dirty="0">
                    <a:latin typeface="Cambria"/>
                    <a:ea typeface="Calibri"/>
                    <a:cs typeface="Times New Roman"/>
                  </a:rPr>
                  <a:t>Can students describe a scene specifying both </a:t>
                </a:r>
                <a:r>
                  <a:rPr lang="en-US" b="1" dirty="0">
                    <a:latin typeface="Cambria"/>
                    <a:ea typeface="Calibri"/>
                    <a:cs typeface="Times New Roman"/>
                  </a:rPr>
                  <a:t>known and unknown information</a:t>
                </a:r>
                <a:r>
                  <a:rPr lang="en-US" dirty="0" smtClean="0">
                    <a:latin typeface="Cambria"/>
                    <a:ea typeface="Calibri"/>
                    <a:cs typeface="Times New Roman"/>
                  </a:rPr>
                  <a:t>?</a:t>
                </a:r>
              </a:p>
              <a:p>
                <a:pPr marL="800100" lvl="1" indent="-342900">
                  <a:lnSpc>
                    <a:spcPct val="115000"/>
                  </a:lnSpc>
                  <a:buFont typeface="Symbol"/>
                  <a:buChar char=""/>
                  <a:tabLst>
                    <a:tab pos="457200" algn="l"/>
                  </a:tabLst>
                </a:pPr>
                <a:r>
                  <a:rPr lang="en-US" i="1" dirty="0" smtClean="0">
                    <a:effectLst/>
                    <a:latin typeface="Cambria"/>
                    <a:ea typeface="Calibri"/>
                    <a:cs typeface="Times New Roman"/>
                  </a:rPr>
                  <a:t>Tell me the problem</a:t>
                </a:r>
                <a:r>
                  <a:rPr lang="en-US" i="1" dirty="0">
                    <a:latin typeface="Cambria"/>
                    <a:ea typeface="Calibri"/>
                    <a:cs typeface="Times New Roman"/>
                  </a:rPr>
                  <a:t>.— “Tina has 15 dog and she gave to me 7 dog.  How many does she have now</a:t>
                </a:r>
                <a:r>
                  <a:rPr lang="en-US" i="1" dirty="0" smtClean="0">
                    <a:latin typeface="Cambria"/>
                    <a:ea typeface="Calibri"/>
                    <a:cs typeface="Times New Roman"/>
                  </a:rPr>
                  <a:t>?”</a:t>
                </a:r>
                <a:endParaRPr lang="en-US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30868" y="-697573"/>
              <a:ext cx="2091650" cy="996503"/>
              <a:chOff x="115797" y="-697803"/>
              <a:chExt cx="1850761" cy="996830"/>
            </a:xfrm>
          </p:grpSpPr>
          <p:sp>
            <p:nvSpPr>
              <p:cNvPr id="8" name="Right Arrow 7"/>
              <p:cNvSpPr/>
              <p:nvPr/>
            </p:nvSpPr>
            <p:spPr>
              <a:xfrm rot="5400000">
                <a:off x="542763" y="-1124769"/>
                <a:ext cx="996830" cy="1850761"/>
              </a:xfrm>
              <a:prstGeom prst="rightArrow">
                <a:avLst>
                  <a:gd name="adj1" fmla="val 50000"/>
                  <a:gd name="adj2" fmla="val 51138"/>
                </a:avLst>
              </a:prstGeom>
              <a:gradFill flip="none" rotWithShape="1">
                <a:gsLst>
                  <a:gs pos="0">
                    <a:srgbClr val="B2A1C7">
                      <a:tint val="66000"/>
                      <a:satMod val="160000"/>
                    </a:srgbClr>
                  </a:gs>
                  <a:gs pos="50000">
                    <a:srgbClr val="B2A1C7">
                      <a:tint val="44500"/>
                      <a:satMod val="160000"/>
                    </a:srgbClr>
                  </a:gs>
                  <a:gs pos="100000">
                    <a:srgbClr val="B2A1C7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572741" y="-527386"/>
                <a:ext cx="936875" cy="4377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mbria"/>
                    <a:ea typeface="Calibri"/>
                    <a:cs typeface="Times New Roman"/>
                  </a:rPr>
                  <a:t>Description</a:t>
                </a:r>
                <a:endParaRPr lang="en-US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5205841" y="67466"/>
            <a:ext cx="3148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mbria" pitchFamily="18" charset="0"/>
              </a:rPr>
              <a:t>Language Development </a:t>
            </a:r>
            <a:r>
              <a:rPr lang="en-US" sz="2000" dirty="0" smtClean="0">
                <a:latin typeface="Cambria" pitchFamily="18" charset="0"/>
              </a:rPr>
              <a:t/>
            </a:r>
            <a:br>
              <a:rPr lang="en-US" sz="2000" dirty="0" smtClean="0">
                <a:latin typeface="Cambria" pitchFamily="18" charset="0"/>
              </a:rPr>
            </a:br>
            <a:r>
              <a:rPr lang="en-US" sz="2000" dirty="0" smtClean="0">
                <a:latin typeface="Cambria" pitchFamily="18" charset="0"/>
              </a:rPr>
              <a:t>for CCSS Math Practices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6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568" y="566069"/>
            <a:ext cx="7666713" cy="3058848"/>
            <a:chOff x="-617081" y="-277095"/>
            <a:chExt cx="6052653" cy="2819848"/>
          </a:xfrm>
        </p:grpSpPr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151100" y="929951"/>
              <a:ext cx="5284472" cy="1612802"/>
            </a:xfrm>
            <a:prstGeom prst="rect">
              <a:avLst/>
            </a:prstGeom>
            <a:solidFill>
              <a:srgbClr val="B2A1C7">
                <a:alpha val="3411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latin typeface="Cambria"/>
                  <a:ea typeface="Calibri"/>
                  <a:cs typeface="Times New Roman"/>
                </a:rPr>
                <a:t>6</a:t>
              </a:r>
              <a:r>
                <a:rPr lang="en-US" dirty="0" smtClean="0">
                  <a:effectLst/>
                  <a:latin typeface="Cambria"/>
                  <a:ea typeface="Calibri"/>
                  <a:cs typeface="Times New Roman"/>
                </a:rPr>
                <a:t>. </a:t>
              </a:r>
              <a:r>
                <a:rPr lang="en-US" dirty="0">
                  <a:effectLst/>
                  <a:latin typeface="Cambria"/>
                  <a:ea typeface="Calibri"/>
                  <a:cs typeface="Times New Roman"/>
                </a:rPr>
                <a:t>Can students </a:t>
              </a:r>
              <a:r>
                <a:rPr lang="en-US" dirty="0" smtClean="0">
                  <a:effectLst/>
                  <a:latin typeface="Cambria"/>
                  <a:ea typeface="Calibri"/>
                  <a:cs typeface="Times New Roman"/>
                </a:rPr>
                <a:t>explain their thinking using the genre of recounts?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  <a:p>
              <a:pPr marL="800100" lvl="1" indent="-342900">
                <a:lnSpc>
                  <a:spcPct val="115000"/>
                </a:lnSpc>
                <a:buFont typeface="Symbol"/>
                <a:buChar char=""/>
                <a:tabLst>
                  <a:tab pos="457200" algn="l"/>
                </a:tabLst>
              </a:pPr>
              <a:r>
                <a:rPr lang="en-US" i="1" dirty="0" smtClean="0">
                  <a:effectLst/>
                  <a:latin typeface="Cambria"/>
                  <a:ea typeface="Calibri"/>
                  <a:cs typeface="Times New Roman"/>
                </a:rPr>
                <a:t>What is the answer and how did you get it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? </a:t>
              </a:r>
              <a:br>
                <a:rPr lang="en-US" i="1" dirty="0" smtClean="0">
                  <a:latin typeface="Cambria"/>
                  <a:ea typeface="Calibri"/>
                  <a:cs typeface="Times New Roman"/>
                </a:rPr>
              </a:b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—“I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counted both of their legs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.”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/>
              </a:r>
              <a:br>
                <a:rPr lang="en-US" i="1" dirty="0">
                  <a:latin typeface="Cambria"/>
                  <a:ea typeface="Calibri"/>
                  <a:cs typeface="Times New Roman"/>
                </a:rPr>
              </a:b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—“I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figured out 20 – 7 =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13 because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I drew 20 baseballs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and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I circled 7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and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that’s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how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I got 13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baseballs.”</a:t>
              </a:r>
              <a:endParaRPr lang="en-US" i="1" dirty="0">
                <a:latin typeface="Cambria"/>
                <a:ea typeface="Calibri"/>
                <a:cs typeface="Times New Roman"/>
              </a:endParaRPr>
            </a:p>
            <a:p>
              <a:pPr marL="800100" lvl="1" indent="-342900">
                <a:lnSpc>
                  <a:spcPct val="115000"/>
                </a:lnSpc>
                <a:buFont typeface="Symbol"/>
                <a:buChar char=""/>
                <a:tabLst>
                  <a:tab pos="457200" algn="l"/>
                </a:tabLst>
              </a:pPr>
              <a:endParaRPr lang="en-US" i="1" dirty="0" smtClean="0">
                <a:effectLst/>
                <a:latin typeface="Cambria"/>
                <a:ea typeface="Calibri"/>
                <a:cs typeface="Times New Roman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-617081" y="-277095"/>
              <a:ext cx="2633072" cy="904572"/>
              <a:chOff x="-546014" y="-277187"/>
              <a:chExt cx="2329830" cy="904870"/>
            </a:xfrm>
          </p:grpSpPr>
          <p:sp>
            <p:nvSpPr>
              <p:cNvPr id="8" name="Right Arrow 7"/>
              <p:cNvSpPr/>
              <p:nvPr/>
            </p:nvSpPr>
            <p:spPr>
              <a:xfrm rot="5400000">
                <a:off x="166466" y="-989667"/>
                <a:ext cx="904870" cy="2329830"/>
              </a:xfrm>
              <a:prstGeom prst="rightArrow">
                <a:avLst>
                  <a:gd name="adj1" fmla="val 50000"/>
                  <a:gd name="adj2" fmla="val 51138"/>
                </a:avLst>
              </a:prstGeom>
              <a:gradFill flip="none" rotWithShape="1">
                <a:gsLst>
                  <a:gs pos="0">
                    <a:srgbClr val="B2A1C7">
                      <a:tint val="66000"/>
                      <a:satMod val="160000"/>
                    </a:srgbClr>
                  </a:gs>
                  <a:gs pos="50000">
                    <a:srgbClr val="B2A1C7">
                      <a:tint val="44500"/>
                      <a:satMod val="160000"/>
                    </a:srgbClr>
                  </a:gs>
                  <a:gs pos="100000">
                    <a:srgbClr val="B2A1C7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41758" y="-123206"/>
                <a:ext cx="1154286" cy="4377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mbria"/>
                    <a:ea typeface="Calibri"/>
                    <a:cs typeface="Times New Roman"/>
                  </a:rPr>
                  <a:t>Explanation as </a:t>
                </a:r>
                <a:r>
                  <a:rPr lang="en-US" sz="1600" b="1" i="1" dirty="0" smtClean="0">
                    <a:latin typeface="Cambria"/>
                    <a:ea typeface="Calibri"/>
                    <a:cs typeface="Times New Roman"/>
                  </a:rPr>
                  <a:t>recount</a:t>
                </a:r>
                <a:endParaRPr lang="en-US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5205841" y="67466"/>
            <a:ext cx="3148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mbria" pitchFamily="18" charset="0"/>
              </a:rPr>
              <a:t>Language Development </a:t>
            </a:r>
            <a:r>
              <a:rPr lang="en-US" sz="2000" dirty="0" smtClean="0">
                <a:latin typeface="Cambria" pitchFamily="18" charset="0"/>
              </a:rPr>
              <a:t/>
            </a:r>
            <a:br>
              <a:rPr lang="en-US" sz="2000" dirty="0" smtClean="0">
                <a:latin typeface="Cambria" pitchFamily="18" charset="0"/>
              </a:rPr>
            </a:br>
            <a:r>
              <a:rPr lang="en-US" sz="2000" dirty="0" smtClean="0">
                <a:latin typeface="Cambria" pitchFamily="18" charset="0"/>
              </a:rPr>
              <a:t>for CCSS Math Practices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27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6200" y="541246"/>
            <a:ext cx="7659697" cy="4787838"/>
            <a:chOff x="-617081" y="-277095"/>
            <a:chExt cx="6047115" cy="4413744"/>
          </a:xfrm>
        </p:grpSpPr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04812" y="764833"/>
              <a:ext cx="5325222" cy="3371816"/>
            </a:xfrm>
            <a:prstGeom prst="rect">
              <a:avLst/>
            </a:prstGeom>
            <a:solidFill>
              <a:srgbClr val="B2A1C7">
                <a:alpha val="3411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dirty="0">
                  <a:latin typeface="Cambria"/>
                  <a:ea typeface="Calibri"/>
                  <a:cs typeface="Times New Roman"/>
                </a:rPr>
                <a:t>7</a:t>
              </a:r>
              <a:r>
                <a:rPr lang="en-US" dirty="0" smtClean="0">
                  <a:latin typeface="Cambria"/>
                  <a:ea typeface="Calibri"/>
                  <a:cs typeface="Times New Roman"/>
                </a:rPr>
                <a:t>. </a:t>
              </a:r>
              <a:r>
                <a:rPr lang="en-US" dirty="0">
                  <a:latin typeface="Cambria"/>
                  <a:ea typeface="Calibri"/>
                  <a:cs typeface="Times New Roman"/>
                </a:rPr>
                <a:t>Can students explain their thinking using the genre of </a:t>
              </a:r>
              <a:r>
                <a:rPr lang="en-US" dirty="0" smtClean="0">
                  <a:latin typeface="Cambria"/>
                  <a:ea typeface="Calibri"/>
                  <a:cs typeface="Times New Roman"/>
                </a:rPr>
                <a:t>instructions?</a:t>
              </a:r>
              <a:endParaRPr lang="en-US" dirty="0">
                <a:ea typeface="Calibri"/>
                <a:cs typeface="Times New Roman"/>
              </a:endParaRPr>
            </a:p>
            <a:p>
              <a:pPr marL="800100" lvl="1" indent="-342900">
                <a:lnSpc>
                  <a:spcPct val="115000"/>
                </a:lnSpc>
                <a:buFont typeface="Symbol"/>
                <a:buChar char=""/>
                <a:tabLst>
                  <a:tab pos="490855" algn="l"/>
                </a:tabLst>
              </a:pPr>
              <a:r>
                <a:rPr lang="en-US" i="1" dirty="0" smtClean="0">
                  <a:effectLst/>
                  <a:latin typeface="Cambria"/>
                  <a:ea typeface="Calibri"/>
                  <a:cs typeface="Times New Roman"/>
                </a:rPr>
                <a:t>Explain how to solve the problem.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/>
              </a:r>
              <a:br>
                <a:rPr lang="en-US" i="1" dirty="0" smtClean="0">
                  <a:latin typeface="Cambria"/>
                  <a:ea typeface="Calibri"/>
                  <a:cs typeface="Times New Roman"/>
                </a:rPr>
              </a:br>
              <a:r>
                <a:rPr lang="en-US" i="1" dirty="0">
                  <a:latin typeface="Cambria"/>
                  <a:ea typeface="Calibri"/>
                  <a:cs typeface="Times New Roman"/>
                </a:rPr>
                <a:t>— “First I will add the ones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column.  Next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I add the tens column and the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one.  Finally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I write the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answer.”</a:t>
              </a:r>
              <a:br>
                <a:rPr lang="en-US" i="1" dirty="0" smtClean="0">
                  <a:latin typeface="Cambria"/>
                  <a:ea typeface="Calibri"/>
                  <a:cs typeface="Times New Roman"/>
                </a:rPr>
              </a:b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—“Yes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, you could solve this problem differently than doing it on your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fingers.  One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thing you could do is subtract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12-5.  Another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thing is use a number line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and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count down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five.  One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other way to do it is write down the fact family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and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leave blank spots where the seven could be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and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then try to solve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it like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you usually would solve those kinds of problems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.”</a:t>
              </a:r>
              <a:endParaRPr lang="en-US" i="1" dirty="0">
                <a:latin typeface="Cambria"/>
                <a:ea typeface="Calibri"/>
                <a:cs typeface="Times New Roman"/>
              </a:endParaRPr>
            </a:p>
            <a:p>
              <a:pPr marL="800100" lvl="1" indent="-342900">
                <a:lnSpc>
                  <a:spcPct val="115000"/>
                </a:lnSpc>
                <a:buFont typeface="Symbol"/>
                <a:buChar char=""/>
                <a:tabLst>
                  <a:tab pos="490855" algn="l"/>
                </a:tabLst>
              </a:pP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-617081" y="-277095"/>
              <a:ext cx="2512757" cy="904572"/>
              <a:chOff x="-546014" y="-277187"/>
              <a:chExt cx="2223371" cy="904870"/>
            </a:xfrm>
          </p:grpSpPr>
          <p:sp>
            <p:nvSpPr>
              <p:cNvPr id="8" name="Right Arrow 7"/>
              <p:cNvSpPr/>
              <p:nvPr/>
            </p:nvSpPr>
            <p:spPr>
              <a:xfrm rot="5400000">
                <a:off x="113237" y="-936438"/>
                <a:ext cx="904870" cy="2223371"/>
              </a:xfrm>
              <a:prstGeom prst="rightArrow">
                <a:avLst>
                  <a:gd name="adj1" fmla="val 50000"/>
                  <a:gd name="adj2" fmla="val 51138"/>
                </a:avLst>
              </a:prstGeom>
              <a:gradFill flip="none" rotWithShape="1">
                <a:gsLst>
                  <a:gs pos="0">
                    <a:srgbClr val="B2A1C7">
                      <a:tint val="66000"/>
                      <a:satMod val="160000"/>
                    </a:srgbClr>
                  </a:gs>
                  <a:gs pos="50000">
                    <a:srgbClr val="B2A1C7">
                      <a:tint val="44500"/>
                      <a:satMod val="160000"/>
                    </a:srgbClr>
                  </a:gs>
                  <a:gs pos="100000">
                    <a:srgbClr val="B2A1C7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15144" y="-129928"/>
                <a:ext cx="1101056" cy="61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mbria"/>
                    <a:ea typeface="Calibri"/>
                    <a:cs typeface="Times New Roman"/>
                  </a:rPr>
                  <a:t>Explanation as </a:t>
                </a:r>
                <a:r>
                  <a:rPr lang="en-US" sz="1600" b="1" i="1" dirty="0" smtClean="0">
                    <a:latin typeface="Cambria"/>
                    <a:ea typeface="Calibri"/>
                    <a:cs typeface="Times New Roman"/>
                  </a:rPr>
                  <a:t>instructions</a:t>
                </a:r>
                <a:endParaRPr lang="en-US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5205841" y="67466"/>
            <a:ext cx="3148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mbria" pitchFamily="18" charset="0"/>
              </a:rPr>
              <a:t>Language Development </a:t>
            </a:r>
            <a:r>
              <a:rPr lang="en-US" sz="2000" dirty="0" smtClean="0">
                <a:latin typeface="Cambria" pitchFamily="18" charset="0"/>
              </a:rPr>
              <a:t/>
            </a:r>
            <a:br>
              <a:rPr lang="en-US" sz="2000" dirty="0" smtClean="0">
                <a:latin typeface="Cambria" pitchFamily="18" charset="0"/>
              </a:rPr>
            </a:br>
            <a:r>
              <a:rPr lang="en-US" sz="2000" dirty="0" smtClean="0">
                <a:latin typeface="Cambria" pitchFamily="18" charset="0"/>
              </a:rPr>
              <a:t>for CCSS Math Practices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95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569" y="533400"/>
            <a:ext cx="7718329" cy="4753330"/>
            <a:chOff x="-617080" y="-277096"/>
            <a:chExt cx="6093403" cy="4381933"/>
          </a:xfrm>
        </p:grpSpPr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51101" y="1154498"/>
              <a:ext cx="5325222" cy="2950339"/>
            </a:xfrm>
            <a:prstGeom prst="rect">
              <a:avLst/>
            </a:prstGeom>
            <a:solidFill>
              <a:srgbClr val="B2A1C7">
                <a:alpha val="3411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dirty="0">
                  <a:latin typeface="Cambria"/>
                  <a:ea typeface="Calibri"/>
                  <a:cs typeface="Times New Roman"/>
                </a:rPr>
                <a:t>8</a:t>
              </a:r>
              <a:r>
                <a:rPr lang="en-US" dirty="0" smtClean="0">
                  <a:latin typeface="Cambria"/>
                  <a:ea typeface="Calibri"/>
                  <a:cs typeface="Times New Roman"/>
                </a:rPr>
                <a:t>. </a:t>
              </a:r>
              <a:r>
                <a:rPr lang="en-US" dirty="0">
                  <a:latin typeface="Cambria"/>
                  <a:ea typeface="Calibri"/>
                  <a:cs typeface="Times New Roman"/>
                </a:rPr>
                <a:t>Can students explain their thinking using the genre of </a:t>
              </a:r>
              <a:r>
                <a:rPr lang="en-US" dirty="0" smtClean="0">
                  <a:latin typeface="Cambria"/>
                  <a:ea typeface="Calibri"/>
                  <a:cs typeface="Times New Roman"/>
                </a:rPr>
                <a:t>informational reports?</a:t>
              </a:r>
              <a:endParaRPr lang="en-US" dirty="0">
                <a:ea typeface="Calibri"/>
                <a:cs typeface="Times New Roman"/>
              </a:endParaRPr>
            </a:p>
            <a:p>
              <a:pPr marL="800100" lvl="1" indent="-342900">
                <a:lnSpc>
                  <a:spcPct val="115000"/>
                </a:lnSpc>
                <a:buFont typeface="Symbol"/>
                <a:buChar char=""/>
                <a:tabLst>
                  <a:tab pos="490855" algn="l"/>
                </a:tabLst>
              </a:pPr>
              <a:r>
                <a:rPr lang="en-US" i="1" dirty="0" smtClean="0">
                  <a:effectLst/>
                  <a:latin typeface="Cambria"/>
                  <a:ea typeface="Calibri"/>
                  <a:cs typeface="Times New Roman"/>
                </a:rPr>
                <a:t>Explain the solution.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/>
              </a:r>
              <a:br>
                <a:rPr lang="en-US" i="1" dirty="0" smtClean="0">
                  <a:latin typeface="Cambria"/>
                  <a:ea typeface="Calibri"/>
                  <a:cs typeface="Times New Roman"/>
                </a:rPr>
              </a:br>
              <a:r>
                <a:rPr lang="en-US" i="1" dirty="0">
                  <a:latin typeface="Cambria"/>
                  <a:ea typeface="Calibri"/>
                  <a:cs typeface="Times New Roman"/>
                </a:rPr>
                <a:t>— “Charles weighs 84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kg because when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he weighed 82 kg,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he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lost 4 kg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and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then he gained 6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kg.  So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over a month,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he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weighed more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.”  </a:t>
              </a:r>
              <a:br>
                <a:rPr lang="en-US" i="1" dirty="0" smtClean="0">
                  <a:latin typeface="Cambria"/>
                  <a:ea typeface="Calibri"/>
                  <a:cs typeface="Times New Roman"/>
                </a:rPr>
              </a:b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—“The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relationship between the number of small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pizzas sold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and the amount of pepperoni used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is for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every number of small pizzas 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sold 11 </a:t>
              </a:r>
              <a:r>
                <a:rPr lang="en-US" i="1" dirty="0">
                  <a:latin typeface="Cambria"/>
                  <a:ea typeface="Calibri"/>
                  <a:cs typeface="Times New Roman"/>
                </a:rPr>
                <a:t>pieces of pepperoni are used</a:t>
              </a:r>
              <a:r>
                <a:rPr lang="en-US" i="1" dirty="0" smtClean="0">
                  <a:latin typeface="Cambria"/>
                  <a:ea typeface="Calibri"/>
                  <a:cs typeface="Times New Roman"/>
                </a:rPr>
                <a:t>.”</a:t>
              </a:r>
              <a:endParaRPr lang="en-US" i="1" dirty="0">
                <a:latin typeface="Cambria"/>
                <a:ea typeface="Calibri"/>
                <a:cs typeface="Times New Roman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-617080" y="-277096"/>
              <a:ext cx="2512758" cy="1185558"/>
              <a:chOff x="-546013" y="-277188"/>
              <a:chExt cx="2223372" cy="1185949"/>
            </a:xfrm>
          </p:grpSpPr>
          <p:sp>
            <p:nvSpPr>
              <p:cNvPr id="8" name="Right Arrow 7"/>
              <p:cNvSpPr/>
              <p:nvPr/>
            </p:nvSpPr>
            <p:spPr>
              <a:xfrm rot="5400000">
                <a:off x="-27302" y="-795899"/>
                <a:ext cx="1185949" cy="2223372"/>
              </a:xfrm>
              <a:prstGeom prst="rightArrow">
                <a:avLst>
                  <a:gd name="adj1" fmla="val 50000"/>
                  <a:gd name="adj2" fmla="val 51138"/>
                </a:avLst>
              </a:prstGeom>
              <a:gradFill flip="none" rotWithShape="1">
                <a:gsLst>
                  <a:gs pos="0">
                    <a:srgbClr val="B2A1C7">
                      <a:tint val="66000"/>
                      <a:satMod val="160000"/>
                    </a:srgbClr>
                  </a:gs>
                  <a:gs pos="50000">
                    <a:srgbClr val="B2A1C7">
                      <a:tint val="44500"/>
                      <a:satMod val="160000"/>
                    </a:srgbClr>
                  </a:gs>
                  <a:gs pos="100000">
                    <a:srgbClr val="B2A1C7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15144" y="-129928"/>
                <a:ext cx="1101056" cy="10386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mbria"/>
                    <a:ea typeface="Calibri"/>
                    <a:cs typeface="Times New Roman"/>
                  </a:rPr>
                  <a:t>Explanation as </a:t>
                </a:r>
                <a:r>
                  <a:rPr lang="en-US" sz="1600" b="1" i="1" dirty="0" smtClean="0">
                    <a:latin typeface="Cambria"/>
                    <a:ea typeface="Calibri"/>
                    <a:cs typeface="Times New Roman"/>
                  </a:rPr>
                  <a:t>informational report</a:t>
                </a:r>
                <a:endParaRPr lang="en-US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5205841" y="67466"/>
            <a:ext cx="3148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mbria" pitchFamily="18" charset="0"/>
              </a:rPr>
              <a:t>Language Development </a:t>
            </a:r>
            <a:r>
              <a:rPr lang="en-US" sz="2000" dirty="0" smtClean="0">
                <a:latin typeface="Cambria" pitchFamily="18" charset="0"/>
              </a:rPr>
              <a:t/>
            </a:r>
            <a:br>
              <a:rPr lang="en-US" sz="2000" dirty="0" smtClean="0">
                <a:latin typeface="Cambria" pitchFamily="18" charset="0"/>
              </a:rPr>
            </a:br>
            <a:r>
              <a:rPr lang="en-US" sz="2000" dirty="0" smtClean="0">
                <a:latin typeface="Cambria" pitchFamily="18" charset="0"/>
              </a:rPr>
              <a:t>for CCSS Math Practices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7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pPr algn="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“Julia” K-1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066800"/>
            <a:ext cx="2495550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62600" y="495300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10/9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 100.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97" y="1066800"/>
            <a:ext cx="2103437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066800"/>
            <a:ext cx="2724150" cy="344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7650" y="4952999"/>
            <a:ext cx="2495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4/24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Miss Castillo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15 chocolates.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500" y="4953000"/>
            <a:ext cx="2495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9/5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usando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números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9400" y="959643"/>
            <a:ext cx="2743200" cy="3657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32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/>
          <a:lstStyle/>
          <a:p>
            <a:pPr algn="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“Sandra” 1-2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7181" y="4495800"/>
            <a:ext cx="2495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9/25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hice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entendí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Ayer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recorder y hoy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escribí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43001"/>
            <a:ext cx="26037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55291"/>
            <a:ext cx="2601093" cy="197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929" y="1143000"/>
            <a:ext cx="2489200" cy="84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807929" y="990600"/>
            <a:ext cx="2743200" cy="3429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34929" y="4495800"/>
            <a:ext cx="2495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1/26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 cube.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esquinas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743" y="4495800"/>
            <a:ext cx="2495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1/17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esquinas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esquinas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631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“Joseph” 1-2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2600" y="4953000"/>
            <a:ext cx="2495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10/4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quité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punto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bloque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hacerlo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923" y="1445906"/>
            <a:ext cx="279005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5906"/>
            <a:ext cx="25146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1219200"/>
            <a:ext cx="2743200" cy="3657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5906"/>
            <a:ext cx="2546350" cy="196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13852" y="4952999"/>
            <a:ext cx="2495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2/7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doblé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6400" y="4953000"/>
            <a:ext cx="2495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2/9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Fracciones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marqué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forma.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3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219200" y="1219200"/>
            <a:ext cx="6248400" cy="2895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“What I cannot build, I cannot understand.”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—Richard Feynman, Nobel laureate in physics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helps students build math problems and solutions.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Math problem solving helps students build complex language.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546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1038</TotalTime>
  <Words>357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“Julia” K-1</vt:lpstr>
      <vt:lpstr>“Sandra” 1-2</vt:lpstr>
      <vt:lpstr>“Joseph” 1-2</vt:lpstr>
      <vt:lpstr>PowerPoint Presentation</vt:lpstr>
    </vt:vector>
  </TitlesOfParts>
  <Company>WCSD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to  Math Journals</dc:title>
  <dc:creator>WCSD</dc:creator>
  <cp:lastModifiedBy>Cobin, Peter</cp:lastModifiedBy>
  <cp:revision>99</cp:revision>
  <cp:lastPrinted>2011-10-12T18:56:34Z</cp:lastPrinted>
  <dcterms:created xsi:type="dcterms:W3CDTF">2011-10-12T15:45:35Z</dcterms:created>
  <dcterms:modified xsi:type="dcterms:W3CDTF">2012-10-15T18:08:00Z</dcterms:modified>
</cp:coreProperties>
</file>